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6" r:id="rId2"/>
    <p:sldId id="321" r:id="rId3"/>
    <p:sldId id="322" r:id="rId4"/>
    <p:sldId id="324" r:id="rId5"/>
    <p:sldId id="326" r:id="rId6"/>
    <p:sldId id="325" r:id="rId7"/>
    <p:sldId id="345" r:id="rId8"/>
    <p:sldId id="328" r:id="rId9"/>
    <p:sldId id="347" r:id="rId10"/>
    <p:sldId id="348" r:id="rId11"/>
    <p:sldId id="342" r:id="rId12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600"/>
    <a:srgbClr val="09CEF6"/>
    <a:srgbClr val="9DBBA4"/>
    <a:srgbClr val="FFCC00"/>
    <a:srgbClr val="DAE820"/>
    <a:srgbClr val="7AC141"/>
    <a:srgbClr val="FFFFFF"/>
    <a:srgbClr val="00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7" autoAdjust="0"/>
    <p:restoredTop sz="99824" autoAdjust="0"/>
  </p:normalViewPr>
  <p:slideViewPr>
    <p:cSldViewPr snapToGrid="0">
      <p:cViewPr varScale="1">
        <p:scale>
          <a:sx n="97" d="100"/>
          <a:sy n="97" d="100"/>
        </p:scale>
        <p:origin x="16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>
            <a:lvl1pPr defTabSz="9310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>
            <a:lvl1pPr algn="r" defTabSz="9310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b" anchorCtr="0" compatLnSpc="1">
            <a:prstTxWarp prst="textNoShape">
              <a:avLst/>
            </a:prstTxWarp>
          </a:bodyPr>
          <a:lstStyle>
            <a:lvl1pPr defTabSz="9310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02A55153-5819-42A7-95EF-63578D93FF0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1082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>
            <a:lvl1pPr defTabSz="9310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>
            <a:lvl1pPr algn="r" defTabSz="9310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475"/>
            <a:ext cx="498475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b" anchorCtr="0" compatLnSpc="1">
            <a:prstTxWarp prst="textNoShape">
              <a:avLst/>
            </a:prstTxWarp>
          </a:bodyPr>
          <a:lstStyle>
            <a:lvl1pPr defTabSz="93105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2" tIns="46590" rIns="93182" bIns="4659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D2C41735-95C8-45EA-80B1-8D5216A5E55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21674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0" y="1549400"/>
            <a:ext cx="6207125" cy="29337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Rectangle 45"/>
          <p:cNvSpPr>
            <a:spLocks noChangeArrowheads="1"/>
          </p:cNvSpPr>
          <p:nvPr/>
        </p:nvSpPr>
        <p:spPr bwMode="auto">
          <a:xfrm>
            <a:off x="584200" y="6464300"/>
            <a:ext cx="2789238" cy="2778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sr-Latn-RS" sz="800"/>
              <a:t>© 2005 Aptuit, Inc.</a:t>
            </a:r>
          </a:p>
        </p:txBody>
      </p:sp>
      <p:pic>
        <p:nvPicPr>
          <p:cNvPr id="6" name="Picture 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384175"/>
            <a:ext cx="17541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3911600"/>
            <a:ext cx="4241800" cy="67786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ctrTitle" sz="quarter"/>
          </p:nvPr>
        </p:nvSpPr>
        <p:spPr>
          <a:xfrm>
            <a:off x="568325" y="1657350"/>
            <a:ext cx="4237038" cy="1143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32600" y="6445250"/>
            <a:ext cx="1905000" cy="241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6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4CA50E-F3E2-4A27-A42B-DB9298C61B46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7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425" y="134938"/>
            <a:ext cx="2132013" cy="5621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625" y="134938"/>
            <a:ext cx="6248400" cy="5621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DE16EF-F841-47B1-9F02-35E5CF98480B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1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AD4352-0A79-4ECA-A31E-7D4888E948D5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5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78CCA6-5930-417F-9CE9-A572C8EB4809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38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663" y="1641475"/>
            <a:ext cx="40401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641475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FE6F48-7EBC-4A27-B695-6017D4DDEF21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9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9C5507-7225-49F6-B8A4-399A5E673F70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7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AA1F5E-2BCE-485A-86E0-D489CD30F88D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8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424907-6C79-4F25-873E-664691F712F6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2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7B489-3D5A-4F3F-84DA-E98C4ABA4213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60D384-FA42-4336-A9F9-24473A3EC637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2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E6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Slide_Fina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134938"/>
            <a:ext cx="8126413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663" y="1641475"/>
            <a:ext cx="82327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4200" y="6542088"/>
            <a:ext cx="1905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A843E4-0BBA-4192-8BFA-76E1A12004EB}" type="slidenum">
              <a:rPr lang="en-US" altLang="sr-Latn-RS"/>
              <a:pPr>
                <a:defRPr/>
              </a:pPr>
              <a:t>‹#›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folHlink"/>
          </a:solidFill>
          <a:latin typeface="Verdana" pitchFamily="34" charset="0"/>
        </a:defRPr>
      </a:lvl9pPr>
    </p:titleStyle>
    <p:bodyStyle>
      <a:lvl1pPr marL="119063" indent="-119063" algn="l" rtl="0" eaLnBrk="0" fontAlgn="base" hangingPunct="0">
        <a:spcBef>
          <a:spcPct val="40000"/>
        </a:spcBef>
        <a:spcAft>
          <a:spcPct val="0"/>
        </a:spcAft>
        <a:buChar char=" 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084263" indent="-2794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54146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998663" indent="-2794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455863" indent="-2794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6pPr>
      <a:lvl7pPr marL="2913063" indent="-2794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7pPr>
      <a:lvl8pPr marL="3370263" indent="-2794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8pPr>
      <a:lvl9pPr marL="3827463" indent="-2794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7AF7289-8E7F-4EF7-B0DE-BEB955E37915}" type="slidenum">
              <a:rPr lang="en-US" altLang="sr-Latn-RS" sz="1000">
                <a:solidFill>
                  <a:schemeClr val="bg1"/>
                </a:solidFill>
              </a:rPr>
              <a:pPr/>
              <a:t>1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19459" name="Rectangle 24"/>
          <p:cNvSpPr txBox="1">
            <a:spLocks noChangeArrowheads="1"/>
          </p:cNvSpPr>
          <p:nvPr/>
        </p:nvSpPr>
        <p:spPr bwMode="auto">
          <a:xfrm>
            <a:off x="571500" y="38100"/>
            <a:ext cx="779145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sr-Latn-RS" sz="3200" b="1">
                <a:solidFill>
                  <a:srgbClr val="FED600"/>
                </a:solidFill>
              </a:rPr>
              <a:t/>
            </a:r>
            <a:br>
              <a:rPr lang="en-US" altLang="sr-Latn-RS" sz="3200" b="1">
                <a:solidFill>
                  <a:srgbClr val="FED600"/>
                </a:solidFill>
              </a:rPr>
            </a:br>
            <a:r>
              <a:rPr lang="en-US" altLang="sr-Latn-RS" sz="3200" b="1">
                <a:solidFill>
                  <a:srgbClr val="FED600"/>
                </a:solidFill>
              </a:rPr>
              <a:t> </a:t>
            </a:r>
            <a:r>
              <a:rPr lang="en-US" altLang="sr-Latn-RS" sz="3200" b="1">
                <a:solidFill>
                  <a:srgbClr val="FF0000"/>
                </a:solidFill>
              </a:rPr>
              <a:t>KLASIFIKACIJA POŽARA</a:t>
            </a:r>
          </a:p>
          <a:p>
            <a:pPr algn="ctr" eaLnBrk="1" hangingPunct="1"/>
            <a:r>
              <a:rPr lang="en-US" altLang="sr-Latn-RS" sz="3200" b="1">
                <a:solidFill>
                  <a:srgbClr val="FF0000"/>
                </a:solidFill>
              </a:rPr>
              <a:t>I</a:t>
            </a:r>
          </a:p>
          <a:p>
            <a:pPr algn="ctr" eaLnBrk="1" hangingPunct="1"/>
            <a:r>
              <a:rPr lang="en-US" altLang="sr-Latn-RS" sz="3200" b="1">
                <a:solidFill>
                  <a:srgbClr val="FF0000"/>
                </a:solidFill>
              </a:rPr>
              <a:t/>
            </a:r>
            <a:br>
              <a:rPr lang="en-US" altLang="sr-Latn-RS" sz="3200" b="1">
                <a:solidFill>
                  <a:srgbClr val="FF0000"/>
                </a:solidFill>
              </a:rPr>
            </a:br>
            <a:endParaRPr lang="en-US" altLang="sr-Latn-RS" sz="1400" b="1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0" name="Slika 2" descr="Slika na kojoj se prikazuje svijetlo, hrana&#10;&#10;Opis je automatski generir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565275"/>
            <a:ext cx="810577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Pravokutnik 3"/>
          <p:cNvSpPr>
            <a:spLocks noChangeArrowheads="1"/>
          </p:cNvSpPr>
          <p:nvPr/>
        </p:nvSpPr>
        <p:spPr bwMode="auto">
          <a:xfrm>
            <a:off x="2079625" y="5799138"/>
            <a:ext cx="531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sr-Latn-RS" sz="2800" b="1">
                <a:solidFill>
                  <a:srgbClr val="FF0000"/>
                </a:solidFill>
              </a:rPr>
              <a:t>SREDSTVA ZA GAŠENJE</a:t>
            </a:r>
            <a:endParaRPr lang="hr-HR" altLang="sr-Latn-RS" sz="2800"/>
          </a:p>
        </p:txBody>
      </p:sp>
      <p:sp>
        <p:nvSpPr>
          <p:cNvPr id="6" name="TextBox 5"/>
          <p:cNvSpPr txBox="1"/>
          <p:nvPr/>
        </p:nvSpPr>
        <p:spPr>
          <a:xfrm>
            <a:off x="6881248" y="6527512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A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F10CAAA-19A1-4DF1-B004-F5BD55EF1138}" type="slidenum">
              <a:rPr lang="en-US" altLang="sr-Latn-RS" sz="1000">
                <a:solidFill>
                  <a:schemeClr val="bg1"/>
                </a:solidFill>
              </a:rPr>
              <a:pPr/>
              <a:t>10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6" name="Rectangle 24"/>
          <p:cNvSpPr txBox="1">
            <a:spLocks noChangeArrowheads="1"/>
          </p:cNvSpPr>
          <p:nvPr/>
        </p:nvSpPr>
        <p:spPr bwMode="auto">
          <a:xfrm>
            <a:off x="863600" y="433388"/>
            <a:ext cx="5867400" cy="668337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folHlink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r>
              <a:rPr lang="hr-HR" altLang="sr-Latn-RS" sz="2800" b="1" kern="0" dirty="0">
                <a:solidFill>
                  <a:srgbClr val="FF0000"/>
                </a:solidFill>
              </a:rPr>
              <a:t>        Aparat za gašenje CO2</a:t>
            </a:r>
            <a:r>
              <a:rPr lang="hr-HR" sz="2800" kern="0" dirty="0"/>
              <a:t/>
            </a:r>
            <a:br>
              <a:rPr lang="hr-HR" sz="2800" kern="0" dirty="0"/>
            </a:br>
            <a:endParaRPr lang="en-US" altLang="sr-Latn-RS" sz="2800" b="1" kern="0" dirty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74625" y="947738"/>
            <a:ext cx="8818563" cy="4156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hr-HR" dirty="0"/>
              <a:t>najbolje gase požare krutih tvari koje gore plamenom, ili žarom (A), zapaljivih tekućina (B), plinovitih tvari (C), u blizini električnih postrojenja i požare na samim postrojenjima (E)</a:t>
            </a:r>
          </a:p>
          <a:p>
            <a:pPr marL="342900" indent="-342900">
              <a:buFontTx/>
              <a:buChar char="-"/>
              <a:defRPr/>
            </a:pPr>
            <a:r>
              <a:rPr lang="hr-HR" dirty="0"/>
              <a:t>mogu se koristiti za gašenje manjih požara zapaljivih tekućina (B) i plinovitih tvari (C) u zatvorenim prostorijama </a:t>
            </a:r>
          </a:p>
          <a:p>
            <a:pPr marL="342900" indent="-342900">
              <a:buFontTx/>
              <a:buChar char="-"/>
              <a:defRPr/>
            </a:pPr>
            <a:r>
              <a:rPr lang="hr-HR" dirty="0"/>
              <a:t>iznimno se upotrebljavaju za gašenje manjih površinskih požara krutih tvari (A) </a:t>
            </a:r>
          </a:p>
          <a:p>
            <a:pPr marL="342900" indent="-342900">
              <a:buFontTx/>
              <a:buChar char="-"/>
              <a:defRPr/>
            </a:pPr>
            <a:r>
              <a:rPr lang="hr-HR" dirty="0">
                <a:solidFill>
                  <a:srgbClr val="FF0000"/>
                </a:solidFill>
              </a:rPr>
              <a:t>NE upotrebljavati za gašenje lakih metala i njihovih</a:t>
            </a:r>
          </a:p>
          <a:p>
            <a:pPr>
              <a:defRPr/>
            </a:pPr>
            <a:r>
              <a:rPr lang="hr-HR" dirty="0">
                <a:solidFill>
                  <a:srgbClr val="FF0000"/>
                </a:solidFill>
              </a:rPr>
              <a:t>   legura (D) </a:t>
            </a:r>
          </a:p>
        </p:txBody>
      </p:sp>
      <p:pic>
        <p:nvPicPr>
          <p:cNvPr id="28677" name="Slika 7" descr="Slika na kojoj se prikazuje tekst, crveno, crtež, zaustavljanje&#10;&#10;Opis je automatski generir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099050"/>
            <a:ext cx="1570038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Slika 8" descr="Slika na kojoj se prikazuje zaustavljanje, hrana, crveno, znak&#10;&#10;Opis je automatski generir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3" y="5099050"/>
            <a:ext cx="1563687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Slika 9" descr="Slika na kojoj se prikazuje hrana, crtež&#10;&#10;Opis je automatski generir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25" y="5100638"/>
            <a:ext cx="1570038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Slika 10" descr="Slika na kojoj se prikazuje crtež&#10;&#10;Opis je automatski generir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5118100"/>
            <a:ext cx="1622425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8EEADFD-5169-4A7E-8E33-A6323E948E31}" type="slidenum">
              <a:rPr lang="en-US" altLang="sr-Latn-RS" sz="1000">
                <a:solidFill>
                  <a:schemeClr val="bg1"/>
                </a:solidFill>
              </a:rPr>
              <a:pPr/>
              <a:t>11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51788" cy="419100"/>
          </a:xfrm>
        </p:spPr>
        <p:txBody>
          <a:bodyPr/>
          <a:lstStyle/>
          <a:p>
            <a:r>
              <a:rPr lang="hr-HR" altLang="sr-Latn-RS" sz="2800" b="1" smtClean="0">
                <a:solidFill>
                  <a:srgbClr val="FF0000"/>
                </a:solidFill>
              </a:rPr>
              <a:t>               Upotreba aparata za gašenje</a:t>
            </a:r>
            <a:endParaRPr lang="en-US" altLang="sr-Latn-RS" sz="2800" b="1" smtClean="0">
              <a:solidFill>
                <a:srgbClr val="FF0000"/>
              </a:solidFill>
            </a:endParaRPr>
          </a:p>
        </p:txBody>
      </p:sp>
      <p:pic>
        <p:nvPicPr>
          <p:cNvPr id="29700" name="Slika 6" descr="Slika na kojoj se prikazuje zaslon, zgrada&#10;&#10;Opis je automatski generir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476250"/>
            <a:ext cx="4586287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81248" y="6527512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CB8A4AA-6DEA-437E-8DE3-571662F9CC22}" type="slidenum">
              <a:rPr lang="en-US" altLang="sr-Latn-RS" sz="1000">
                <a:solidFill>
                  <a:schemeClr val="bg1"/>
                </a:solidFill>
              </a:rPr>
              <a:pPr/>
              <a:t>2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sr-Latn-RS" b="1" i="1">
                <a:solidFill>
                  <a:schemeClr val="tx2"/>
                </a:solidFill>
              </a:rPr>
              <a:t>Gorenje je kemijska reakcija za koju su potrebna 3 elementa.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4846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 err="1">
                <a:solidFill>
                  <a:srgbClr val="FF0000"/>
                </a:solidFill>
                <a:latin typeface="+mj-lt"/>
              </a:rPr>
              <a:t>Što</a:t>
            </a:r>
            <a:r>
              <a:rPr lang="en-US" sz="2800" b="1" i="1" dirty="0">
                <a:solidFill>
                  <a:srgbClr val="FF0000"/>
                </a:solidFill>
                <a:latin typeface="+mj-lt"/>
              </a:rPr>
              <a:t> je </a:t>
            </a:r>
            <a:r>
              <a:rPr lang="en-US" sz="2800" b="1" i="1" dirty="0" err="1">
                <a:solidFill>
                  <a:srgbClr val="FF0000"/>
                </a:solidFill>
                <a:latin typeface="+mj-lt"/>
              </a:rPr>
              <a:t>vatra-gorenje</a:t>
            </a:r>
            <a:r>
              <a:rPr lang="en-US" sz="2800" b="1" i="1" dirty="0">
                <a:solidFill>
                  <a:srgbClr val="FF0000"/>
                </a:solidFill>
                <a:latin typeface="+mj-lt"/>
              </a:rPr>
              <a:t>?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200650" y="2193925"/>
            <a:ext cx="3752850" cy="3228975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40000"/>
              </a:spcBef>
              <a:defRPr/>
            </a:pPr>
            <a:r>
              <a:rPr lang="hr-HR" kern="0" dirty="0">
                <a:latin typeface="+mn-lt"/>
              </a:rPr>
              <a:t>- </a:t>
            </a:r>
            <a:r>
              <a:rPr lang="en-US" kern="0" dirty="0">
                <a:latin typeface="+mn-lt"/>
              </a:rPr>
              <a:t>Za </a:t>
            </a:r>
            <a:r>
              <a:rPr lang="en-US" kern="0" dirty="0" err="1">
                <a:latin typeface="+mn-lt"/>
              </a:rPr>
              <a:t>gorenje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su</a:t>
            </a:r>
            <a:r>
              <a:rPr lang="en-US" kern="0" dirty="0">
                <a:latin typeface="+mn-lt"/>
              </a:rPr>
              <a:t> </a:t>
            </a:r>
            <a:r>
              <a:rPr lang="hr-HR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potrebna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sva</a:t>
            </a:r>
            <a:r>
              <a:rPr lang="en-US" kern="0" dirty="0">
                <a:latin typeface="+mn-lt"/>
              </a:rPr>
              <a:t> tri </a:t>
            </a:r>
            <a:r>
              <a:rPr lang="en-US" kern="0" dirty="0" err="1">
                <a:latin typeface="+mn-lt"/>
              </a:rPr>
              <a:t>elementa</a:t>
            </a:r>
            <a:r>
              <a:rPr lang="en-US" kern="0" dirty="0">
                <a:latin typeface="+mn-lt"/>
              </a:rPr>
              <a:t> .</a:t>
            </a:r>
          </a:p>
          <a:p>
            <a:pPr>
              <a:spcBef>
                <a:spcPct val="40000"/>
              </a:spcBef>
              <a:defRPr/>
            </a:pPr>
            <a:r>
              <a:rPr lang="hr-HR" kern="0" dirty="0">
                <a:latin typeface="+mn-lt"/>
              </a:rPr>
              <a:t>- </a:t>
            </a:r>
            <a:r>
              <a:rPr lang="en-US" kern="0" dirty="0" err="1">
                <a:latin typeface="+mn-lt"/>
              </a:rPr>
              <a:t>Sredstvima</a:t>
            </a:r>
            <a:r>
              <a:rPr lang="en-US" kern="0" dirty="0">
                <a:latin typeface="+mn-lt"/>
              </a:rPr>
              <a:t> za  </a:t>
            </a:r>
            <a:r>
              <a:rPr lang="en-US" kern="0" dirty="0" err="1">
                <a:latin typeface="+mn-lt"/>
              </a:rPr>
              <a:t>gašenje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uklanjamo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jedan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ili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više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elemenata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iz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trokuta</a:t>
            </a:r>
            <a:r>
              <a:rPr lang="en-US" kern="0" dirty="0">
                <a:latin typeface="+mn-lt"/>
              </a:rPr>
              <a:t>.</a:t>
            </a:r>
          </a:p>
          <a:p>
            <a:pPr marL="119063" indent="-119063">
              <a:spcBef>
                <a:spcPct val="40000"/>
              </a:spcBef>
              <a:buFontTx/>
              <a:buChar char=" "/>
              <a:defRPr/>
            </a:pPr>
            <a:endParaRPr lang="en-US" sz="2800" kern="0" dirty="0">
              <a:latin typeface="+mn-lt"/>
            </a:endParaRPr>
          </a:p>
        </p:txBody>
      </p:sp>
      <p:pic>
        <p:nvPicPr>
          <p:cNvPr id="204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2082800"/>
            <a:ext cx="3732213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81248" y="6527512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74446DA-1A0D-414D-895D-2B3813A17D7D}" type="slidenum">
              <a:rPr lang="en-US" altLang="sr-Latn-RS" sz="1000">
                <a:solidFill>
                  <a:schemeClr val="bg1"/>
                </a:solidFill>
              </a:rPr>
              <a:pPr/>
              <a:t>3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95275" y="1150938"/>
            <a:ext cx="8172450" cy="48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r>
              <a:rPr lang="en-US" altLang="sr-Latn-RS" b="1" i="1">
                <a:solidFill>
                  <a:schemeClr val="tx2"/>
                </a:solidFill>
              </a:rPr>
              <a:t>“Trokut vatre” čine tri elementa koji su neophodni za podržavanje procesa gorenja.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endParaRPr lang="en-US" altLang="sr-Latn-RS" b="1" i="1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Char char="–"/>
            </a:pPr>
            <a:r>
              <a:rPr lang="en-US" altLang="sr-Latn-RS" b="1">
                <a:solidFill>
                  <a:srgbClr val="00FF00"/>
                </a:solidFill>
                <a:latin typeface="Comic Sans MS" panose="030F0702030302020204" pitchFamily="66" charset="0"/>
              </a:rPr>
              <a:t>Goriva tvar:</a:t>
            </a:r>
            <a:r>
              <a:rPr lang="en-US" altLang="sr-Latn-RS">
                <a:latin typeface="Comic Sans MS" panose="030F0702030302020204" pitchFamily="66" charset="0"/>
              </a:rPr>
              <a:t> papir, drvo, zapaljivi plinovi, električni uređaji pod naponom, itd...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Char char="–"/>
            </a:pPr>
            <a:r>
              <a:rPr lang="en-US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Toplina:</a:t>
            </a:r>
            <a:r>
              <a:rPr lang="en-US" altLang="sr-Latn-RS">
                <a:latin typeface="Comic Sans MS" panose="030F0702030302020204" pitchFamily="66" charset="0"/>
              </a:rPr>
              <a:t>, dovoljna da podrži sagorijevanje.  Često se smatra početnim izvorom.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Char char="–"/>
            </a:pPr>
            <a:r>
              <a:rPr lang="en-US" altLang="sr-Latn-RS">
                <a:solidFill>
                  <a:schemeClr val="tx2"/>
                </a:solidFill>
                <a:latin typeface="Comic Sans MS" panose="030F0702030302020204" pitchFamily="66" charset="0"/>
              </a:rPr>
              <a:t>Kisik</a:t>
            </a:r>
            <a:r>
              <a:rPr lang="en-US" altLang="sr-Latn-RS">
                <a:latin typeface="Comic Sans MS" panose="030F0702030302020204" pitchFamily="66" charset="0"/>
              </a:rPr>
              <a:t> (zrak) 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r>
              <a:rPr lang="en-US" altLang="sr-Latn-RS">
                <a:latin typeface="Comic Sans MS" panose="030F0702030302020204" pitchFamily="66" charset="0"/>
              </a:rPr>
              <a:t>        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r>
              <a:rPr lang="en-US" altLang="sr-Latn-RS">
                <a:latin typeface="Comic Sans MS" panose="030F0702030302020204" pitchFamily="66" charset="0"/>
              </a:rPr>
              <a:t>Izostavimo li jedan od navedenih elemenata,   </a:t>
            </a:r>
            <a:r>
              <a:rPr lang="en-US" altLang="sr-Latn-RS">
                <a:solidFill>
                  <a:srgbClr val="FF0000"/>
                </a:solidFill>
                <a:latin typeface="Comic Sans MS" panose="030F0702030302020204" pitchFamily="66" charset="0"/>
              </a:rPr>
              <a:t>gorenje prestaje</a:t>
            </a:r>
            <a:r>
              <a:rPr lang="en-US" altLang="sr-Latn-RS">
                <a:latin typeface="Comic Sans MS" panose="030F0702030302020204" pitchFamily="66" charset="0"/>
              </a:rPr>
              <a:t>.  </a:t>
            </a:r>
            <a:endParaRPr lang="en-US" altLang="sr-Latn-RS" b="1" i="1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81248" y="6527512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8A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F397E60-BA03-417A-8F92-378F2DD3939E}" type="slidenum">
              <a:rPr lang="en-US" altLang="sr-Latn-RS" sz="1000">
                <a:solidFill>
                  <a:schemeClr val="bg1"/>
                </a:solidFill>
              </a:rPr>
              <a:pPr/>
              <a:t>4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30188"/>
            <a:ext cx="5337175" cy="419100"/>
          </a:xfrm>
        </p:spPr>
        <p:txBody>
          <a:bodyPr/>
          <a:lstStyle/>
          <a:p>
            <a:r>
              <a:rPr lang="en-US" altLang="sr-Latn-RS" sz="2800" b="1" smtClean="0">
                <a:solidFill>
                  <a:srgbClr val="FF0000"/>
                </a:solidFill>
              </a:rPr>
              <a:t>Klasifikacija požara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33375" y="755650"/>
          <a:ext cx="8429625" cy="5797549"/>
        </p:xfrm>
        <a:graphic>
          <a:graphicData uri="http://schemas.openxmlformats.org/drawingml/2006/table">
            <a:tbl>
              <a:tblPr/>
              <a:tblGrid>
                <a:gridCol w="914400"/>
                <a:gridCol w="2114550"/>
                <a:gridCol w="1809750"/>
                <a:gridCol w="3590925"/>
              </a:tblGrid>
              <a:tr h="369376">
                <a:tc gridSpan="2"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Klase 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Vrste 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Gorive tvari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8843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Krute tvari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Drvo</a:t>
                      </a:r>
                      <a:r>
                        <a:rPr kumimoji="0" lang="en-US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sr-Latn-R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papir</a:t>
                      </a:r>
                      <a:r>
                        <a:rPr kumimoji="0" lang="en-US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sr-Latn-R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tkanine</a:t>
                      </a:r>
                      <a:r>
                        <a:rPr kumimoji="0" lang="en-US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…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Zapaljive tekućine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Zapaljive otopine, ulja, masti, smola, alkohol, lakovi i boje…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3431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Zapaljivi plinovi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Metan, butan, propan, vodik, acetilen, gradski plin…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22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Laki metali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Aluminij, magnezij, titan…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34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El.uređaji pod naponom</a:t>
                      </a: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Kabeli</a:t>
                      </a:r>
                      <a:r>
                        <a:rPr kumimoji="0" lang="en-US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sr-Latn-R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sklopke</a:t>
                      </a:r>
                      <a:r>
                        <a:rPr kumimoji="0" lang="en-US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sr-Latn-R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motori</a:t>
                      </a:r>
                      <a:r>
                        <a:rPr kumimoji="0" lang="en-US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sr-Latn-R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generatori</a:t>
                      </a:r>
                      <a:r>
                        <a:rPr kumimoji="0" lang="en-US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sr-Latn-R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transformatori</a:t>
                      </a: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, električni i elektronički uređaji</a:t>
                      </a:r>
                      <a:endParaRPr kumimoji="0" lang="en-US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U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altLang="sr-Latn-R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Jestiva ulja</a:t>
                      </a:r>
                      <a:endParaRPr kumimoji="0" lang="en-US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Biljna i životinjska jestiva ulja</a:t>
                      </a:r>
                      <a:endParaRPr kumimoji="0" lang="en-US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91" marR="54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73" name="Slika 2" descr="Slika na kojoj se prikazuje tekst, crveno, crtež, zaustavljanje&#10;&#10;Opis je automatski generir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143000"/>
            <a:ext cx="817562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4" name="Slika 5" descr="Slika na kojoj se prikazuje zaustavljanje, hrana, crveno, znak&#10;&#10;Opis je automatski generir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2028825"/>
            <a:ext cx="80486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5" name="Slika 8" descr="Slika na kojoj se prikazuje hrana, crtež&#10;&#10;Opis je automatski generir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2921000"/>
            <a:ext cx="8048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6" name="Slika 10" descr="Slika na kojoj se prikazuje zaustavljanje, znak, hrana, crtež&#10;&#10;Opis je automatski generir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3" y="3849688"/>
            <a:ext cx="8048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7" name="Slika 12" descr="Slika na kojoj se prikazuje crtež&#10;&#10;Opis je automatski generir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3" y="4787900"/>
            <a:ext cx="804862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8" name="Slika 14" descr="Slika na kojoj se prikazuje zaustavljanje, crtež&#10;&#10;Opis je automatski generira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5646738"/>
            <a:ext cx="81756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81248" y="6527512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8A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57F6553-EF0F-4A1E-A747-752B4F3DD979}" type="slidenum">
              <a:rPr lang="en-US" altLang="sr-Latn-RS" sz="1000">
                <a:solidFill>
                  <a:schemeClr val="bg1"/>
                </a:solidFill>
              </a:rPr>
              <a:pPr/>
              <a:t>5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23555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610225" cy="571500"/>
          </a:xfrm>
          <a:noFill/>
        </p:spPr>
        <p:txBody>
          <a:bodyPr lIns="90488" tIns="44450" rIns="90488" bIns="44450" anchor="ctr"/>
          <a:lstStyle/>
          <a:p>
            <a:r>
              <a:rPr lang="hr-HR" altLang="sr-Latn-RS" sz="2800" b="1" smtClean="0">
                <a:solidFill>
                  <a:srgbClr val="FF0000"/>
                </a:solidFill>
              </a:rPr>
              <a:t>Aparat za gašenje požara</a:t>
            </a:r>
            <a:endParaRPr lang="en-US" altLang="sr-Latn-RS" sz="2800" b="1" smtClean="0">
              <a:solidFill>
                <a:srgbClr val="FF0000"/>
              </a:solidFill>
            </a:endParaRPr>
          </a:p>
        </p:txBody>
      </p:sp>
      <p:sp>
        <p:nvSpPr>
          <p:cNvPr id="23556" name="Line 30"/>
          <p:cNvSpPr>
            <a:spLocks noChangeShapeType="1"/>
          </p:cNvSpPr>
          <p:nvPr/>
        </p:nvSpPr>
        <p:spPr bwMode="auto">
          <a:xfrm flipH="1">
            <a:off x="5481638" y="5410200"/>
            <a:ext cx="1916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pic>
        <p:nvPicPr>
          <p:cNvPr id="23557" name="Picture 3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95400"/>
            <a:ext cx="1782763" cy="518318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Line 33"/>
          <p:cNvSpPr>
            <a:spLocks noChangeShapeType="1"/>
          </p:cNvSpPr>
          <p:nvPr/>
        </p:nvSpPr>
        <p:spPr bwMode="auto">
          <a:xfrm flipH="1">
            <a:off x="5100638" y="1608138"/>
            <a:ext cx="1763712" cy="595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3559" name="Line 34"/>
          <p:cNvSpPr>
            <a:spLocks noChangeShapeType="1"/>
          </p:cNvSpPr>
          <p:nvPr/>
        </p:nvSpPr>
        <p:spPr bwMode="auto">
          <a:xfrm>
            <a:off x="2446338" y="1524000"/>
            <a:ext cx="2728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3560" name="Line 35"/>
          <p:cNvSpPr>
            <a:spLocks noChangeShapeType="1"/>
          </p:cNvSpPr>
          <p:nvPr/>
        </p:nvSpPr>
        <p:spPr bwMode="auto">
          <a:xfrm>
            <a:off x="2446338" y="3124200"/>
            <a:ext cx="1585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3561" name="Line 36"/>
          <p:cNvSpPr>
            <a:spLocks noChangeShapeType="1"/>
          </p:cNvSpPr>
          <p:nvPr/>
        </p:nvSpPr>
        <p:spPr bwMode="auto">
          <a:xfrm>
            <a:off x="2522538" y="5410200"/>
            <a:ext cx="1585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3562" name="Line 37"/>
          <p:cNvSpPr>
            <a:spLocks noChangeShapeType="1"/>
          </p:cNvSpPr>
          <p:nvPr/>
        </p:nvSpPr>
        <p:spPr bwMode="auto">
          <a:xfrm flipH="1">
            <a:off x="5481638" y="2286000"/>
            <a:ext cx="1839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3563" name="Line 38"/>
          <p:cNvSpPr>
            <a:spLocks noChangeShapeType="1"/>
          </p:cNvSpPr>
          <p:nvPr/>
        </p:nvSpPr>
        <p:spPr bwMode="auto">
          <a:xfrm flipV="1">
            <a:off x="2674938" y="1900238"/>
            <a:ext cx="2271712" cy="468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3564" name="Line 39"/>
          <p:cNvSpPr>
            <a:spLocks noChangeShapeType="1"/>
          </p:cNvSpPr>
          <p:nvPr/>
        </p:nvSpPr>
        <p:spPr bwMode="auto">
          <a:xfrm flipH="1" flipV="1">
            <a:off x="4868863" y="4179888"/>
            <a:ext cx="2376487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3565" name="Rectangle 40"/>
          <p:cNvSpPr>
            <a:spLocks noChangeArrowheads="1"/>
          </p:cNvSpPr>
          <p:nvPr/>
        </p:nvSpPr>
        <p:spPr bwMode="auto">
          <a:xfrm>
            <a:off x="1052513" y="2973388"/>
            <a:ext cx="971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r-HR" altLang="sr-Latn-RS" sz="1400" b="1">
                <a:latin typeface="Arial" panose="020B0604020202020204" pitchFamily="34" charset="0"/>
              </a:rPr>
              <a:t>CRIJEVO</a:t>
            </a:r>
            <a:endParaRPr lang="en-US" altLang="sr-Latn-RS" sz="1400" b="1">
              <a:latin typeface="Arial" panose="020B0604020202020204" pitchFamily="34" charset="0"/>
            </a:endParaRPr>
          </a:p>
        </p:txBody>
      </p:sp>
      <p:sp>
        <p:nvSpPr>
          <p:cNvPr id="23566" name="Rectangle 41"/>
          <p:cNvSpPr>
            <a:spLocks noChangeArrowheads="1"/>
          </p:cNvSpPr>
          <p:nvPr/>
        </p:nvSpPr>
        <p:spPr bwMode="auto">
          <a:xfrm>
            <a:off x="979488" y="5259388"/>
            <a:ext cx="1119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r-HR" altLang="sr-Latn-RS" sz="1400" b="1">
                <a:latin typeface="Arial" panose="020B0604020202020204" pitchFamily="34" charset="0"/>
              </a:rPr>
              <a:t>MLAZNICA</a:t>
            </a:r>
            <a:endParaRPr lang="en-US" altLang="sr-Latn-RS" sz="1400" b="1">
              <a:latin typeface="Arial" panose="020B0604020202020204" pitchFamily="34" charset="0"/>
            </a:endParaRPr>
          </a:p>
        </p:txBody>
      </p:sp>
      <p:sp>
        <p:nvSpPr>
          <p:cNvPr id="23567" name="Rectangle 43"/>
          <p:cNvSpPr>
            <a:spLocks noChangeArrowheads="1"/>
          </p:cNvSpPr>
          <p:nvPr/>
        </p:nvSpPr>
        <p:spPr bwMode="auto">
          <a:xfrm>
            <a:off x="7251700" y="5259388"/>
            <a:ext cx="1130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r-HR" altLang="sr-Latn-RS" sz="1400" b="1">
                <a:latin typeface="Arial" panose="020B0604020202020204" pitchFamily="34" charset="0"/>
              </a:rPr>
              <a:t>SPREMNIK</a:t>
            </a:r>
            <a:endParaRPr lang="en-US" altLang="sr-Latn-RS" sz="1400" b="1">
              <a:latin typeface="Arial" panose="020B0604020202020204" pitchFamily="34" charset="0"/>
            </a:endParaRPr>
          </a:p>
        </p:txBody>
      </p:sp>
      <p:sp>
        <p:nvSpPr>
          <p:cNvPr id="23568" name="Rectangle 44"/>
          <p:cNvSpPr>
            <a:spLocks noChangeArrowheads="1"/>
          </p:cNvSpPr>
          <p:nvPr/>
        </p:nvSpPr>
        <p:spPr bwMode="auto">
          <a:xfrm>
            <a:off x="6969125" y="4040188"/>
            <a:ext cx="1779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r-HR" altLang="sr-Latn-RS" sz="1400" b="1">
                <a:latin typeface="Arial" panose="020B0604020202020204" pitchFamily="34" charset="0"/>
              </a:rPr>
              <a:t>TEHNIČKI PODACI</a:t>
            </a:r>
            <a:endParaRPr lang="en-US" altLang="sr-Latn-RS" sz="1400" b="1">
              <a:latin typeface="Arial" panose="020B0604020202020204" pitchFamily="34" charset="0"/>
            </a:endParaRPr>
          </a:p>
        </p:txBody>
      </p:sp>
      <p:sp>
        <p:nvSpPr>
          <p:cNvPr id="23569" name="Rectangle 45"/>
          <p:cNvSpPr>
            <a:spLocks noChangeArrowheads="1"/>
          </p:cNvSpPr>
          <p:nvPr/>
        </p:nvSpPr>
        <p:spPr bwMode="auto">
          <a:xfrm>
            <a:off x="7451725" y="2058988"/>
            <a:ext cx="831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r-HR" altLang="sr-Latn-RS" sz="1400" b="1">
                <a:latin typeface="Arial" panose="020B0604020202020204" pitchFamily="34" charset="0"/>
              </a:rPr>
              <a:t>RUČKA</a:t>
            </a:r>
            <a:endParaRPr lang="en-US" altLang="sr-Latn-RS" sz="1400" b="1">
              <a:latin typeface="Arial" panose="020B0604020202020204" pitchFamily="34" charset="0"/>
            </a:endParaRPr>
          </a:p>
        </p:txBody>
      </p:sp>
      <p:sp>
        <p:nvSpPr>
          <p:cNvPr id="23570" name="Rectangle 46"/>
          <p:cNvSpPr>
            <a:spLocks noChangeArrowheads="1"/>
          </p:cNvSpPr>
          <p:nvPr/>
        </p:nvSpPr>
        <p:spPr bwMode="auto">
          <a:xfrm>
            <a:off x="7035800" y="914400"/>
            <a:ext cx="1355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r-HR" altLang="sr-Latn-RS" sz="1400" b="1" i="1">
                <a:latin typeface="Arial" panose="020B0604020202020204" pitchFamily="34" charset="0"/>
              </a:rPr>
              <a:t>MANOMETAR</a:t>
            </a:r>
            <a:endParaRPr lang="en-US" altLang="sr-Latn-RS" sz="1400" b="1" i="1">
              <a:latin typeface="Arial" panose="020B0604020202020204" pitchFamily="34" charset="0"/>
            </a:endParaRPr>
          </a:p>
        </p:txBody>
      </p:sp>
      <p:sp>
        <p:nvSpPr>
          <p:cNvPr id="23571" name="Rectangle 47"/>
          <p:cNvSpPr>
            <a:spLocks noChangeArrowheads="1"/>
          </p:cNvSpPr>
          <p:nvPr/>
        </p:nvSpPr>
        <p:spPr bwMode="auto">
          <a:xfrm>
            <a:off x="384175" y="1373188"/>
            <a:ext cx="2308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r-HR" altLang="sr-Latn-RS" sz="1400" b="1">
                <a:latin typeface="Arial" panose="020B0604020202020204" pitchFamily="34" charset="0"/>
              </a:rPr>
              <a:t>AKTIVACIJSKA POLUGA</a:t>
            </a:r>
            <a:endParaRPr lang="en-US" altLang="sr-Latn-RS" sz="1400" b="1">
              <a:latin typeface="Arial" panose="020B0604020202020204" pitchFamily="34" charset="0"/>
            </a:endParaRPr>
          </a:p>
        </p:txBody>
      </p:sp>
      <p:sp>
        <p:nvSpPr>
          <p:cNvPr id="23572" name="Rectangle 48"/>
          <p:cNvSpPr>
            <a:spLocks noChangeArrowheads="1"/>
          </p:cNvSpPr>
          <p:nvPr/>
        </p:nvSpPr>
        <p:spPr bwMode="auto">
          <a:xfrm>
            <a:off x="962025" y="2058988"/>
            <a:ext cx="1152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hr-HR" altLang="sr-Latn-RS" sz="1400" b="1">
                <a:latin typeface="Arial" panose="020B0604020202020204" pitchFamily="34" charset="0"/>
              </a:rPr>
              <a:t>OSIGURAČ</a:t>
            </a:r>
            <a:endParaRPr lang="en-US" altLang="sr-Latn-RS" sz="1400" b="1">
              <a:latin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81248" y="6527512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68481DE-6E70-4FB6-B507-65328EAE5999}" type="slidenum">
              <a:rPr lang="en-US" altLang="sr-Latn-RS" sz="1000">
                <a:solidFill>
                  <a:schemeClr val="bg1"/>
                </a:solidFill>
              </a:rPr>
              <a:pPr/>
              <a:t>6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1264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sz="2800" b="1" dirty="0">
                <a:solidFill>
                  <a:srgbClr val="FF0000"/>
                </a:solidFill>
                <a:latin typeface="+mj-lt"/>
              </a:rPr>
              <a:t>            VRSTE APARATA ZA GAŠENJE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580" name="Pravokutnik 1"/>
          <p:cNvSpPr>
            <a:spLocks noChangeArrowheads="1"/>
          </p:cNvSpPr>
          <p:nvPr/>
        </p:nvSpPr>
        <p:spPr bwMode="auto">
          <a:xfrm>
            <a:off x="1536700" y="650875"/>
            <a:ext cx="4432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hr-HR" altLang="sr-Latn-RS"/>
              <a:t> -aparati za gašenje vodom</a:t>
            </a:r>
          </a:p>
        </p:txBody>
      </p:sp>
      <p:sp>
        <p:nvSpPr>
          <p:cNvPr id="24581" name="Pravokutnik 2"/>
          <p:cNvSpPr>
            <a:spLocks noChangeArrowheads="1"/>
          </p:cNvSpPr>
          <p:nvPr/>
        </p:nvSpPr>
        <p:spPr bwMode="auto">
          <a:xfrm>
            <a:off x="1635125" y="1044575"/>
            <a:ext cx="4440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hr-HR" altLang="sr-Latn-RS"/>
              <a:t>-aparati za gašenje pjenom</a:t>
            </a:r>
          </a:p>
        </p:txBody>
      </p:sp>
      <p:sp>
        <p:nvSpPr>
          <p:cNvPr id="24582" name="Pravokutnik 3"/>
          <p:cNvSpPr>
            <a:spLocks noChangeArrowheads="1"/>
          </p:cNvSpPr>
          <p:nvPr/>
        </p:nvSpPr>
        <p:spPr bwMode="auto">
          <a:xfrm>
            <a:off x="1612900" y="1435100"/>
            <a:ext cx="4462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hr-HR" altLang="sr-Latn-RS"/>
              <a:t>-aparati za gašenje prahom</a:t>
            </a:r>
          </a:p>
        </p:txBody>
      </p:sp>
      <p:sp>
        <p:nvSpPr>
          <p:cNvPr id="24583" name="Pravokutnik 6"/>
          <p:cNvSpPr>
            <a:spLocks noChangeArrowheads="1"/>
          </p:cNvSpPr>
          <p:nvPr/>
        </p:nvSpPr>
        <p:spPr bwMode="auto">
          <a:xfrm>
            <a:off x="1612900" y="1825625"/>
            <a:ext cx="669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hr-HR" altLang="sr-Latn-RS"/>
              <a:t>-aparati za gašenje ugljičnim dioksidom</a:t>
            </a:r>
          </a:p>
        </p:txBody>
      </p:sp>
      <p:pic>
        <p:nvPicPr>
          <p:cNvPr id="24584" name="Picture 9" descr="Slikovni rezultat za vrste aparata za gašenje poža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2339975"/>
            <a:ext cx="4392613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ekstniOkvir 9"/>
          <p:cNvSpPr txBox="1">
            <a:spLocks noChangeArrowheads="1"/>
          </p:cNvSpPr>
          <p:nvPr/>
        </p:nvSpPr>
        <p:spPr bwMode="auto">
          <a:xfrm>
            <a:off x="1168400" y="5372100"/>
            <a:ext cx="797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hr-HR" altLang="sr-Latn-RS"/>
              <a:t>-služe za gašenje manjih početnih požara</a:t>
            </a:r>
          </a:p>
        </p:txBody>
      </p:sp>
      <p:sp>
        <p:nvSpPr>
          <p:cNvPr id="24586" name="TekstniOkvir 15"/>
          <p:cNvSpPr txBox="1">
            <a:spLocks noChangeArrowheads="1"/>
          </p:cNvSpPr>
          <p:nvPr/>
        </p:nvSpPr>
        <p:spPr bwMode="auto">
          <a:xfrm>
            <a:off x="1149350" y="5835650"/>
            <a:ext cx="797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hr-HR" altLang="sr-Latn-RS"/>
              <a:t>-obvezni godišnji pregledi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81248" y="6527512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8A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5F58A7E-753A-4931-8364-05740BCF964A}" type="slidenum">
              <a:rPr lang="en-US" altLang="sr-Latn-RS" sz="1000">
                <a:solidFill>
                  <a:schemeClr val="bg1"/>
                </a:solidFill>
              </a:rPr>
              <a:pPr/>
              <a:t>7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25603" name="Rectangle 24"/>
          <p:cNvSpPr>
            <a:spLocks noGrp="1" noChangeArrowheads="1"/>
          </p:cNvSpPr>
          <p:nvPr>
            <p:ph type="title"/>
          </p:nvPr>
        </p:nvSpPr>
        <p:spPr>
          <a:xfrm>
            <a:off x="312738" y="363538"/>
            <a:ext cx="8305800" cy="498475"/>
          </a:xfrm>
          <a:noFill/>
        </p:spPr>
        <p:txBody>
          <a:bodyPr lIns="90488" tIns="44450" rIns="90488" bIns="44450" anchor="ctr"/>
          <a:lstStyle/>
          <a:p>
            <a:r>
              <a:rPr lang="hr-HR" altLang="sr-Latn-RS" sz="2800" b="1" smtClean="0">
                <a:solidFill>
                  <a:srgbClr val="FF0000"/>
                </a:solidFill>
              </a:rPr>
              <a:t>            Aparat za gašenje vodom</a:t>
            </a:r>
            <a:endParaRPr lang="en-US" altLang="sr-Latn-RS" sz="2800" b="1" smtClean="0">
              <a:solidFill>
                <a:srgbClr val="FF0000"/>
              </a:solidFill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914400" y="1422400"/>
            <a:ext cx="7942263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hr-HR" dirty="0"/>
              <a:t>najbolje gase požare krutih tvari (A) </a:t>
            </a:r>
          </a:p>
          <a:p>
            <a:pPr marL="342900" indent="-342900">
              <a:buFontTx/>
              <a:buChar char="-"/>
              <a:defRPr/>
            </a:pPr>
            <a:endParaRPr lang="hr-HR" dirty="0"/>
          </a:p>
          <a:p>
            <a:pPr marL="342900" indent="-342900">
              <a:buFontTx/>
              <a:buChar char="-"/>
              <a:defRPr/>
            </a:pPr>
            <a:r>
              <a:rPr lang="hr-HR" dirty="0"/>
              <a:t>prikladni su za gašenje teških ugljikovodika (B)</a:t>
            </a:r>
          </a:p>
          <a:p>
            <a:pPr>
              <a:defRPr/>
            </a:pPr>
            <a:r>
              <a:rPr lang="hr-HR" dirty="0"/>
              <a:t> </a:t>
            </a:r>
          </a:p>
          <a:p>
            <a:pPr marL="342900" indent="-342900">
              <a:buFontTx/>
              <a:buChar char="-"/>
              <a:defRPr/>
            </a:pPr>
            <a:r>
              <a:rPr lang="hr-HR" dirty="0">
                <a:solidFill>
                  <a:srgbClr val="FF0000"/>
                </a:solidFill>
              </a:rPr>
              <a:t>nisu prikladni za ostale vrste požara</a:t>
            </a:r>
          </a:p>
        </p:txBody>
      </p:sp>
      <p:pic>
        <p:nvPicPr>
          <p:cNvPr id="25605" name="Slika 3" descr="Slika na kojoj se prikazuje tekst, crveno, crtež, zaustavljanje&#10;&#10;Opis je automatski generir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4121150"/>
            <a:ext cx="2346325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Slika 6" descr="Slika na kojoj se prikazuje zaustavljanje, hrana, crveno, znak&#10;&#10;Opis je automatski generir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4121150"/>
            <a:ext cx="2289175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81248" y="6527512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A8A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8205B82-E65F-4B43-A66F-CF2D070C81B5}" type="slidenum">
              <a:rPr lang="en-US" altLang="sr-Latn-RS" sz="1000">
                <a:solidFill>
                  <a:schemeClr val="bg1"/>
                </a:solidFill>
              </a:rPr>
              <a:pPr/>
              <a:t>8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26627" name="Rectangle 24"/>
          <p:cNvSpPr>
            <a:spLocks noGrp="1" noChangeArrowheads="1"/>
          </p:cNvSpPr>
          <p:nvPr>
            <p:ph type="title"/>
          </p:nvPr>
        </p:nvSpPr>
        <p:spPr>
          <a:xfrm>
            <a:off x="0" y="174625"/>
            <a:ext cx="8818563" cy="498475"/>
          </a:xfrm>
          <a:noFill/>
        </p:spPr>
        <p:txBody>
          <a:bodyPr lIns="90488" tIns="44450" rIns="90488" bIns="44450" anchor="ctr"/>
          <a:lstStyle/>
          <a:p>
            <a:r>
              <a:rPr lang="hr-HR" altLang="sr-Latn-RS" sz="2800" b="1" smtClean="0">
                <a:solidFill>
                  <a:srgbClr val="FF0000"/>
                </a:solidFill>
              </a:rPr>
              <a:t>            Aparat za gašenje prahom</a:t>
            </a:r>
            <a:endParaRPr lang="en-US" altLang="sr-Latn-RS" sz="2800" b="1" smtClean="0">
              <a:solidFill>
                <a:srgbClr val="FF0000"/>
              </a:solidFill>
            </a:endParaRPr>
          </a:p>
        </p:txBody>
      </p:sp>
      <p:sp>
        <p:nvSpPr>
          <p:cNvPr id="26628" name="Pravokutnik 1"/>
          <p:cNvSpPr>
            <a:spLocks noChangeArrowheads="1"/>
          </p:cNvSpPr>
          <p:nvPr/>
        </p:nvSpPr>
        <p:spPr bwMode="auto">
          <a:xfrm>
            <a:off x="425450" y="796925"/>
            <a:ext cx="81930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Tx/>
              <a:buChar char="-"/>
            </a:pPr>
            <a:r>
              <a:rPr lang="hr-HR" altLang="sr-Latn-RS"/>
              <a:t>najbolje gase požar zapaljivih tekućina (B), plinovitih tvari (C) </a:t>
            </a:r>
          </a:p>
          <a:p>
            <a:pPr>
              <a:buFontTx/>
              <a:buChar char="-"/>
            </a:pPr>
            <a:r>
              <a:rPr lang="hr-HR" altLang="sr-Latn-RS"/>
              <a:t>najbolje gase požare E u blizini postrojenja pod naponom i na postrojenjima pod naponom </a:t>
            </a:r>
          </a:p>
          <a:p>
            <a:pPr>
              <a:buFontTx/>
              <a:buChar char="-"/>
            </a:pPr>
            <a:r>
              <a:rPr lang="hr-HR" altLang="sr-Latn-RS"/>
              <a:t>uspješni pri gašenju požara krutih tvari koje gore plamenom, ili žarom (A) </a:t>
            </a:r>
          </a:p>
          <a:p>
            <a:pPr>
              <a:buFontTx/>
              <a:buChar char="-"/>
            </a:pPr>
            <a:r>
              <a:rPr lang="hr-HR" altLang="sr-Latn-RS">
                <a:solidFill>
                  <a:srgbClr val="FF0000"/>
                </a:solidFill>
              </a:rPr>
              <a:t>NE upotrebljavati za gašenje lakih metala i njihovih legura (D), osim specijalnih vrsta praha</a:t>
            </a:r>
          </a:p>
        </p:txBody>
      </p:sp>
      <p:pic>
        <p:nvPicPr>
          <p:cNvPr id="26629" name="Slika 3" descr="Slika na kojoj se prikazuje tekst, crveno, crtež, zaustavljanje&#10;&#10;Opis je automatski generir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4210050"/>
            <a:ext cx="1905000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Slika 5" descr="Slika na kojoj se prikazuje zaustavljanje, hrana, crveno, znak&#10;&#10;Opis je automatski generir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0" y="4210050"/>
            <a:ext cx="1897063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Slika 7" descr="Slika na kojoj se prikazuje hrana, crtež&#10;&#10;Opis je automatski generir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4210050"/>
            <a:ext cx="190500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Slika 9" descr="Slika na kojoj se prikazuje crtež&#10;&#10;Opis je automatski generir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4227513"/>
            <a:ext cx="1970088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81248" y="6527512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A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2DE21D6-5FAF-4743-9465-1BC1C5B9DC4B}" type="slidenum">
              <a:rPr lang="en-US" altLang="sr-Latn-RS" sz="1000">
                <a:solidFill>
                  <a:schemeClr val="bg1"/>
                </a:solidFill>
              </a:rPr>
              <a:pPr/>
              <a:t>9</a:t>
            </a:fld>
            <a:endParaRPr lang="en-US" altLang="sr-Latn-RS" sz="1200">
              <a:solidFill>
                <a:schemeClr val="bg2"/>
              </a:solidFill>
            </a:endParaRPr>
          </a:p>
        </p:txBody>
      </p:sp>
      <p:sp>
        <p:nvSpPr>
          <p:cNvPr id="27651" name="Pravokutnik 2"/>
          <p:cNvSpPr>
            <a:spLocks noChangeArrowheads="1"/>
          </p:cNvSpPr>
          <p:nvPr/>
        </p:nvSpPr>
        <p:spPr bwMode="auto">
          <a:xfrm>
            <a:off x="1749425" y="504825"/>
            <a:ext cx="546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hr-HR" altLang="sr-Latn-RS" sz="2800" b="1">
                <a:solidFill>
                  <a:srgbClr val="FF0000"/>
                </a:solidFill>
              </a:rPr>
              <a:t>Aparat za gašenje pjenom</a:t>
            </a:r>
            <a:endParaRPr lang="hr-HR" altLang="sr-Latn-RS" sz="2800"/>
          </a:p>
        </p:txBody>
      </p:sp>
      <p:sp>
        <p:nvSpPr>
          <p:cNvPr id="4" name="Pravokutnik 3"/>
          <p:cNvSpPr/>
          <p:nvPr/>
        </p:nvSpPr>
        <p:spPr>
          <a:xfrm>
            <a:off x="584200" y="1905000"/>
            <a:ext cx="8272463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hr-HR" dirty="0"/>
              <a:t>najbolje gase požare zapaljivih tekućina (B) </a:t>
            </a:r>
          </a:p>
          <a:p>
            <a:pPr>
              <a:defRPr/>
            </a:pPr>
            <a:endParaRPr lang="hr-HR" dirty="0"/>
          </a:p>
          <a:p>
            <a:pPr marL="342900" indent="-342900">
              <a:buFontTx/>
              <a:buChar char="-"/>
              <a:defRPr/>
            </a:pPr>
            <a:r>
              <a:rPr lang="hr-HR" dirty="0"/>
              <a:t>uspješno gase požare krutih tvari (A) </a:t>
            </a:r>
          </a:p>
          <a:p>
            <a:pPr marL="342900" indent="-342900">
              <a:buFontTx/>
              <a:buChar char="-"/>
              <a:defRPr/>
            </a:pPr>
            <a:endParaRPr lang="hr-HR" dirty="0"/>
          </a:p>
          <a:p>
            <a:pPr>
              <a:defRPr/>
            </a:pPr>
            <a:r>
              <a:rPr lang="hr-HR" dirty="0">
                <a:solidFill>
                  <a:srgbClr val="FF0000"/>
                </a:solidFill>
              </a:rPr>
              <a:t>- NE upotrebljavati za gašenje požara A-D u blizini   električnih postrojenja i na električnim postrojenjima </a:t>
            </a:r>
          </a:p>
        </p:txBody>
      </p:sp>
      <p:pic>
        <p:nvPicPr>
          <p:cNvPr id="27653" name="Slika 10" descr="Slika na kojoj se prikazuje zaustavljanje, hrana, crveno, znak&#10;&#10;Opis je automatski generir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4840288"/>
            <a:ext cx="1776412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Slika 12" descr="Slika na kojoj se prikazuje tekst, crveno, crtež, zaustavljanje&#10;&#10;Opis je automatski generir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822825"/>
            <a:ext cx="1935163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64363" y="6511717"/>
            <a:ext cx="2193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Kap.R.Dudić©2023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tuit_ppt[1]">
  <a:themeElements>
    <a:clrScheme name="">
      <a:dk1>
        <a:srgbClr val="000000"/>
      </a:dk1>
      <a:lt1>
        <a:srgbClr val="FFFFFF"/>
      </a:lt1>
      <a:dk2>
        <a:srgbClr val="3342B5"/>
      </a:dk2>
      <a:lt2>
        <a:srgbClr val="696969"/>
      </a:lt2>
      <a:accent1>
        <a:srgbClr val="7AC041"/>
      </a:accent1>
      <a:accent2>
        <a:srgbClr val="FFD700"/>
      </a:accent2>
      <a:accent3>
        <a:srgbClr val="FFFFFF"/>
      </a:accent3>
      <a:accent4>
        <a:srgbClr val="000000"/>
      </a:accent4>
      <a:accent5>
        <a:srgbClr val="BEDCB0"/>
      </a:accent5>
      <a:accent6>
        <a:srgbClr val="E7C300"/>
      </a:accent6>
      <a:hlink>
        <a:srgbClr val="FF0000"/>
      </a:hlink>
      <a:folHlink>
        <a:srgbClr val="00ACEE"/>
      </a:folHlink>
    </a:clrScheme>
    <a:fontScheme name="aptuit_ppt[1]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ptuit_ppt[1] 1">
        <a:dk1>
          <a:srgbClr val="000000"/>
        </a:dk1>
        <a:lt1>
          <a:srgbClr val="FFFFFF"/>
        </a:lt1>
        <a:dk2>
          <a:srgbClr val="3342B5"/>
        </a:dk2>
        <a:lt2>
          <a:srgbClr val="696969"/>
        </a:lt2>
        <a:accent1>
          <a:srgbClr val="50AF00"/>
        </a:accent1>
        <a:accent2>
          <a:srgbClr val="FFD700"/>
        </a:accent2>
        <a:accent3>
          <a:srgbClr val="FFFFFF"/>
        </a:accent3>
        <a:accent4>
          <a:srgbClr val="000000"/>
        </a:accent4>
        <a:accent5>
          <a:srgbClr val="B3D4AA"/>
        </a:accent5>
        <a:accent6>
          <a:srgbClr val="E7C300"/>
        </a:accent6>
        <a:hlink>
          <a:srgbClr val="FF0000"/>
        </a:hlink>
        <a:folHlink>
          <a:srgbClr val="09CFF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aptuit_ppt[1]</Template>
  <TotalTime>1568</TotalTime>
  <Words>476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Verdana</vt:lpstr>
      <vt:lpstr>Arial</vt:lpstr>
      <vt:lpstr>Wingdings</vt:lpstr>
      <vt:lpstr>Calibri Light</vt:lpstr>
      <vt:lpstr>Calibri</vt:lpstr>
      <vt:lpstr>Segoe UI Semilight</vt:lpstr>
      <vt:lpstr>Times New Roman</vt:lpstr>
      <vt:lpstr>Comic Sans MS</vt:lpstr>
      <vt:lpstr>+mj-lt</vt:lpstr>
      <vt:lpstr>aptuit_ppt[1]</vt:lpstr>
      <vt:lpstr>PowerPoint Presentation</vt:lpstr>
      <vt:lpstr>PowerPoint Presentation</vt:lpstr>
      <vt:lpstr>PowerPoint Presentation</vt:lpstr>
      <vt:lpstr>Klasifikacija požara </vt:lpstr>
      <vt:lpstr>Aparat za gašenje požara</vt:lpstr>
      <vt:lpstr>PowerPoint Presentation</vt:lpstr>
      <vt:lpstr>            Aparat za gašenje vodom</vt:lpstr>
      <vt:lpstr>            Aparat za gašenje prahom</vt:lpstr>
      <vt:lpstr>PowerPoint Presentation</vt:lpstr>
      <vt:lpstr>PowerPoint Presentation</vt:lpstr>
      <vt:lpstr>               Upotreba aparata za gašenje</vt:lpstr>
    </vt:vector>
  </TitlesOfParts>
  <Company>OgilvyPR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O'GradyP</dc:creator>
  <cp:keywords>PowerPoint Template</cp:keywords>
  <cp:lastModifiedBy>Renato</cp:lastModifiedBy>
  <cp:revision>254</cp:revision>
  <cp:lastPrinted>2004-07-19T16:55:34Z</cp:lastPrinted>
  <dcterms:created xsi:type="dcterms:W3CDTF">2005-06-27T20:18:34Z</dcterms:created>
  <dcterms:modified xsi:type="dcterms:W3CDTF">2023-01-09T07:50:31Z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</Properties>
</file>