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9" r:id="rId3"/>
    <p:sldId id="257" r:id="rId4"/>
    <p:sldId id="511" r:id="rId5"/>
    <p:sldId id="272" r:id="rId6"/>
    <p:sldId id="497" r:id="rId7"/>
    <p:sldId id="504" r:id="rId8"/>
    <p:sldId id="508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0" r:id="rId20"/>
    <p:sldId id="271" r:id="rId21"/>
    <p:sldId id="292" r:id="rId22"/>
    <p:sldId id="285" r:id="rId23"/>
    <p:sldId id="499" r:id="rId24"/>
    <p:sldId id="498" r:id="rId25"/>
    <p:sldId id="495" r:id="rId26"/>
    <p:sldId id="496" r:id="rId27"/>
    <p:sldId id="518" r:id="rId28"/>
    <p:sldId id="281" r:id="rId29"/>
    <p:sldId id="282" r:id="rId30"/>
    <p:sldId id="299" r:id="rId31"/>
    <p:sldId id="520" r:id="rId32"/>
    <p:sldId id="519" r:id="rId33"/>
    <p:sldId id="284" r:id="rId34"/>
    <p:sldId id="288" r:id="rId35"/>
    <p:sldId id="516" r:id="rId36"/>
    <p:sldId id="327" r:id="rId37"/>
    <p:sldId id="501" r:id="rId38"/>
    <p:sldId id="324" r:id="rId39"/>
    <p:sldId id="273" r:id="rId40"/>
    <p:sldId id="319" r:id="rId41"/>
    <p:sldId id="500" r:id="rId42"/>
    <p:sldId id="505" r:id="rId43"/>
    <p:sldId id="303" r:id="rId44"/>
    <p:sldId id="276" r:id="rId45"/>
    <p:sldId id="277" r:id="rId46"/>
    <p:sldId id="278" r:id="rId47"/>
    <p:sldId id="308" r:id="rId48"/>
    <p:sldId id="513" r:id="rId49"/>
    <p:sldId id="310" r:id="rId50"/>
    <p:sldId id="503" r:id="rId51"/>
    <p:sldId id="320" r:id="rId52"/>
    <p:sldId id="314" r:id="rId53"/>
    <p:sldId id="322" r:id="rId54"/>
    <p:sldId id="316" r:id="rId55"/>
    <p:sldId id="521" r:id="rId5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DE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E3F4-E2E3-42C0-AF6F-CA68977A4E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1657072-667E-40EA-8F92-E4D3C4596701}" type="pres">
      <dgm:prSet presAssocID="{1C75E3F4-E2E3-42C0-AF6F-CA68977A4E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</dgm:ptLst>
  <dgm:cxnLst>
    <dgm:cxn modelId="{2FB41E35-115E-4B71-B547-38F57F9D761F}" type="presOf" srcId="{1C75E3F4-E2E3-42C0-AF6F-CA68977A4E32}" destId="{41657072-667E-40EA-8F92-E4D3C4596701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D6605-F554-403C-8EBB-E370D17F3D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6121BAB-00FC-483F-8E82-BA6F596C765D}">
      <dgm:prSet phldrT="[Tekst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hr-HR" sz="4800" b="1" dirty="0">
              <a:solidFill>
                <a:srgbClr val="002060"/>
              </a:solidFill>
            </a:rPr>
            <a:t>Metode donošenja odluka</a:t>
          </a:r>
        </a:p>
      </dgm:t>
    </dgm:pt>
    <dgm:pt modelId="{2B23A3D9-386C-42FD-B0F9-DF7E9D0FB69F}" type="parTrans" cxnId="{93CB845D-36E3-4C88-A7AF-EA0F160B8B96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03222DC2-DD0C-4D19-8D8E-8553415E78F2}" type="sibTrans" cxnId="{93CB845D-36E3-4C88-A7AF-EA0F160B8B96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CCE28AAB-8A90-44AA-A679-F2EA7A37EE3A}">
      <dgm:prSet phldrT="[Tekst]" custT="1"/>
      <dgm:spPr>
        <a:solidFill>
          <a:schemeClr val="accent4">
            <a:alpha val="58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hr-HR" sz="4000" b="1" dirty="0">
              <a:solidFill>
                <a:schemeClr val="bg1"/>
              </a:solidFill>
            </a:rPr>
            <a:t>Racionalno</a:t>
          </a:r>
        </a:p>
      </dgm:t>
    </dgm:pt>
    <dgm:pt modelId="{47AE0144-4009-4DCB-BAAF-6991D03CE86D}" type="parTrans" cxnId="{10D1F082-42A6-461D-A89B-10E3913DB058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865908E4-E731-4FC4-8240-F9A6E04B255A}" type="sibTrans" cxnId="{10D1F082-42A6-461D-A89B-10E3913DB058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44B4BA93-E280-4C6A-8E83-9D59A465A9A6}">
      <dgm:prSet phldrT="[Tekst]" custT="1"/>
      <dgm:spPr>
        <a:solidFill>
          <a:srgbClr val="92D050">
            <a:alpha val="67000"/>
          </a:srgbClr>
        </a:solidFill>
        <a:ln>
          <a:solidFill>
            <a:srgbClr val="002060"/>
          </a:solidFill>
        </a:ln>
      </dgm:spPr>
      <dgm:t>
        <a:bodyPr/>
        <a:lstStyle/>
        <a:p>
          <a:r>
            <a:rPr lang="hr-HR" sz="4000" b="1" dirty="0">
              <a:solidFill>
                <a:schemeClr val="bg1"/>
              </a:solidFill>
            </a:rPr>
            <a:t>Intuitivno</a:t>
          </a:r>
        </a:p>
      </dgm:t>
    </dgm:pt>
    <dgm:pt modelId="{04DA23A9-6B04-41DD-A2D6-8A733ED97411}" type="parTrans" cxnId="{EF7FDA9A-1116-4C2E-8C17-7B276F4FD115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D2F841C0-974F-460A-A245-EC3FBDC622D9}" type="sibTrans" cxnId="{EF7FDA9A-1116-4C2E-8C17-7B276F4FD115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AB18F01D-44F0-45B7-8C0F-1EA3450534B8}">
      <dgm:prSet phldrT="[Tekst]" custT="1"/>
      <dgm:spPr>
        <a:solidFill>
          <a:srgbClr val="FB9DE9">
            <a:alpha val="57000"/>
          </a:srgbClr>
        </a:solidFill>
        <a:ln>
          <a:solidFill>
            <a:srgbClr val="0070C0"/>
          </a:solidFill>
        </a:ln>
      </dgm:spPr>
      <dgm:t>
        <a:bodyPr/>
        <a:lstStyle/>
        <a:p>
          <a:r>
            <a:rPr lang="hr-HR" sz="4000" b="1" dirty="0">
              <a:solidFill>
                <a:schemeClr val="bg1"/>
              </a:solidFill>
            </a:rPr>
            <a:t>Intuicija</a:t>
          </a:r>
        </a:p>
        <a:p>
          <a:r>
            <a:rPr lang="hr-HR" sz="4000" b="1" dirty="0">
              <a:solidFill>
                <a:schemeClr val="bg1"/>
              </a:solidFill>
            </a:rPr>
            <a:t>Razum</a:t>
          </a:r>
        </a:p>
      </dgm:t>
    </dgm:pt>
    <dgm:pt modelId="{65B3029A-BF09-4404-893A-0004AFCFD437}" type="parTrans" cxnId="{75C68CAB-A3B6-4B14-9B80-EE4695BA2987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2164DF61-66A6-44FC-8A78-16BD47E66427}" type="sibTrans" cxnId="{75C68CAB-A3B6-4B14-9B80-EE4695BA2987}">
      <dgm:prSet/>
      <dgm:spPr/>
      <dgm:t>
        <a:bodyPr/>
        <a:lstStyle/>
        <a:p>
          <a:endParaRPr lang="hr-HR" b="1">
            <a:solidFill>
              <a:srgbClr val="002060"/>
            </a:solidFill>
          </a:endParaRPr>
        </a:p>
      </dgm:t>
    </dgm:pt>
    <dgm:pt modelId="{34F617C1-9EA5-427B-B14D-1F85BD8AACCF}" type="pres">
      <dgm:prSet presAssocID="{92FD6605-F554-403C-8EBB-E370D17F3D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A6C49D82-3DCA-4751-B153-3E716A29BD0A}" type="pres">
      <dgm:prSet presAssocID="{E6121BAB-00FC-483F-8E82-BA6F596C765D}" presName="hierRoot1" presStyleCnt="0">
        <dgm:presLayoutVars>
          <dgm:hierBranch val="init"/>
        </dgm:presLayoutVars>
      </dgm:prSet>
      <dgm:spPr/>
    </dgm:pt>
    <dgm:pt modelId="{3323E0E3-1A7F-47B1-8A87-D55C4FB44653}" type="pres">
      <dgm:prSet presAssocID="{E6121BAB-00FC-483F-8E82-BA6F596C765D}" presName="rootComposite1" presStyleCnt="0"/>
      <dgm:spPr/>
    </dgm:pt>
    <dgm:pt modelId="{EDCD6A9E-2D2A-467A-A260-EF1429B4A6AA}" type="pres">
      <dgm:prSet presAssocID="{E6121BAB-00FC-483F-8E82-BA6F596C765D}" presName="rootText1" presStyleLbl="node0" presStyleIdx="0" presStyleCnt="1" custScaleX="306375" custLinFactY="-7031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9041044-4748-4CE2-9CCD-C7FEFA64C7EB}" type="pres">
      <dgm:prSet presAssocID="{E6121BAB-00FC-483F-8E82-BA6F596C765D}" presName="rootConnector1" presStyleLbl="node1" presStyleIdx="0" presStyleCnt="0"/>
      <dgm:spPr/>
      <dgm:t>
        <a:bodyPr/>
        <a:lstStyle/>
        <a:p>
          <a:endParaRPr lang="hr-HR"/>
        </a:p>
      </dgm:t>
    </dgm:pt>
    <dgm:pt modelId="{13917C78-55D0-4B2D-8132-49126CC2981B}" type="pres">
      <dgm:prSet presAssocID="{E6121BAB-00FC-483F-8E82-BA6F596C765D}" presName="hierChild2" presStyleCnt="0"/>
      <dgm:spPr/>
    </dgm:pt>
    <dgm:pt modelId="{549D669E-AE9B-42E8-9390-29659DA25577}" type="pres">
      <dgm:prSet presAssocID="{47AE0144-4009-4DCB-BAAF-6991D03CE86D}" presName="Name37" presStyleLbl="parChTrans1D2" presStyleIdx="0" presStyleCnt="3"/>
      <dgm:spPr/>
      <dgm:t>
        <a:bodyPr/>
        <a:lstStyle/>
        <a:p>
          <a:endParaRPr lang="hr-HR"/>
        </a:p>
      </dgm:t>
    </dgm:pt>
    <dgm:pt modelId="{CD1B9596-69E9-48E2-885A-02E5456E5F52}" type="pres">
      <dgm:prSet presAssocID="{CCE28AAB-8A90-44AA-A679-F2EA7A37EE3A}" presName="hierRoot2" presStyleCnt="0">
        <dgm:presLayoutVars>
          <dgm:hierBranch val="init"/>
        </dgm:presLayoutVars>
      </dgm:prSet>
      <dgm:spPr/>
    </dgm:pt>
    <dgm:pt modelId="{BCB1620E-120F-4983-A76A-C4F462497BC2}" type="pres">
      <dgm:prSet presAssocID="{CCE28AAB-8A90-44AA-A679-F2EA7A37EE3A}" presName="rootComposite" presStyleCnt="0"/>
      <dgm:spPr/>
    </dgm:pt>
    <dgm:pt modelId="{3DEDF39B-9C43-49D0-AEF4-1F36DE08122E}" type="pres">
      <dgm:prSet presAssocID="{CCE28AAB-8A90-44AA-A679-F2EA7A37EE3A}" presName="rootText" presStyleLbl="node2" presStyleIdx="0" presStyleCnt="3" custLinFactNeighborX="-41548" custLinFactNeighborY="-130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E3DAA59-82F6-4318-9118-A53293625AA9}" type="pres">
      <dgm:prSet presAssocID="{CCE28AAB-8A90-44AA-A679-F2EA7A37EE3A}" presName="rootConnector" presStyleLbl="node2" presStyleIdx="0" presStyleCnt="3"/>
      <dgm:spPr/>
      <dgm:t>
        <a:bodyPr/>
        <a:lstStyle/>
        <a:p>
          <a:endParaRPr lang="hr-HR"/>
        </a:p>
      </dgm:t>
    </dgm:pt>
    <dgm:pt modelId="{51864D6E-F896-470D-9706-7A35B9FBAAD0}" type="pres">
      <dgm:prSet presAssocID="{CCE28AAB-8A90-44AA-A679-F2EA7A37EE3A}" presName="hierChild4" presStyleCnt="0"/>
      <dgm:spPr/>
    </dgm:pt>
    <dgm:pt modelId="{A6FB7597-568E-4A9F-9E2D-22FB3C2EC263}" type="pres">
      <dgm:prSet presAssocID="{CCE28AAB-8A90-44AA-A679-F2EA7A37EE3A}" presName="hierChild5" presStyleCnt="0"/>
      <dgm:spPr/>
    </dgm:pt>
    <dgm:pt modelId="{779E00A8-0913-4814-9EFF-F1479F319485}" type="pres">
      <dgm:prSet presAssocID="{04DA23A9-6B04-41DD-A2D6-8A733ED97411}" presName="Name37" presStyleLbl="parChTrans1D2" presStyleIdx="1" presStyleCnt="3"/>
      <dgm:spPr/>
      <dgm:t>
        <a:bodyPr/>
        <a:lstStyle/>
        <a:p>
          <a:endParaRPr lang="hr-HR"/>
        </a:p>
      </dgm:t>
    </dgm:pt>
    <dgm:pt modelId="{617BF5CB-F8CE-4E26-A413-3171FAB808D6}" type="pres">
      <dgm:prSet presAssocID="{44B4BA93-E280-4C6A-8E83-9D59A465A9A6}" presName="hierRoot2" presStyleCnt="0">
        <dgm:presLayoutVars>
          <dgm:hierBranch val="init"/>
        </dgm:presLayoutVars>
      </dgm:prSet>
      <dgm:spPr/>
    </dgm:pt>
    <dgm:pt modelId="{C760C100-CB66-4CFD-A934-18E4C39B3BD5}" type="pres">
      <dgm:prSet presAssocID="{44B4BA93-E280-4C6A-8E83-9D59A465A9A6}" presName="rootComposite" presStyleCnt="0"/>
      <dgm:spPr/>
    </dgm:pt>
    <dgm:pt modelId="{D0D19A76-4B16-4950-9D86-AFA6EE3218F4}" type="pres">
      <dgm:prSet presAssocID="{44B4BA93-E280-4C6A-8E83-9D59A465A9A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07DE05-5C98-4E18-B148-AE9232A675A7}" type="pres">
      <dgm:prSet presAssocID="{44B4BA93-E280-4C6A-8E83-9D59A465A9A6}" presName="rootConnector" presStyleLbl="node2" presStyleIdx="1" presStyleCnt="3"/>
      <dgm:spPr/>
      <dgm:t>
        <a:bodyPr/>
        <a:lstStyle/>
        <a:p>
          <a:endParaRPr lang="hr-HR"/>
        </a:p>
      </dgm:t>
    </dgm:pt>
    <dgm:pt modelId="{C8618A1A-A566-4B84-AEBE-5AA30D67FF95}" type="pres">
      <dgm:prSet presAssocID="{44B4BA93-E280-4C6A-8E83-9D59A465A9A6}" presName="hierChild4" presStyleCnt="0"/>
      <dgm:spPr/>
    </dgm:pt>
    <dgm:pt modelId="{48A589A3-0D6C-45C1-97EC-4B001023B24B}" type="pres">
      <dgm:prSet presAssocID="{44B4BA93-E280-4C6A-8E83-9D59A465A9A6}" presName="hierChild5" presStyleCnt="0"/>
      <dgm:spPr/>
    </dgm:pt>
    <dgm:pt modelId="{4B3269BF-7D7F-4B23-81E6-841A13ACECB7}" type="pres">
      <dgm:prSet presAssocID="{65B3029A-BF09-4404-893A-0004AFCFD437}" presName="Name37" presStyleLbl="parChTrans1D2" presStyleIdx="2" presStyleCnt="3"/>
      <dgm:spPr/>
      <dgm:t>
        <a:bodyPr/>
        <a:lstStyle/>
        <a:p>
          <a:endParaRPr lang="hr-HR"/>
        </a:p>
      </dgm:t>
    </dgm:pt>
    <dgm:pt modelId="{8B1CD80E-74D1-4FAC-BBEC-D378D43BDF00}" type="pres">
      <dgm:prSet presAssocID="{AB18F01D-44F0-45B7-8C0F-1EA3450534B8}" presName="hierRoot2" presStyleCnt="0">
        <dgm:presLayoutVars>
          <dgm:hierBranch val="init"/>
        </dgm:presLayoutVars>
      </dgm:prSet>
      <dgm:spPr/>
    </dgm:pt>
    <dgm:pt modelId="{F9F32D31-E03C-4F6F-BCA7-FF280D2129ED}" type="pres">
      <dgm:prSet presAssocID="{AB18F01D-44F0-45B7-8C0F-1EA3450534B8}" presName="rootComposite" presStyleCnt="0"/>
      <dgm:spPr/>
    </dgm:pt>
    <dgm:pt modelId="{DE4F725A-8900-4A5F-AF12-FE53C1240396}" type="pres">
      <dgm:prSet presAssocID="{AB18F01D-44F0-45B7-8C0F-1EA3450534B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5FFC82E-5504-4458-BB07-B96E95A5587E}" type="pres">
      <dgm:prSet presAssocID="{AB18F01D-44F0-45B7-8C0F-1EA3450534B8}" presName="rootConnector" presStyleLbl="node2" presStyleIdx="2" presStyleCnt="3"/>
      <dgm:spPr/>
      <dgm:t>
        <a:bodyPr/>
        <a:lstStyle/>
        <a:p>
          <a:endParaRPr lang="hr-HR"/>
        </a:p>
      </dgm:t>
    </dgm:pt>
    <dgm:pt modelId="{D289DD6E-965B-4906-8E15-4F69984C8B56}" type="pres">
      <dgm:prSet presAssocID="{AB18F01D-44F0-45B7-8C0F-1EA3450534B8}" presName="hierChild4" presStyleCnt="0"/>
      <dgm:spPr/>
    </dgm:pt>
    <dgm:pt modelId="{1811123B-F0FA-4007-9879-53C8B0FFE7F7}" type="pres">
      <dgm:prSet presAssocID="{AB18F01D-44F0-45B7-8C0F-1EA3450534B8}" presName="hierChild5" presStyleCnt="0"/>
      <dgm:spPr/>
    </dgm:pt>
    <dgm:pt modelId="{9A1834FB-B8E6-4C83-810F-4C2F0E026D94}" type="pres">
      <dgm:prSet presAssocID="{E6121BAB-00FC-483F-8E82-BA6F596C765D}" presName="hierChild3" presStyleCnt="0"/>
      <dgm:spPr/>
    </dgm:pt>
  </dgm:ptLst>
  <dgm:cxnLst>
    <dgm:cxn modelId="{10D1F082-42A6-461D-A89B-10E3913DB058}" srcId="{E6121BAB-00FC-483F-8E82-BA6F596C765D}" destId="{CCE28AAB-8A90-44AA-A679-F2EA7A37EE3A}" srcOrd="0" destOrd="0" parTransId="{47AE0144-4009-4DCB-BAAF-6991D03CE86D}" sibTransId="{865908E4-E731-4FC4-8240-F9A6E04B255A}"/>
    <dgm:cxn modelId="{75C68CAB-A3B6-4B14-9B80-EE4695BA2987}" srcId="{E6121BAB-00FC-483F-8E82-BA6F596C765D}" destId="{AB18F01D-44F0-45B7-8C0F-1EA3450534B8}" srcOrd="2" destOrd="0" parTransId="{65B3029A-BF09-4404-893A-0004AFCFD437}" sibTransId="{2164DF61-66A6-44FC-8A78-16BD47E66427}"/>
    <dgm:cxn modelId="{F61524B3-6206-41CA-B8EC-170615E786C7}" type="presOf" srcId="{92FD6605-F554-403C-8EBB-E370D17F3D3D}" destId="{34F617C1-9EA5-427B-B14D-1F85BD8AACCF}" srcOrd="0" destOrd="0" presId="urn:microsoft.com/office/officeart/2005/8/layout/orgChart1"/>
    <dgm:cxn modelId="{E6073396-76E8-4D27-AE7D-B70F45749C6A}" type="presOf" srcId="{65B3029A-BF09-4404-893A-0004AFCFD437}" destId="{4B3269BF-7D7F-4B23-81E6-841A13ACECB7}" srcOrd="0" destOrd="0" presId="urn:microsoft.com/office/officeart/2005/8/layout/orgChart1"/>
    <dgm:cxn modelId="{5C1D2BC5-C5E8-42CD-B179-419C1C2887F9}" type="presOf" srcId="{47AE0144-4009-4DCB-BAAF-6991D03CE86D}" destId="{549D669E-AE9B-42E8-9390-29659DA25577}" srcOrd="0" destOrd="0" presId="urn:microsoft.com/office/officeart/2005/8/layout/orgChart1"/>
    <dgm:cxn modelId="{F3B5B7A0-8105-4346-BB33-C6CAD810D625}" type="presOf" srcId="{CCE28AAB-8A90-44AA-A679-F2EA7A37EE3A}" destId="{BE3DAA59-82F6-4318-9118-A53293625AA9}" srcOrd="1" destOrd="0" presId="urn:microsoft.com/office/officeart/2005/8/layout/orgChart1"/>
    <dgm:cxn modelId="{7E452CCA-EA55-4420-9C92-9040FD6514DC}" type="presOf" srcId="{E6121BAB-00FC-483F-8E82-BA6F596C765D}" destId="{29041044-4748-4CE2-9CCD-C7FEFA64C7EB}" srcOrd="1" destOrd="0" presId="urn:microsoft.com/office/officeart/2005/8/layout/orgChart1"/>
    <dgm:cxn modelId="{83E086C4-3DCC-4B85-9AD1-4BF92C828827}" type="presOf" srcId="{04DA23A9-6B04-41DD-A2D6-8A733ED97411}" destId="{779E00A8-0913-4814-9EFF-F1479F319485}" srcOrd="0" destOrd="0" presId="urn:microsoft.com/office/officeart/2005/8/layout/orgChart1"/>
    <dgm:cxn modelId="{1050E6C0-272E-4217-BDAA-5E57BCDA5F66}" type="presOf" srcId="{44B4BA93-E280-4C6A-8E83-9D59A465A9A6}" destId="{D0D19A76-4B16-4950-9D86-AFA6EE3218F4}" srcOrd="0" destOrd="0" presId="urn:microsoft.com/office/officeart/2005/8/layout/orgChart1"/>
    <dgm:cxn modelId="{035DC730-BD92-4CA0-8F78-2BA007B5EB3E}" type="presOf" srcId="{AB18F01D-44F0-45B7-8C0F-1EA3450534B8}" destId="{A5FFC82E-5504-4458-BB07-B96E95A5587E}" srcOrd="1" destOrd="0" presId="urn:microsoft.com/office/officeart/2005/8/layout/orgChart1"/>
    <dgm:cxn modelId="{C5641E5F-99D3-4CE6-8DAA-E743F405FD29}" type="presOf" srcId="{AB18F01D-44F0-45B7-8C0F-1EA3450534B8}" destId="{DE4F725A-8900-4A5F-AF12-FE53C1240396}" srcOrd="0" destOrd="0" presId="urn:microsoft.com/office/officeart/2005/8/layout/orgChart1"/>
    <dgm:cxn modelId="{6EC40D35-779E-46DD-AD32-3BD904708083}" type="presOf" srcId="{CCE28AAB-8A90-44AA-A679-F2EA7A37EE3A}" destId="{3DEDF39B-9C43-49D0-AEF4-1F36DE08122E}" srcOrd="0" destOrd="0" presId="urn:microsoft.com/office/officeart/2005/8/layout/orgChart1"/>
    <dgm:cxn modelId="{EF7FDA9A-1116-4C2E-8C17-7B276F4FD115}" srcId="{E6121BAB-00FC-483F-8E82-BA6F596C765D}" destId="{44B4BA93-E280-4C6A-8E83-9D59A465A9A6}" srcOrd="1" destOrd="0" parTransId="{04DA23A9-6B04-41DD-A2D6-8A733ED97411}" sibTransId="{D2F841C0-974F-460A-A245-EC3FBDC622D9}"/>
    <dgm:cxn modelId="{7842245C-D7B8-4644-A423-F76B2FFB33F3}" type="presOf" srcId="{E6121BAB-00FC-483F-8E82-BA6F596C765D}" destId="{EDCD6A9E-2D2A-467A-A260-EF1429B4A6AA}" srcOrd="0" destOrd="0" presId="urn:microsoft.com/office/officeart/2005/8/layout/orgChart1"/>
    <dgm:cxn modelId="{93CB845D-36E3-4C88-A7AF-EA0F160B8B96}" srcId="{92FD6605-F554-403C-8EBB-E370D17F3D3D}" destId="{E6121BAB-00FC-483F-8E82-BA6F596C765D}" srcOrd="0" destOrd="0" parTransId="{2B23A3D9-386C-42FD-B0F9-DF7E9D0FB69F}" sibTransId="{03222DC2-DD0C-4D19-8D8E-8553415E78F2}"/>
    <dgm:cxn modelId="{5A86F255-D549-47C2-8DC0-ECCE05D2771A}" type="presOf" srcId="{44B4BA93-E280-4C6A-8E83-9D59A465A9A6}" destId="{3707DE05-5C98-4E18-B148-AE9232A675A7}" srcOrd="1" destOrd="0" presId="urn:microsoft.com/office/officeart/2005/8/layout/orgChart1"/>
    <dgm:cxn modelId="{26ECAA9B-C1B5-4C57-914A-606E5811105F}" type="presParOf" srcId="{34F617C1-9EA5-427B-B14D-1F85BD8AACCF}" destId="{A6C49D82-3DCA-4751-B153-3E716A29BD0A}" srcOrd="0" destOrd="0" presId="urn:microsoft.com/office/officeart/2005/8/layout/orgChart1"/>
    <dgm:cxn modelId="{94560227-8200-4775-92FA-9CF6B86AFDBB}" type="presParOf" srcId="{A6C49D82-3DCA-4751-B153-3E716A29BD0A}" destId="{3323E0E3-1A7F-47B1-8A87-D55C4FB44653}" srcOrd="0" destOrd="0" presId="urn:microsoft.com/office/officeart/2005/8/layout/orgChart1"/>
    <dgm:cxn modelId="{65BF0EF0-1C3C-4409-B6CD-16C8D8A20A03}" type="presParOf" srcId="{3323E0E3-1A7F-47B1-8A87-D55C4FB44653}" destId="{EDCD6A9E-2D2A-467A-A260-EF1429B4A6AA}" srcOrd="0" destOrd="0" presId="urn:microsoft.com/office/officeart/2005/8/layout/orgChart1"/>
    <dgm:cxn modelId="{1AB1957C-DCED-4DA9-B3CE-99961EE1788D}" type="presParOf" srcId="{3323E0E3-1A7F-47B1-8A87-D55C4FB44653}" destId="{29041044-4748-4CE2-9CCD-C7FEFA64C7EB}" srcOrd="1" destOrd="0" presId="urn:microsoft.com/office/officeart/2005/8/layout/orgChart1"/>
    <dgm:cxn modelId="{94F916E7-E7FD-4A64-B8A1-B6C8F2C9D97B}" type="presParOf" srcId="{A6C49D82-3DCA-4751-B153-3E716A29BD0A}" destId="{13917C78-55D0-4B2D-8132-49126CC2981B}" srcOrd="1" destOrd="0" presId="urn:microsoft.com/office/officeart/2005/8/layout/orgChart1"/>
    <dgm:cxn modelId="{E104784C-9B0F-471E-9523-A4B7CD3357AB}" type="presParOf" srcId="{13917C78-55D0-4B2D-8132-49126CC2981B}" destId="{549D669E-AE9B-42E8-9390-29659DA25577}" srcOrd="0" destOrd="0" presId="urn:microsoft.com/office/officeart/2005/8/layout/orgChart1"/>
    <dgm:cxn modelId="{2FB9961F-600D-43A4-A3B7-B36E6AD0719A}" type="presParOf" srcId="{13917C78-55D0-4B2D-8132-49126CC2981B}" destId="{CD1B9596-69E9-48E2-885A-02E5456E5F52}" srcOrd="1" destOrd="0" presId="urn:microsoft.com/office/officeart/2005/8/layout/orgChart1"/>
    <dgm:cxn modelId="{63104FE3-8FF0-4EFC-A1DA-79762386949F}" type="presParOf" srcId="{CD1B9596-69E9-48E2-885A-02E5456E5F52}" destId="{BCB1620E-120F-4983-A76A-C4F462497BC2}" srcOrd="0" destOrd="0" presId="urn:microsoft.com/office/officeart/2005/8/layout/orgChart1"/>
    <dgm:cxn modelId="{D74F65D0-ECAE-4E9D-BCF5-986BA1F136D7}" type="presParOf" srcId="{BCB1620E-120F-4983-A76A-C4F462497BC2}" destId="{3DEDF39B-9C43-49D0-AEF4-1F36DE08122E}" srcOrd="0" destOrd="0" presId="urn:microsoft.com/office/officeart/2005/8/layout/orgChart1"/>
    <dgm:cxn modelId="{C340D173-F8B7-4B4C-8279-B24296E41DB8}" type="presParOf" srcId="{BCB1620E-120F-4983-A76A-C4F462497BC2}" destId="{BE3DAA59-82F6-4318-9118-A53293625AA9}" srcOrd="1" destOrd="0" presId="urn:microsoft.com/office/officeart/2005/8/layout/orgChart1"/>
    <dgm:cxn modelId="{4CE8358F-69F0-4E91-8AE9-FDEFC8726694}" type="presParOf" srcId="{CD1B9596-69E9-48E2-885A-02E5456E5F52}" destId="{51864D6E-F896-470D-9706-7A35B9FBAAD0}" srcOrd="1" destOrd="0" presId="urn:microsoft.com/office/officeart/2005/8/layout/orgChart1"/>
    <dgm:cxn modelId="{B3B799ED-8742-4610-9B21-B966715036F3}" type="presParOf" srcId="{CD1B9596-69E9-48E2-885A-02E5456E5F52}" destId="{A6FB7597-568E-4A9F-9E2D-22FB3C2EC263}" srcOrd="2" destOrd="0" presId="urn:microsoft.com/office/officeart/2005/8/layout/orgChart1"/>
    <dgm:cxn modelId="{C5FD3726-266C-4B3B-A197-5D54170730E4}" type="presParOf" srcId="{13917C78-55D0-4B2D-8132-49126CC2981B}" destId="{779E00A8-0913-4814-9EFF-F1479F319485}" srcOrd="2" destOrd="0" presId="urn:microsoft.com/office/officeart/2005/8/layout/orgChart1"/>
    <dgm:cxn modelId="{3617A5AB-6DBE-4A58-8F23-A74DD228FFF4}" type="presParOf" srcId="{13917C78-55D0-4B2D-8132-49126CC2981B}" destId="{617BF5CB-F8CE-4E26-A413-3171FAB808D6}" srcOrd="3" destOrd="0" presId="urn:microsoft.com/office/officeart/2005/8/layout/orgChart1"/>
    <dgm:cxn modelId="{2E9AEF52-D50D-4AFB-A1A9-030324E7233B}" type="presParOf" srcId="{617BF5CB-F8CE-4E26-A413-3171FAB808D6}" destId="{C760C100-CB66-4CFD-A934-18E4C39B3BD5}" srcOrd="0" destOrd="0" presId="urn:microsoft.com/office/officeart/2005/8/layout/orgChart1"/>
    <dgm:cxn modelId="{3D021C5E-F57C-4683-8390-7A54E23C08DC}" type="presParOf" srcId="{C760C100-CB66-4CFD-A934-18E4C39B3BD5}" destId="{D0D19A76-4B16-4950-9D86-AFA6EE3218F4}" srcOrd="0" destOrd="0" presId="urn:microsoft.com/office/officeart/2005/8/layout/orgChart1"/>
    <dgm:cxn modelId="{30555F36-D193-4A6F-9551-243BC140AB8D}" type="presParOf" srcId="{C760C100-CB66-4CFD-A934-18E4C39B3BD5}" destId="{3707DE05-5C98-4E18-B148-AE9232A675A7}" srcOrd="1" destOrd="0" presId="urn:microsoft.com/office/officeart/2005/8/layout/orgChart1"/>
    <dgm:cxn modelId="{E2B61D04-0409-4808-888A-90B578696308}" type="presParOf" srcId="{617BF5CB-F8CE-4E26-A413-3171FAB808D6}" destId="{C8618A1A-A566-4B84-AEBE-5AA30D67FF95}" srcOrd="1" destOrd="0" presId="urn:microsoft.com/office/officeart/2005/8/layout/orgChart1"/>
    <dgm:cxn modelId="{388A4307-EEFB-48A2-A24A-8697BB9F2420}" type="presParOf" srcId="{617BF5CB-F8CE-4E26-A413-3171FAB808D6}" destId="{48A589A3-0D6C-45C1-97EC-4B001023B24B}" srcOrd="2" destOrd="0" presId="urn:microsoft.com/office/officeart/2005/8/layout/orgChart1"/>
    <dgm:cxn modelId="{0FA95B08-337F-4A2C-8EBF-7F55C8F32E31}" type="presParOf" srcId="{13917C78-55D0-4B2D-8132-49126CC2981B}" destId="{4B3269BF-7D7F-4B23-81E6-841A13ACECB7}" srcOrd="4" destOrd="0" presId="urn:microsoft.com/office/officeart/2005/8/layout/orgChart1"/>
    <dgm:cxn modelId="{87CF54D0-033B-4FC4-89B0-FC41729D39AD}" type="presParOf" srcId="{13917C78-55D0-4B2D-8132-49126CC2981B}" destId="{8B1CD80E-74D1-4FAC-BBEC-D378D43BDF00}" srcOrd="5" destOrd="0" presId="urn:microsoft.com/office/officeart/2005/8/layout/orgChart1"/>
    <dgm:cxn modelId="{09DBC46D-0B48-43B9-AEB5-E8E15296B19D}" type="presParOf" srcId="{8B1CD80E-74D1-4FAC-BBEC-D378D43BDF00}" destId="{F9F32D31-E03C-4F6F-BCA7-FF280D2129ED}" srcOrd="0" destOrd="0" presId="urn:microsoft.com/office/officeart/2005/8/layout/orgChart1"/>
    <dgm:cxn modelId="{D8DDEA19-0919-4B9F-86E5-3CEA99435721}" type="presParOf" srcId="{F9F32D31-E03C-4F6F-BCA7-FF280D2129ED}" destId="{DE4F725A-8900-4A5F-AF12-FE53C1240396}" srcOrd="0" destOrd="0" presId="urn:microsoft.com/office/officeart/2005/8/layout/orgChart1"/>
    <dgm:cxn modelId="{38262A05-088B-4E5B-82C3-7F34CCBB032C}" type="presParOf" srcId="{F9F32D31-E03C-4F6F-BCA7-FF280D2129ED}" destId="{A5FFC82E-5504-4458-BB07-B96E95A5587E}" srcOrd="1" destOrd="0" presId="urn:microsoft.com/office/officeart/2005/8/layout/orgChart1"/>
    <dgm:cxn modelId="{46AA7E5B-C1F4-482B-AAE3-0EF22DE12042}" type="presParOf" srcId="{8B1CD80E-74D1-4FAC-BBEC-D378D43BDF00}" destId="{D289DD6E-965B-4906-8E15-4F69984C8B56}" srcOrd="1" destOrd="0" presId="urn:microsoft.com/office/officeart/2005/8/layout/orgChart1"/>
    <dgm:cxn modelId="{CF48FC35-443A-4BB3-8DCD-914112E161DF}" type="presParOf" srcId="{8B1CD80E-74D1-4FAC-BBEC-D378D43BDF00}" destId="{1811123B-F0FA-4007-9879-53C8B0FFE7F7}" srcOrd="2" destOrd="0" presId="urn:microsoft.com/office/officeart/2005/8/layout/orgChart1"/>
    <dgm:cxn modelId="{3791483B-581D-4238-ADB3-6A677CF49946}" type="presParOf" srcId="{A6C49D82-3DCA-4751-B153-3E716A29BD0A}" destId="{9A1834FB-B8E6-4C83-810F-4C2F0E026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269BF-7D7F-4B23-81E6-841A13ACECB7}">
      <dsp:nvSpPr>
        <dsp:cNvPr id="0" name=""/>
        <dsp:cNvSpPr/>
      </dsp:nvSpPr>
      <dsp:spPr>
        <a:xfrm>
          <a:off x="4439403" y="1297896"/>
          <a:ext cx="3140910" cy="1150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772"/>
              </a:lnTo>
              <a:lnTo>
                <a:pt x="3140910" y="877772"/>
              </a:lnTo>
              <a:lnTo>
                <a:pt x="3140910" y="1150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E00A8-0913-4814-9EFF-F1479F319485}">
      <dsp:nvSpPr>
        <dsp:cNvPr id="0" name=""/>
        <dsp:cNvSpPr/>
      </dsp:nvSpPr>
      <dsp:spPr>
        <a:xfrm>
          <a:off x="4393683" y="1297896"/>
          <a:ext cx="91440" cy="11503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03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D669E-AE9B-42E8-9390-29659DA25577}">
      <dsp:nvSpPr>
        <dsp:cNvPr id="0" name=""/>
        <dsp:cNvSpPr/>
      </dsp:nvSpPr>
      <dsp:spPr>
        <a:xfrm>
          <a:off x="1297896" y="1297896"/>
          <a:ext cx="3141506" cy="1133406"/>
        </a:xfrm>
        <a:custGeom>
          <a:avLst/>
          <a:gdLst/>
          <a:ahLst/>
          <a:cxnLst/>
          <a:rect l="0" t="0" r="0" b="0"/>
          <a:pathLst>
            <a:path>
              <a:moveTo>
                <a:pt x="3141506" y="0"/>
              </a:moveTo>
              <a:lnTo>
                <a:pt x="3141506" y="860848"/>
              </a:lnTo>
              <a:lnTo>
                <a:pt x="0" y="860848"/>
              </a:lnTo>
              <a:lnTo>
                <a:pt x="0" y="1133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D6A9E-2D2A-467A-A260-EF1429B4A6AA}">
      <dsp:nvSpPr>
        <dsp:cNvPr id="0" name=""/>
        <dsp:cNvSpPr/>
      </dsp:nvSpPr>
      <dsp:spPr>
        <a:xfrm>
          <a:off x="462971" y="0"/>
          <a:ext cx="7952863" cy="1297896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800" b="1" kern="1200" dirty="0">
              <a:solidFill>
                <a:srgbClr val="002060"/>
              </a:solidFill>
            </a:rPr>
            <a:t>Metode donošenja odluka</a:t>
          </a:r>
        </a:p>
      </dsp:txBody>
      <dsp:txXfrm>
        <a:off x="462971" y="0"/>
        <a:ext cx="7952863" cy="1297896"/>
      </dsp:txXfrm>
    </dsp:sp>
    <dsp:sp modelId="{3DEDF39B-9C43-49D0-AEF4-1F36DE08122E}">
      <dsp:nvSpPr>
        <dsp:cNvPr id="0" name=""/>
        <dsp:cNvSpPr/>
      </dsp:nvSpPr>
      <dsp:spPr>
        <a:xfrm>
          <a:off x="0" y="2431303"/>
          <a:ext cx="2595793" cy="1297896"/>
        </a:xfrm>
        <a:prstGeom prst="rect">
          <a:avLst/>
        </a:prstGeom>
        <a:solidFill>
          <a:schemeClr val="accent4">
            <a:alpha val="58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bg1"/>
              </a:solidFill>
            </a:rPr>
            <a:t>Racionalno</a:t>
          </a:r>
        </a:p>
      </dsp:txBody>
      <dsp:txXfrm>
        <a:off x="0" y="2431303"/>
        <a:ext cx="2595793" cy="1297896"/>
      </dsp:txXfrm>
    </dsp:sp>
    <dsp:sp modelId="{D0D19A76-4B16-4950-9D86-AFA6EE3218F4}">
      <dsp:nvSpPr>
        <dsp:cNvPr id="0" name=""/>
        <dsp:cNvSpPr/>
      </dsp:nvSpPr>
      <dsp:spPr>
        <a:xfrm>
          <a:off x="3141506" y="2448227"/>
          <a:ext cx="2595793" cy="1297896"/>
        </a:xfrm>
        <a:prstGeom prst="rect">
          <a:avLst/>
        </a:prstGeom>
        <a:solidFill>
          <a:srgbClr val="92D050">
            <a:alpha val="67000"/>
          </a:srgb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bg1"/>
              </a:solidFill>
            </a:rPr>
            <a:t>Intuitivno</a:t>
          </a:r>
        </a:p>
      </dsp:txBody>
      <dsp:txXfrm>
        <a:off x="3141506" y="2448227"/>
        <a:ext cx="2595793" cy="1297896"/>
      </dsp:txXfrm>
    </dsp:sp>
    <dsp:sp modelId="{DE4F725A-8900-4A5F-AF12-FE53C1240396}">
      <dsp:nvSpPr>
        <dsp:cNvPr id="0" name=""/>
        <dsp:cNvSpPr/>
      </dsp:nvSpPr>
      <dsp:spPr>
        <a:xfrm>
          <a:off x="6282417" y="2448227"/>
          <a:ext cx="2595793" cy="1297896"/>
        </a:xfrm>
        <a:prstGeom prst="rect">
          <a:avLst/>
        </a:prstGeom>
        <a:solidFill>
          <a:srgbClr val="FB9DE9">
            <a:alpha val="57000"/>
          </a:srgb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bg1"/>
              </a:solidFill>
            </a:rPr>
            <a:t>Intuicija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bg1"/>
              </a:solidFill>
            </a:rPr>
            <a:t>Razum</a:t>
          </a:r>
        </a:p>
      </dsp:txBody>
      <dsp:txXfrm>
        <a:off x="6282417" y="2448227"/>
        <a:ext cx="2595793" cy="1297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DBA69-0D41-4757-8EF7-051E2F87482B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C941-A7CD-4EEC-9E6E-63FEA1534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807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06FEFB-883A-42DC-8DD4-D06F941CE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A503E40F-3BB6-4276-9BEA-F5708FFA3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460DB0D6-2130-4416-8596-20E95C5E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773FB92F-9CE6-455B-A495-56983D7B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583ACFEC-C949-4673-B121-B0957DF2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31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9B7D3AA-31EA-4116-98BC-BE6DAB60F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7EBAB7EB-4178-4CD2-90C2-CBD8607FF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9B551E1F-8183-4357-B60F-B93C5B59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BE38D424-FFD6-4663-9DA2-4D83C339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B1274483-46D7-4BD7-B38A-A8F8555F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2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="" xmlns:a16="http://schemas.microsoft.com/office/drawing/2014/main" id="{A6DD0BAD-3BEA-4C16-942D-DA33A9D50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80640300-553A-48CE-83B2-1E626CE25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B78AC760-5E6A-4A0F-A451-7EF68AAC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FE1268E4-FDB4-4A3D-AFE9-CE00722F4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9CD59ACC-0E26-4C6E-A2A6-4FA2098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60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C5B8B04-6BE6-4FC7-84D6-6D7EDAB5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8D67D78E-0783-4C5C-8D22-780FED33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8CC4C4E7-A7EC-4E39-AEE3-B3C395ECB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9802188C-296A-497B-9084-2D210742B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13652DF5-9477-4239-814B-BCB7C145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73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4B54C30-4513-4D62-8952-3379FE45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96CDF128-935C-4497-B78E-09EBD14BB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1FC88EA1-15ED-4383-83FD-13B3BA50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30C9F40E-271D-4D5C-9224-2E887440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77E74D04-5170-464E-98C4-346610EF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70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5B8354-6A78-4966-B884-1AFEB315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0B25D2CE-2118-4BA8-8208-9D53A54F0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B1C0813D-2796-48AD-9481-AC79CA202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E51E956F-1256-4818-9A0A-1CE9C461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A514D82A-C2FD-4382-B832-AB1AC04F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E8309CC9-D271-49EB-8C23-CEC6A297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63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773E918-DA49-4DC7-A17B-BD4DF8E2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DD4B47E4-FD37-41D6-A104-9EF93421C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F4FB56FC-484D-4BD9-A032-1B6F7C64A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="" xmlns:a16="http://schemas.microsoft.com/office/drawing/2014/main" id="{06C68794-E65A-4FF4-91F3-1926D63E9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="" xmlns:a16="http://schemas.microsoft.com/office/drawing/2014/main" id="{3F9DC54A-3A42-4FC3-ADA9-026AF037B4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="" xmlns:a16="http://schemas.microsoft.com/office/drawing/2014/main" id="{A00E3CF9-7BE5-4130-8CD6-0CCD5B65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="" xmlns:a16="http://schemas.microsoft.com/office/drawing/2014/main" id="{B9772FFA-B4D8-4CF0-BF9F-5EFF2B9C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="" xmlns:a16="http://schemas.microsoft.com/office/drawing/2014/main" id="{FB8EBA3E-D463-426E-987C-203B5313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068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71C849E-B97C-4873-A0A5-50F70B59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="" xmlns:a16="http://schemas.microsoft.com/office/drawing/2014/main" id="{93217FD4-8069-4F00-B8D9-38A507FF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="" xmlns:a16="http://schemas.microsoft.com/office/drawing/2014/main" id="{045E4F48-E5BB-418C-A97D-C498A0A5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="" xmlns:a16="http://schemas.microsoft.com/office/drawing/2014/main" id="{0FE5BC49-AD52-4C75-B05C-DBEA7B47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01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="" xmlns:a16="http://schemas.microsoft.com/office/drawing/2014/main" id="{678CCF4E-E0D3-4C27-82E3-0BD48F10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="" xmlns:a16="http://schemas.microsoft.com/office/drawing/2014/main" id="{7BE0B79B-0FBB-4454-9DA6-76FFC92F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="" xmlns:a16="http://schemas.microsoft.com/office/drawing/2014/main" id="{3E6FD143-7EF2-4307-9A57-0AB97A27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97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2BD6165-B0FD-40B9-8A0B-746E223E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5E6A4B9-917B-443D-89AD-7E8561EDD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EC76EC67-B1AD-4743-B0B4-60B2BF928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58B5F82E-A02B-4479-A601-3EE841F0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EFC0784D-A99E-41B0-A400-3E63C25C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853EEC4D-F728-4F41-9D59-AC1DEEA8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9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969F50BA-E6FC-426B-8F52-95E38050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="" xmlns:a16="http://schemas.microsoft.com/office/drawing/2014/main" id="{A8F5EEC0-2DFB-49FD-939D-08A4F9A6A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406345CB-D2F9-4FEB-9A9F-1F1B48BCB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F074A152-180A-48A7-8AED-66CCEC30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7B091900-9992-4BE7-BBA3-1B84AE8D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E906FB39-6D40-4D48-ACE4-0E7EE9AD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91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="" xmlns:a16="http://schemas.microsoft.com/office/drawing/2014/main" id="{2C83CF82-07F0-4CA4-B22E-9CCD942C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D1830CA2-745A-4F0D-8EE8-F99B83553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D669FEB5-9E74-4502-87E0-5366656DD5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AF70D-F4C1-4302-B012-0F4DB13CE426}" type="datetimeFigureOut">
              <a:rPr lang="hr-HR" smtClean="0"/>
              <a:t>9.1.2023.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5DCDDA6F-3DE7-4A12-9846-78F136B9F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F4F5D27B-C012-4C1C-ABDC-2E6FD447A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8648-A795-4782-9AE1-E1FE5C20F4E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68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0EECB550-B166-44F1-983B-F011038C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1" y="4600579"/>
            <a:ext cx="112517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LEADERSHIP AND TEAMWORK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(HUMAN ELMENT,LEADERSHIP AND MANAGEMENT ) -OPERATIONAL LEVEL</a:t>
            </a: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2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1E5AA61-33AF-4891-B670-551DB3845916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43553" y="725028"/>
            <a:ext cx="1010489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3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RUKOVOĐENJE, UPRAVLJANJE POSADOM I UNAPREĐENJE TIMSKOG RADA NA BRODU-RADNA RAZINA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A78C8FFD-8F48-476D-95A6-CCAD2E5ECBC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734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: zaobljeni kutovi 12">
            <a:extLst>
              <a:ext uri="{FF2B5EF4-FFF2-40B4-BE49-F238E27FC236}">
                <a16:creationId xmlns="" xmlns:a16="http://schemas.microsoft.com/office/drawing/2014/main" id="{427BCD57-B5E3-47AA-9BCF-8DC0507A66AD}"/>
              </a:ext>
            </a:extLst>
          </p:cNvPr>
          <p:cNvSpPr/>
          <p:nvPr/>
        </p:nvSpPr>
        <p:spPr>
          <a:xfrm>
            <a:off x="4275872" y="3006670"/>
            <a:ext cx="3333796" cy="1544005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Trenerski stil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="" xmlns:a16="http://schemas.microsoft.com/office/drawing/2014/main" id="{C202D972-E3BE-4D7F-840F-078541DF9755}"/>
              </a:ext>
            </a:extLst>
          </p:cNvPr>
          <p:cNvSpPr/>
          <p:nvPr/>
        </p:nvSpPr>
        <p:spPr>
          <a:xfrm>
            <a:off x="916424" y="1254814"/>
            <a:ext cx="3146390" cy="1612814"/>
          </a:xfrm>
          <a:prstGeom prst="roundRect">
            <a:avLst/>
          </a:prstGeom>
          <a:solidFill>
            <a:schemeClr val="accent2">
              <a:alpha val="7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Zapovjedni</a:t>
            </a:r>
            <a:r>
              <a:rPr lang="hr-HR" sz="2800" b="1" dirty="0"/>
              <a:t> </a:t>
            </a:r>
            <a:r>
              <a:rPr lang="hr-HR" sz="3200" b="1" dirty="0"/>
              <a:t>stil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="" xmlns:a16="http://schemas.microsoft.com/office/drawing/2014/main" id="{2FBA08A4-3A37-4237-B157-40A53B39E09C}"/>
              </a:ext>
            </a:extLst>
          </p:cNvPr>
          <p:cNvSpPr/>
          <p:nvPr/>
        </p:nvSpPr>
        <p:spPr>
          <a:xfrm>
            <a:off x="7759012" y="1254814"/>
            <a:ext cx="3146390" cy="1560050"/>
          </a:xfrm>
          <a:prstGeom prst="roundRect">
            <a:avLst/>
          </a:prstGeom>
          <a:solidFill>
            <a:srgbClr val="C000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/>
              <a:t>Autoritativni stil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9083E3C7-B0A8-46B8-AB8C-B875B38D1668}"/>
              </a:ext>
            </a:extLst>
          </p:cNvPr>
          <p:cNvSpPr txBox="1"/>
          <p:nvPr/>
        </p:nvSpPr>
        <p:spPr>
          <a:xfrm>
            <a:off x="1907359" y="331991"/>
            <a:ext cx="8070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002060"/>
                </a:solidFill>
              </a:rPr>
              <a:t> NAJČEŠĆI STILOVI RUKOVOĐENJA NA BRODU</a:t>
            </a:r>
          </a:p>
        </p:txBody>
      </p:sp>
      <p:sp>
        <p:nvSpPr>
          <p:cNvPr id="15" name="Pravokutnik: zaobljeni kutovi 14">
            <a:extLst>
              <a:ext uri="{FF2B5EF4-FFF2-40B4-BE49-F238E27FC236}">
                <a16:creationId xmlns="" xmlns:a16="http://schemas.microsoft.com/office/drawing/2014/main" id="{DB378F3A-A030-46EB-ADF6-E8E08D186A8E}"/>
              </a:ext>
            </a:extLst>
          </p:cNvPr>
          <p:cNvSpPr/>
          <p:nvPr/>
        </p:nvSpPr>
        <p:spPr>
          <a:xfrm>
            <a:off x="916424" y="4796779"/>
            <a:ext cx="3146390" cy="1612814"/>
          </a:xfrm>
          <a:prstGeom prst="roundRect">
            <a:avLst/>
          </a:prstGeom>
          <a:solidFill>
            <a:schemeClr val="accent6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Suradnički stil</a:t>
            </a:r>
          </a:p>
        </p:txBody>
      </p:sp>
      <p:sp>
        <p:nvSpPr>
          <p:cNvPr id="16" name="Pravokutnik: zaobljeni kutovi 15">
            <a:extLst>
              <a:ext uri="{FF2B5EF4-FFF2-40B4-BE49-F238E27FC236}">
                <a16:creationId xmlns="" xmlns:a16="http://schemas.microsoft.com/office/drawing/2014/main" id="{362A40E7-8414-4497-8C83-FF1D0D5CC749}"/>
              </a:ext>
            </a:extLst>
          </p:cNvPr>
          <p:cNvSpPr/>
          <p:nvPr/>
        </p:nvSpPr>
        <p:spPr>
          <a:xfrm>
            <a:off x="7759012" y="4796779"/>
            <a:ext cx="3146390" cy="161281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/>
              <a:t>Demokratski stil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="" xmlns:a16="http://schemas.microsoft.com/office/drawing/2014/main" id="{2D6E5B9D-BDBF-4536-8630-0F20DFFB138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012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CA6C79FB-2099-44A0-ACAC-76A19E22B103}"/>
              </a:ext>
            </a:extLst>
          </p:cNvPr>
          <p:cNvSpPr/>
          <p:nvPr/>
        </p:nvSpPr>
        <p:spPr>
          <a:xfrm>
            <a:off x="3998563" y="842097"/>
            <a:ext cx="32863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4000" b="1" dirty="0">
                <a:solidFill>
                  <a:schemeClr val="bg1"/>
                </a:solidFill>
              </a:rPr>
              <a:t>Zapovjedni stil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F69C8CC5-9C78-4556-9422-69F0287206C8}"/>
              </a:ext>
            </a:extLst>
          </p:cNvPr>
          <p:cNvSpPr txBox="1"/>
          <p:nvPr/>
        </p:nvSpPr>
        <p:spPr>
          <a:xfrm>
            <a:off x="3998563" y="32701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08258722-0ED2-432E-954E-E3F7C98C261E}"/>
              </a:ext>
            </a:extLst>
          </p:cNvPr>
          <p:cNvSpPr txBox="1"/>
          <p:nvPr/>
        </p:nvSpPr>
        <p:spPr>
          <a:xfrm>
            <a:off x="2231756" y="2160504"/>
            <a:ext cx="84155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Zapovijeda i očekuje pokoravanje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Vodi zahvaljujući autoritetu, davanjem nagrada ili kažnjavanjem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Donosi odluke bez konzultacija s članovima tima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Brzo donosi odluke</a:t>
            </a:r>
          </a:p>
          <a:p>
            <a:r>
              <a:rPr lang="hr-HR" sz="3200" dirty="0">
                <a:solidFill>
                  <a:schemeClr val="bg1"/>
                </a:solidFill>
              </a:rPr>
              <a:t>-  Komunicira jednosmjerno</a:t>
            </a:r>
          </a:p>
          <a:p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216798B8-92A1-4649-A5B0-D0236B33D0D3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016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AABCC6F6-2FB6-4B0C-9FCA-D962E09DE5DF}"/>
              </a:ext>
            </a:extLst>
          </p:cNvPr>
          <p:cNvSpPr/>
          <p:nvPr/>
        </p:nvSpPr>
        <p:spPr>
          <a:xfrm>
            <a:off x="446867" y="2248748"/>
            <a:ext cx="112982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Zapovjednik koji primjenjuje ovaj stil, očekuje i zahtjeva potpuno podčinjavanje svojim zapovijedima. </a:t>
            </a:r>
          </a:p>
          <a:p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On postiže cilj zapovijedajući podređenima.</a:t>
            </a:r>
            <a:b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</a:br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Postoje situacije kada je ovaj stil vrlo efikasan. </a:t>
            </a:r>
          </a:p>
          <a:p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To su primarno pogibeljne situacije, kada je potreban sveobuhvatni napor cijelog tima a nema vremena za diskusije. </a:t>
            </a:r>
          </a:p>
          <a:p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Pogodan je i u situacijama kada treba primijeniti zakone, propise i procedure koji za cilj imaju povećanu sigurnost posade, a postoji otpor u provođenju istih.</a:t>
            </a:r>
          </a:p>
          <a:p>
            <a:r>
              <a:rPr lang="hr-HR" sz="2000" dirty="0">
                <a:solidFill>
                  <a:srgbClr val="002060"/>
                </a:solidFill>
                <a:latin typeface="Open Sans" panose="020B0606030504020204" pitchFamily="34" charset="0"/>
              </a:rPr>
              <a:t>Važno je napomenuti da ovaj stil ne treba primjenjivati dugotrajno, jer njegova dugoročnija primjena dovodi do vrlo štetnih rezultata, trajnog narušavanja odnosa u timu, smanjenja samoinicijative, pada unutarnje motivacije i morala.</a:t>
            </a:r>
            <a:endParaRPr lang="hr-HR" sz="2000" b="0" i="0" dirty="0">
              <a:solidFill>
                <a:srgbClr val="00206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D609B4A0-E0D5-4A08-A1D3-07EC13FC166C}"/>
              </a:ext>
            </a:extLst>
          </p:cNvPr>
          <p:cNvSpPr txBox="1"/>
          <p:nvPr/>
        </p:nvSpPr>
        <p:spPr>
          <a:xfrm>
            <a:off x="446867" y="1131377"/>
            <a:ext cx="6903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KARAKTERISTIKE ZAPOVJEDNOG STILA RUKOVOĐENJA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4BE90C81-424D-4EF2-9BB0-EBD3D36DF6B0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057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1BDABD3F-22DB-4864-9722-7FFC0AB5A6C6}"/>
              </a:ext>
            </a:extLst>
          </p:cNvPr>
          <p:cNvSpPr txBox="1"/>
          <p:nvPr/>
        </p:nvSpPr>
        <p:spPr>
          <a:xfrm>
            <a:off x="4071534" y="990601"/>
            <a:ext cx="3761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>
                <a:solidFill>
                  <a:schemeClr val="bg1"/>
                </a:solidFill>
              </a:rPr>
              <a:t>Autoritativni stil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DE302FB2-D3E4-4FD5-933C-226E44D92743}"/>
              </a:ext>
            </a:extLst>
          </p:cNvPr>
          <p:cNvSpPr txBox="1"/>
          <p:nvPr/>
        </p:nvSpPr>
        <p:spPr>
          <a:xfrm>
            <a:off x="2390503" y="2397948"/>
            <a:ext cx="63237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Postavlja kao ekspert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Ima viziju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Usmjerava tim da bude samostalan</a:t>
            </a:r>
          </a:p>
          <a:p>
            <a:pPr marL="285750" indent="-285750">
              <a:buFontTx/>
              <a:buChar char="-"/>
            </a:pPr>
            <a:r>
              <a:rPr lang="hr-HR" sz="3200" dirty="0">
                <a:solidFill>
                  <a:schemeClr val="bg1"/>
                </a:solidFill>
              </a:rPr>
              <a:t>Uživa povjerenje tima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B258F74E-6DBA-4940-8F22-2115A0ACC8F3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0058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BF75A362-179A-43F6-8A5E-8FD9ACA752F1}"/>
              </a:ext>
            </a:extLst>
          </p:cNvPr>
          <p:cNvSpPr txBox="1"/>
          <p:nvPr/>
        </p:nvSpPr>
        <p:spPr>
          <a:xfrm>
            <a:off x="446867" y="1131377"/>
            <a:ext cx="7266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KARAKTERISTIKE AUTORITATIVNOG STILA RUKOVOĐENJA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="" xmlns:a16="http://schemas.microsoft.com/office/drawing/2014/main" id="{8599E6A0-E6BE-4655-B9FE-5A0398628237}"/>
              </a:ext>
            </a:extLst>
          </p:cNvPr>
          <p:cNvSpPr/>
          <p:nvPr/>
        </p:nvSpPr>
        <p:spPr>
          <a:xfrm>
            <a:off x="446867" y="2285373"/>
            <a:ext cx="112209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Koristeći ovaj stil, zapovjednik sebe predstavlja kao eksperta koji vidi dalje od drugih i s mudrošću te iskustvom vodi tim (posadu) ka cilju. On ima viziju. On će usmjeriti tim tako da članovi sami rješavaju rutinske i složenije probleme. </a:t>
            </a:r>
          </a:p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Ovaj stil budi u ljudima povjerenje u zapovjednika.</a:t>
            </a:r>
          </a:p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Pri upotrebi ovog stila najvažnije je mobilizirati ljude i motivirati ih na promjene. </a:t>
            </a:r>
          </a:p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Posebno je važno naći načina kako jasno objasniti ciljeve, jer zapovjednici, koristeći ovaj stil često znaju ostati neshvaćeni zato što ne objasne dovoljno dobro ljudima što se od njih očekuje. </a:t>
            </a:r>
          </a:p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Ovaj stil neće biti efikasan kada se </a:t>
            </a:r>
            <a:r>
              <a:rPr lang="hr-HR" dirty="0" err="1">
                <a:solidFill>
                  <a:srgbClr val="002060"/>
                </a:solidFill>
                <a:latin typeface="Open Sans" panose="020B0606030504020204" pitchFamily="34" charset="0"/>
              </a:rPr>
              <a:t>zapovjeda</a:t>
            </a:r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 timom čiji su članovi nešto iskusniji i stručniji od vas. </a:t>
            </a:r>
          </a:p>
          <a:p>
            <a: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  <a:t>Tada je bolje primijeniti demokratski stil.</a:t>
            </a:r>
            <a:br>
              <a:rPr lang="hr-HR" dirty="0">
                <a:solidFill>
                  <a:srgbClr val="002060"/>
                </a:solidFill>
                <a:latin typeface="Open Sans" panose="020B0606030504020204" pitchFamily="34" charset="0"/>
              </a:rPr>
            </a:br>
            <a:endParaRPr lang="hr-HR" b="0" i="0" dirty="0">
              <a:solidFill>
                <a:srgbClr val="00206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D0F96078-F145-4D05-97B0-D514F1D55C03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611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E7986156-EC62-4359-9743-54F4625D1A61}"/>
              </a:ext>
            </a:extLst>
          </p:cNvPr>
          <p:cNvSpPr txBox="1"/>
          <p:nvPr/>
        </p:nvSpPr>
        <p:spPr>
          <a:xfrm>
            <a:off x="4267477" y="964475"/>
            <a:ext cx="3112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>
                <a:solidFill>
                  <a:schemeClr val="bg1"/>
                </a:solidFill>
              </a:rPr>
              <a:t>Trenerski stil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2C2A2B4F-87AB-4564-A65A-9D19941C9767}"/>
              </a:ext>
            </a:extLst>
          </p:cNvPr>
          <p:cNvSpPr txBox="1"/>
          <p:nvPr/>
        </p:nvSpPr>
        <p:spPr>
          <a:xfrm>
            <a:off x="2050869" y="2390418"/>
            <a:ext cx="8987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Prati napredak svoga tima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Potiče usavršavanje i napredovanje u karijeri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Saziva zajedničke sastanke s ciljem sagledavanja i rješavanja problemskih situacija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Gradi međusobno povjerenje unutar tima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Razvija svijest o odgovornosti svakoga člana tima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F57C697C-C8F9-435A-8F72-0C68D83B09D9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/>
              <a:t>Kap.Renato</a:t>
            </a:r>
            <a:r>
              <a:rPr lang="hr-HR" dirty="0"/>
              <a:t> Dudić©2020</a:t>
            </a:r>
          </a:p>
        </p:txBody>
      </p:sp>
    </p:spTree>
    <p:extLst>
      <p:ext uri="{BB962C8B-B14F-4D97-AF65-F5344CB8AC3E}">
        <p14:creationId xmlns:p14="http://schemas.microsoft.com/office/powerpoint/2010/main" val="333792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4FABF24C-893D-4832-B1FC-28D9DAE0A6DE}"/>
              </a:ext>
            </a:extLst>
          </p:cNvPr>
          <p:cNvSpPr/>
          <p:nvPr/>
        </p:nvSpPr>
        <p:spPr>
          <a:xfrm>
            <a:off x="557348" y="2180388"/>
            <a:ext cx="110773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Ovim stilom povezuju se osobni ciljevi tima sa ciljevima kompanije.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Zapovjednik broda prati napredak i ohrabruje posadu da se stalno usavršavaju, kako bi napredovali osobno i u svom zanimanju – zvanju.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Naglasak je na razvijanju osobnih vještina svakog člana tima, potrebnih za uspješno obavljanje zadataka na svom radnom mjestu i vlastito napredovanje u karijeri.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Poseže se za češćim sastancima na kojima sudjeluje cijeli tim, a razgovara se o tekućim problemima i zadacima, dugoročnim i zajedničkim ciljevima kompanije.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Tako se podiže motivacija, pokazuje razumijevanje za stvari koje su bitne ljudima i gradi se međusobno povjerenje.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Ovaj stil vođenja ima efekta sa posadom koja je svjesna svojih nedostataka i voljna je raditi na vlastitom usavršavanju.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Stil daje rezultate s velikom vremenskom zadrškom, no njegovi rezultati su dubinski, trajni i znače podizanje ukupne sposobnosti, produktivnosti i efikasnosti tima i cijele kompanije.</a:t>
            </a:r>
          </a:p>
          <a:p>
            <a:endParaRPr lang="hr-HR" b="0" i="0" dirty="0">
              <a:solidFill>
                <a:schemeClr val="tx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1B45A651-73AF-46B5-9A80-75FEFFBD48FA}"/>
              </a:ext>
            </a:extLst>
          </p:cNvPr>
          <p:cNvSpPr txBox="1"/>
          <p:nvPr/>
        </p:nvSpPr>
        <p:spPr>
          <a:xfrm>
            <a:off x="557348" y="1131377"/>
            <a:ext cx="6692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KARAKTERISTIKE TRENERSKOG STILA RUKOVOĐENJA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73C9E3A4-BC5B-481D-8D77-0BF42E98D46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/>
              <a:t>Kap.Renato</a:t>
            </a:r>
            <a:r>
              <a:rPr lang="hr-HR" dirty="0"/>
              <a:t> Dudić©2020</a:t>
            </a:r>
          </a:p>
        </p:txBody>
      </p:sp>
    </p:spTree>
    <p:extLst>
      <p:ext uri="{BB962C8B-B14F-4D97-AF65-F5344CB8AC3E}">
        <p14:creationId xmlns:p14="http://schemas.microsoft.com/office/powerpoint/2010/main" val="3903004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0BC677DF-B4F4-4C2E-B3FC-3A8F130D137E}"/>
              </a:ext>
            </a:extLst>
          </p:cNvPr>
          <p:cNvSpPr txBox="1"/>
          <p:nvPr/>
        </p:nvSpPr>
        <p:spPr>
          <a:xfrm>
            <a:off x="4280539" y="1016727"/>
            <a:ext cx="3254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>
                <a:solidFill>
                  <a:schemeClr val="bg1"/>
                </a:solidFill>
              </a:rPr>
              <a:t>Suradnički stil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FD0A604-D7F0-475A-9E4B-7DCB051EDC62}"/>
              </a:ext>
            </a:extLst>
          </p:cNvPr>
          <p:cNvSpPr txBox="1"/>
          <p:nvPr/>
        </p:nvSpPr>
        <p:spPr>
          <a:xfrm>
            <a:off x="1449977" y="2455732"/>
            <a:ext cx="104227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Vođa nastoji riješiti problem narušenih odnosa unutar tima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Pristupa svakom članu tima osobno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Uvažava multikulturalne i sve druge različitosti među članovima tima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Nastoji uspostaviti kvalitetniju komunikaciju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Izbjegava konfliktne situacije</a:t>
            </a:r>
          </a:p>
          <a:p>
            <a:pPr marL="285750" indent="-285750">
              <a:buFontTx/>
              <a:buChar char="-"/>
            </a:pP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8BA3B4D1-6D4F-4777-88CE-7206F190CEFB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857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B5E4764E-4D5C-49F0-8F21-E8EED8FCC41C}"/>
              </a:ext>
            </a:extLst>
          </p:cNvPr>
          <p:cNvSpPr/>
          <p:nvPr/>
        </p:nvSpPr>
        <p:spPr>
          <a:xfrm>
            <a:off x="339634" y="1997839"/>
            <a:ext cx="979714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Ovo je stil kojim se gradi novi tim ili obnavlja postojeći tim u kojemu je narušena komunikacija i koji se nalazi u ozbiljnoj krizi timske suradnje, najčešće, zbog loših međuljudskih odnosa.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Zapovjednik, uvijek kad mu se za to ukaže prilika, pohvaljuje članove tima i daje pozitivne povratne informacije te se upravo suradničkim stilom nastoji čvrsto povezati sa svakim članom tima (posade), čime im nastoji povećati motivaciju.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Pri tome treba uvažiti sve multikulturalne i druge moguće različitosti među članovima tima (posade).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Kao dugoročni rezultat, jačaju veze između članova tima, samopouzdanje i obnavlja se komunikacija unutar tima.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Loša strana ovog stila je što se, kad za to postoji opravdanje, zapovjednik suzdržava u davanju negativne povratne informacije kako bi se izbjegao konflikt i narušavanje već narušenih odnosa u timu.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Kada suradnički stil daje zadovoljavajuće rezultate, mogu se početi primjenjivati i drugi stilovi.</a:t>
            </a:r>
            <a:endParaRPr lang="hr-HR" b="0" i="0" dirty="0">
              <a:solidFill>
                <a:schemeClr val="tx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4D2E02EE-E40C-4653-8B3F-4DA71F909177}"/>
              </a:ext>
            </a:extLst>
          </p:cNvPr>
          <p:cNvSpPr txBox="1"/>
          <p:nvPr/>
        </p:nvSpPr>
        <p:spPr>
          <a:xfrm>
            <a:off x="339634" y="1000749"/>
            <a:ext cx="6882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KARAKTERISTIKE SURADNIČKOG STILA RUKOVOĐENJA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B89058B2-5426-41AB-BFD4-EF1BF4A1155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309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172A4D64-AE04-4402-B84C-0969EB9D7350}"/>
              </a:ext>
            </a:extLst>
          </p:cNvPr>
          <p:cNvSpPr txBox="1"/>
          <p:nvPr/>
        </p:nvSpPr>
        <p:spPr>
          <a:xfrm>
            <a:off x="4280539" y="1016727"/>
            <a:ext cx="3743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>
                <a:solidFill>
                  <a:schemeClr val="bg1"/>
                </a:solidFill>
              </a:rPr>
              <a:t>Demokratski stil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4CC37EBD-4839-48A6-9DBC-AA6217BC3D7D}"/>
              </a:ext>
            </a:extLst>
          </p:cNvPr>
          <p:cNvSpPr txBox="1"/>
          <p:nvPr/>
        </p:nvSpPr>
        <p:spPr>
          <a:xfrm>
            <a:off x="1522820" y="2508068"/>
            <a:ext cx="1032584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Potiče raspravu i uvažava sva mišljenja unutar tima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Komunikacija unutar tima je na visokom nivou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Postiže se visoka motiviranost i osjećaj zadovoljstva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Razvija se osjećaj odgovornosti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Stvara se ugodno radno okruženje</a:t>
            </a:r>
          </a:p>
          <a:p>
            <a:pPr marL="285750" indent="-285750">
              <a:buFontTx/>
              <a:buChar char="-"/>
            </a:pPr>
            <a:r>
              <a:rPr lang="hr-HR" sz="2800" dirty="0">
                <a:solidFill>
                  <a:schemeClr val="bg1"/>
                </a:solidFill>
              </a:rPr>
              <a:t>U izvanrednim okolnostima ovaj stil je vremenski ograničen pa će se</a:t>
            </a:r>
          </a:p>
          <a:p>
            <a:r>
              <a:rPr lang="hr-HR" sz="2800" dirty="0">
                <a:solidFill>
                  <a:schemeClr val="bg1"/>
                </a:solidFill>
              </a:rPr>
              <a:t>    primijeniti prikladniji stil – najčešće zapovjedni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2113AF8F-626E-46C7-A6DD-93FD8A77DB95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761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D3CEEFA7-DDB4-4231-92BF-3974653E5E23}"/>
              </a:ext>
            </a:extLst>
          </p:cNvPr>
          <p:cNvSpPr/>
          <p:nvPr/>
        </p:nvSpPr>
        <p:spPr>
          <a:xfrm>
            <a:off x="681445" y="631972"/>
            <a:ext cx="113607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40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SADRŽAJ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sr-Latn-RS" sz="2400" b="1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sr-Latn-RS" sz="24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1. Uvod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2. Poznavanje odgovarajućih međunarodnih pomorskih konvencija, pravilnika i preporuka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te nacionalnog zakonodavstva</a:t>
            </a:r>
            <a:endParaRPr lang="hr-HR" altLang="sr-Latn-RS" sz="24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3. Stilovi rukovođenja i timski rad</a:t>
            </a:r>
            <a:endParaRPr lang="hr-HR" altLang="sr-Latn-RS" sz="24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4. Radno poznavanje upravljanja posadom i uvježbavanjem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5. Sposobnost izvršenja radnog zadatka i upravljanje radnim opterećenjem</a:t>
            </a:r>
            <a:endParaRPr lang="hr-HR" altLang="sr-Latn-RS" sz="2400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6. Znanje i potrebna sposobnost za primjenu učinkovitog upravljanja resursima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2400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7. Znanje i sposobnost za primjenu metoda donošenja odluka</a:t>
            </a:r>
            <a:endParaRPr lang="hr-HR" altLang="sr-Latn-RS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sr-Latn-RS" sz="2400" dirty="0">
              <a:solidFill>
                <a:srgbClr val="002060"/>
              </a:solidFill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F728DCC3-2124-4215-B484-0DFE9709B5A4}"/>
              </a:ext>
            </a:extLst>
          </p:cNvPr>
          <p:cNvSpPr txBox="1"/>
          <p:nvPr/>
        </p:nvSpPr>
        <p:spPr>
          <a:xfrm>
            <a:off x="9687212" y="6523174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012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2EC13DAA-B1D4-4AB9-881A-96D50050903C}"/>
              </a:ext>
            </a:extLst>
          </p:cNvPr>
          <p:cNvSpPr/>
          <p:nvPr/>
        </p:nvSpPr>
        <p:spPr>
          <a:xfrm>
            <a:off x="339634" y="2164811"/>
            <a:ext cx="98319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Zapovjednik s demokratskim stilom koristi svoj tim za donošenje odluka.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Pri tome su mu glavni alati rasprava i mišljenje ostalih članova posade.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Komunikacija je ključna u ovom modelu i sluša se mišljenje svih članova tima (posade).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Zapovjednik je prvi među jednakima koji, nakon što je saslušao sve članove tima, samo želi biti što sigurniji u donošenju konačne odluke.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Rezultat ovog stila je izuzetno visoka motiviranost, ugodno radno okruženje i osjećaj zadovoljstva svih članova tima.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Posada osjeća da se cijeni njihovo mišljenje i zato su više posvećeni zadanim ciljevima. </a:t>
            </a:r>
          </a:p>
          <a:p>
            <a:r>
              <a:rPr lang="hr-HR" dirty="0">
                <a:solidFill>
                  <a:schemeClr val="tx2"/>
                </a:solidFill>
                <a:latin typeface="Open Sans" panose="020B0606030504020204" pitchFamily="34" charset="0"/>
              </a:rPr>
              <a:t>Zapovjednik mora posebno obratiti pažnju da se odluke donose u razumnom roku te u slučaju urgentnih stanja mora primijeniti drugi stil koji će privremeno dati veće ovlasti u njegove ruke, u skladu s njegovom odgovornosti.</a:t>
            </a:r>
            <a:endParaRPr lang="hr-HR" b="0" i="0" dirty="0">
              <a:solidFill>
                <a:schemeClr val="tx2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099BFC40-3435-49EC-A7F1-067E6D2174ED}"/>
              </a:ext>
            </a:extLst>
          </p:cNvPr>
          <p:cNvSpPr txBox="1"/>
          <p:nvPr/>
        </p:nvSpPr>
        <p:spPr>
          <a:xfrm>
            <a:off x="339634" y="1000749"/>
            <a:ext cx="730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KARAKTERISTIKE DEMOKRATSKOG STILA RUKOVOĐENJA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D9E13B08-667E-41B6-B2EA-FCACD974F9C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4554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5825" y="1825625"/>
            <a:ext cx="111970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4000" dirty="0">
                <a:solidFill>
                  <a:srgbClr val="C00000"/>
                </a:solidFill>
              </a:rPr>
              <a:t>Zapovjednik će ovisno o situaciji instinktivno mijenjati stilove rukovođenja prema ljudima i poslu koji se obavlja.</a:t>
            </a:r>
          </a:p>
          <a:p>
            <a:pPr marL="0" indent="0">
              <a:buNone/>
            </a:pPr>
            <a:r>
              <a:rPr lang="hr-HR" sz="4000" dirty="0">
                <a:solidFill>
                  <a:srgbClr val="C00000"/>
                </a:solidFill>
              </a:rPr>
              <a:t/>
            </a:r>
            <a:br>
              <a:rPr lang="hr-HR" sz="4000" dirty="0">
                <a:solidFill>
                  <a:srgbClr val="C00000"/>
                </a:solidFill>
              </a:rPr>
            </a:br>
            <a:r>
              <a:rPr lang="hr-HR" sz="4000" dirty="0">
                <a:solidFill>
                  <a:srgbClr val="C00000"/>
                </a:solidFill>
              </a:rPr>
              <a:t>To se često naziva </a:t>
            </a:r>
            <a:r>
              <a:rPr lang="hr-HR" sz="4000" b="1" dirty="0">
                <a:solidFill>
                  <a:srgbClr val="C00000"/>
                </a:solidFill>
              </a:rPr>
              <a:t>situacijsko vodstvo</a:t>
            </a:r>
            <a:r>
              <a:rPr lang="hr-HR" sz="40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529088" y="534568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Rukovođenje- situacijski pristup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6142036E-20A2-4E51-93DD-C7B13CA47D7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0312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200" y="1173103"/>
            <a:ext cx="11049000" cy="241548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Rukovođenje ili vodstvo je moralna i intelektualna sposobnost i vještina  planirati, </a:t>
            </a:r>
            <a:r>
              <a:rPr lang="hr-HR" dirty="0" err="1">
                <a:solidFill>
                  <a:srgbClr val="002060"/>
                </a:solidFill>
              </a:rPr>
              <a:t>procjeniti</a:t>
            </a:r>
            <a:r>
              <a:rPr lang="hr-HR" dirty="0">
                <a:solidFill>
                  <a:srgbClr val="002060"/>
                </a:solidFill>
              </a:rPr>
              <a:t> i raditi ono što je najbolje za kompaniju i njene zaposlenike, tj. za brod i posadu, a odnosi se na motivaciju, delegiranje poslova, interpersonalno ponašanje, potrebe i proces komunikacije.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b="1" dirty="0">
                <a:solidFill>
                  <a:srgbClr val="002060"/>
                </a:solidFill>
              </a:rPr>
              <a:t>Rukovođenje - </a:t>
            </a:r>
            <a:r>
              <a:rPr lang="hr-HR" b="1" dirty="0" err="1">
                <a:solidFill>
                  <a:srgbClr val="002060"/>
                </a:solidFill>
              </a:rPr>
              <a:t>Leadership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D4A00DAE-13C1-4399-BF11-D132E6D32D1C}"/>
              </a:ext>
            </a:extLst>
          </p:cNvPr>
          <p:cNvSpPr txBox="1"/>
          <p:nvPr/>
        </p:nvSpPr>
        <p:spPr>
          <a:xfrm>
            <a:off x="988462" y="4073401"/>
            <a:ext cx="98662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</a:rPr>
              <a:t>To je proces koji u svakom članu posade razvija svijest i sposobnost</a:t>
            </a:r>
          </a:p>
          <a:p>
            <a:r>
              <a:rPr lang="hr-HR" sz="2800" dirty="0">
                <a:solidFill>
                  <a:srgbClr val="002060"/>
                </a:solidFill>
              </a:rPr>
              <a:t>za savladavanje svakodnevnih </a:t>
            </a:r>
            <a:r>
              <a:rPr lang="hr-HR" sz="2800" dirty="0" err="1">
                <a:solidFill>
                  <a:srgbClr val="002060"/>
                </a:solidFill>
              </a:rPr>
              <a:t>rutiskih</a:t>
            </a:r>
            <a:r>
              <a:rPr lang="hr-HR" sz="2800" dirty="0">
                <a:solidFill>
                  <a:srgbClr val="002060"/>
                </a:solidFill>
              </a:rPr>
              <a:t> zadataka, problemskih te </a:t>
            </a:r>
          </a:p>
          <a:p>
            <a:r>
              <a:rPr lang="hr-HR" sz="2800" dirty="0">
                <a:solidFill>
                  <a:srgbClr val="002060"/>
                </a:solidFill>
              </a:rPr>
              <a:t>iznenadnih pogibeljnih situacija</a:t>
            </a:r>
          </a:p>
          <a:p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9F550C07-4671-4B1A-A72A-20DA52D95509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2434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782C40D4-D6BC-4881-A342-4193793F608D}"/>
              </a:ext>
            </a:extLst>
          </p:cNvPr>
          <p:cNvSpPr/>
          <p:nvPr/>
        </p:nvSpPr>
        <p:spPr>
          <a:xfrm>
            <a:off x="221411" y="1678078"/>
            <a:ext cx="117491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Rukovoditelj ima dva posla: vođenje tima - rad s ljudima i vlastiti posao. </a:t>
            </a:r>
          </a:p>
          <a:p>
            <a:r>
              <a:rPr lang="hr-HR" sz="3600" b="1" dirty="0">
                <a:solidFill>
                  <a:srgbClr val="002060"/>
                </a:solidFill>
              </a:rPr>
              <a:t>Zapovjednik i upravitelj stroja</a:t>
            </a:r>
            <a:r>
              <a:rPr lang="hr-HR" sz="3600" dirty="0">
                <a:solidFill>
                  <a:srgbClr val="002060"/>
                </a:solidFill>
              </a:rPr>
              <a:t> su rukovodeće osobe na brodu.</a:t>
            </a:r>
          </a:p>
          <a:p>
            <a:r>
              <a:rPr lang="hr-HR" sz="3600" dirty="0">
                <a:solidFill>
                  <a:srgbClr val="002060"/>
                </a:solidFill>
              </a:rPr>
              <a:t>            - Rukovođenje </a:t>
            </a:r>
            <a:r>
              <a:rPr lang="hr-HR" sz="3600" b="1" dirty="0">
                <a:solidFill>
                  <a:srgbClr val="002060"/>
                </a:solidFill>
              </a:rPr>
              <a:t>(ni)je </a:t>
            </a:r>
            <a:r>
              <a:rPr lang="hr-HR" sz="3600" dirty="0">
                <a:solidFill>
                  <a:srgbClr val="002060"/>
                </a:solidFill>
              </a:rPr>
              <a:t>urođeni dar.</a:t>
            </a:r>
          </a:p>
          <a:p>
            <a:r>
              <a:rPr lang="hr-HR" sz="3600" dirty="0">
                <a:solidFill>
                  <a:srgbClr val="002060"/>
                </a:solidFill>
              </a:rPr>
              <a:t>            - Rukovođenje je vještina koja se stječe iskustvom </a:t>
            </a:r>
          </a:p>
          <a:p>
            <a:pPr marL="109728" indent="0">
              <a:buNone/>
            </a:pPr>
            <a:endParaRPr lang="hr-HR" sz="3600" dirty="0">
              <a:solidFill>
                <a:srgbClr val="002060"/>
              </a:solidFill>
            </a:endParaRPr>
          </a:p>
          <a:p>
            <a:r>
              <a:rPr lang="hr-HR" sz="3600" dirty="0">
                <a:solidFill>
                  <a:srgbClr val="002060"/>
                </a:solidFill>
              </a:rPr>
              <a:t>Biti zapovjednik ili upravitelj stroja na brodu </a:t>
            </a:r>
            <a:r>
              <a:rPr lang="hr-HR" sz="3600" b="1" dirty="0">
                <a:solidFill>
                  <a:srgbClr val="002060"/>
                </a:solidFill>
              </a:rPr>
              <a:t>(ni)je </a:t>
            </a:r>
            <a:r>
              <a:rPr lang="hr-HR" sz="3600" dirty="0">
                <a:solidFill>
                  <a:srgbClr val="002060"/>
                </a:solidFill>
              </a:rPr>
              <a:t>isto kao biti rukovoditelj negdje drugdje.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AD8C3054-C35D-4DE7-BAB2-295369095DAA}"/>
              </a:ext>
            </a:extLst>
          </p:cNvPr>
          <p:cNvSpPr txBox="1"/>
          <p:nvPr/>
        </p:nvSpPr>
        <p:spPr>
          <a:xfrm>
            <a:off x="2587925" y="655607"/>
            <a:ext cx="6821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solidFill>
                  <a:srgbClr val="002060"/>
                </a:solidFill>
              </a:rPr>
              <a:t>Rukovodeće osobe na brodu</a:t>
            </a:r>
          </a:p>
        </p:txBody>
      </p:sp>
      <p:sp>
        <p:nvSpPr>
          <p:cNvPr id="4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528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CFF4F648-9BDA-4A3C-8974-FCF4D6B656D9}"/>
              </a:ext>
            </a:extLst>
          </p:cNvPr>
          <p:cNvSpPr txBox="1"/>
          <p:nvPr/>
        </p:nvSpPr>
        <p:spPr>
          <a:xfrm>
            <a:off x="3209029" y="454989"/>
            <a:ext cx="5290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>
                <a:solidFill>
                  <a:srgbClr val="002060"/>
                </a:solidFill>
              </a:rPr>
              <a:t>Timski rad - </a:t>
            </a:r>
            <a:r>
              <a:rPr lang="hr-HR" sz="4400" dirty="0" err="1">
                <a:solidFill>
                  <a:srgbClr val="002060"/>
                </a:solidFill>
              </a:rPr>
              <a:t>Teamwork</a:t>
            </a:r>
            <a:endParaRPr lang="hr-HR" sz="4400" dirty="0">
              <a:solidFill>
                <a:srgbClr val="002060"/>
              </a:solidFill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49C76865-5DC4-4B7D-A8CA-E8ABE89B018A}"/>
              </a:ext>
            </a:extLst>
          </p:cNvPr>
          <p:cNvSpPr txBox="1"/>
          <p:nvPr/>
        </p:nvSpPr>
        <p:spPr>
          <a:xfrm>
            <a:off x="465827" y="1863306"/>
            <a:ext cx="115593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2060"/>
                </a:solidFill>
              </a:rPr>
              <a:t>Tim je skup pojedinaca koji radeći zajedno postižu rezultate čija kvaliteta nadilazi </a:t>
            </a:r>
          </a:p>
          <a:p>
            <a:r>
              <a:rPr lang="hr-HR" sz="2400" dirty="0">
                <a:solidFill>
                  <a:srgbClr val="002060"/>
                </a:solidFill>
              </a:rPr>
              <a:t> pojedinačna postignuća članova tima. </a:t>
            </a:r>
          </a:p>
          <a:p>
            <a:endParaRPr lang="hr-HR" sz="2400" dirty="0">
              <a:solidFill>
                <a:srgbClr val="002060"/>
              </a:solidFill>
            </a:endParaRPr>
          </a:p>
          <a:p>
            <a:r>
              <a:rPr lang="hr-HR" sz="2400" dirty="0">
                <a:solidFill>
                  <a:srgbClr val="002060"/>
                </a:solidFill>
              </a:rPr>
              <a:t>Tim potiče, koristi i razvija, vještine i iskustva svojih članova i tako nadoknađuje</a:t>
            </a:r>
          </a:p>
          <a:p>
            <a:r>
              <a:rPr lang="hr-HR" sz="2400" dirty="0">
                <a:solidFill>
                  <a:srgbClr val="002060"/>
                </a:solidFill>
              </a:rPr>
              <a:t> individualne slabosti i značajno doprinosi efektivnosti rada.</a:t>
            </a:r>
          </a:p>
          <a:p>
            <a:endParaRPr lang="hr-HR" sz="2400" dirty="0">
              <a:solidFill>
                <a:srgbClr val="002060"/>
              </a:solidFill>
            </a:endParaRPr>
          </a:p>
          <a:p>
            <a:r>
              <a:rPr lang="hr-HR" sz="2400" dirty="0">
                <a:solidFill>
                  <a:srgbClr val="002060"/>
                </a:solidFill>
              </a:rPr>
              <a:t>Članovi tima su u svakom trenutku svjesni situacije, aktivno sudjeluju, slobodno izražavaju</a:t>
            </a:r>
          </a:p>
          <a:p>
            <a:r>
              <a:rPr lang="hr-HR" sz="2400" dirty="0">
                <a:solidFill>
                  <a:srgbClr val="002060"/>
                </a:solidFill>
              </a:rPr>
              <a:t> svoje mišljenje, detektiraju moguće opasnosti prije nego bi mogle postati pogibeljne.</a:t>
            </a:r>
          </a:p>
          <a:p>
            <a:endParaRPr lang="hr-HR" sz="2400" dirty="0">
              <a:solidFill>
                <a:srgbClr val="002060"/>
              </a:solidFill>
            </a:endParaRPr>
          </a:p>
          <a:p>
            <a:r>
              <a:rPr lang="hr-HR" sz="2400" dirty="0">
                <a:solidFill>
                  <a:srgbClr val="C00000"/>
                </a:solidFill>
              </a:rPr>
              <a:t>Kvalitetu timskog rada najčešće mogu narušiti neadekvatan stil rukovođenja, problemi u komunikaciji – ‘’jezična barijera’’ i velike </a:t>
            </a:r>
            <a:r>
              <a:rPr lang="hr-HR" sz="2400" dirty="0" err="1">
                <a:solidFill>
                  <a:srgbClr val="C00000"/>
                </a:solidFill>
              </a:rPr>
              <a:t>kulturosociološke</a:t>
            </a:r>
            <a:r>
              <a:rPr lang="hr-HR" sz="2400" dirty="0">
                <a:solidFill>
                  <a:srgbClr val="C00000"/>
                </a:solidFill>
              </a:rPr>
              <a:t> razlike multinacionalnih posada.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427A8F56-9F3B-44A6-8394-164C9D53F1E3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/>
              <a:t>Kap.Renato</a:t>
            </a:r>
            <a:r>
              <a:rPr lang="hr-HR" dirty="0"/>
              <a:t> Dudić©2020</a:t>
            </a:r>
          </a:p>
        </p:txBody>
      </p:sp>
    </p:spTree>
    <p:extLst>
      <p:ext uri="{BB962C8B-B14F-4D97-AF65-F5344CB8AC3E}">
        <p14:creationId xmlns:p14="http://schemas.microsoft.com/office/powerpoint/2010/main" val="1099194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1">
            <a:extLst>
              <a:ext uri="{FF2B5EF4-FFF2-40B4-BE49-F238E27FC236}">
                <a16:creationId xmlns="" xmlns:a16="http://schemas.microsoft.com/office/drawing/2014/main" id="{03452C62-9DC2-44B8-9091-52C1BEECA455}"/>
              </a:ext>
            </a:extLst>
          </p:cNvPr>
          <p:cNvSpPr txBox="1">
            <a:spLocks/>
          </p:cNvSpPr>
          <p:nvPr/>
        </p:nvSpPr>
        <p:spPr>
          <a:xfrm>
            <a:off x="414069" y="4136366"/>
            <a:ext cx="5851602" cy="27216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r-HR" sz="2000" dirty="0">
                <a:solidFill>
                  <a:srgbClr val="002060"/>
                </a:solidFill>
              </a:rPr>
              <a:t>Sinergijom dobrog tima i dobrog rukovoditelja </a:t>
            </a:r>
          </a:p>
          <a:p>
            <a:pPr>
              <a:lnSpc>
                <a:spcPct val="100000"/>
              </a:lnSpc>
            </a:pPr>
            <a:r>
              <a:rPr lang="hr-HR" sz="2000" dirty="0">
                <a:solidFill>
                  <a:srgbClr val="002060"/>
                </a:solidFill>
              </a:rPr>
              <a:t>Posjedovanjem znanja i vještina - kompetencija</a:t>
            </a:r>
          </a:p>
          <a:p>
            <a:pPr>
              <a:lnSpc>
                <a:spcPct val="100000"/>
              </a:lnSpc>
            </a:pPr>
            <a:r>
              <a:rPr lang="hr-HR" sz="2000" dirty="0">
                <a:solidFill>
                  <a:srgbClr val="002060"/>
                </a:solidFill>
              </a:rPr>
              <a:t>Raspodjelom posla zasnovanog na kompetencijama </a:t>
            </a:r>
          </a:p>
          <a:p>
            <a:pPr>
              <a:lnSpc>
                <a:spcPct val="100000"/>
              </a:lnSpc>
            </a:pPr>
            <a:r>
              <a:rPr lang="hr-HR" sz="2000" dirty="0">
                <a:solidFill>
                  <a:srgbClr val="002060"/>
                </a:solidFill>
              </a:rPr>
              <a:t>Podrškom iz kompanije</a:t>
            </a:r>
          </a:p>
          <a:p>
            <a:pPr marL="0" indent="0">
              <a:lnSpc>
                <a:spcPct val="100000"/>
              </a:lnSpc>
              <a:buNone/>
            </a:pPr>
            <a:endParaRPr lang="hr-HR" sz="2000" dirty="0">
              <a:solidFill>
                <a:srgbClr val="00206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767928C8-06EC-4530-B3E5-071E1218A8BD}"/>
              </a:ext>
            </a:extLst>
          </p:cNvPr>
          <p:cNvSpPr txBox="1"/>
          <p:nvPr/>
        </p:nvSpPr>
        <p:spPr>
          <a:xfrm>
            <a:off x="1552756" y="431726"/>
            <a:ext cx="5851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solidFill>
                  <a:srgbClr val="002060"/>
                </a:solidFill>
              </a:rPr>
              <a:t>Dobre odlike timskoga rada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="" xmlns:a16="http://schemas.microsoft.com/office/drawing/2014/main" id="{E6757426-9E91-4466-AF7A-3B949FCE8B63}"/>
              </a:ext>
            </a:extLst>
          </p:cNvPr>
          <p:cNvSpPr/>
          <p:nvPr/>
        </p:nvSpPr>
        <p:spPr>
          <a:xfrm>
            <a:off x="1691500" y="1434244"/>
            <a:ext cx="2362916" cy="957532"/>
          </a:xfrm>
          <a:prstGeom prst="roundRect">
            <a:avLst/>
          </a:prstGeom>
          <a:solidFill>
            <a:schemeClr val="accent2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PROFESIONALNOST</a:t>
            </a:r>
          </a:p>
        </p:txBody>
      </p:sp>
      <p:sp>
        <p:nvSpPr>
          <p:cNvPr id="9" name="Pravokutnik: zaobljeni kutovi 8">
            <a:extLst>
              <a:ext uri="{FF2B5EF4-FFF2-40B4-BE49-F238E27FC236}">
                <a16:creationId xmlns="" xmlns:a16="http://schemas.microsoft.com/office/drawing/2014/main" id="{C695D307-9013-4253-9D25-0EDC9D1BA417}"/>
              </a:ext>
            </a:extLst>
          </p:cNvPr>
          <p:cNvSpPr/>
          <p:nvPr/>
        </p:nvSpPr>
        <p:spPr>
          <a:xfrm>
            <a:off x="1691499" y="2901454"/>
            <a:ext cx="2362915" cy="948906"/>
          </a:xfrm>
          <a:prstGeom prst="roundRect">
            <a:avLst/>
          </a:prstGeom>
          <a:solidFill>
            <a:srgbClr val="FB9DE9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MOTIVIRANOST</a:t>
            </a:r>
          </a:p>
        </p:txBody>
      </p:sp>
      <p:sp>
        <p:nvSpPr>
          <p:cNvPr id="10" name="Pravokutnik: zaobljeni kutovi 9">
            <a:extLst>
              <a:ext uri="{FF2B5EF4-FFF2-40B4-BE49-F238E27FC236}">
                <a16:creationId xmlns="" xmlns:a16="http://schemas.microsoft.com/office/drawing/2014/main" id="{516247FE-3CE0-42C9-BC61-B97B9B553169}"/>
              </a:ext>
            </a:extLst>
          </p:cNvPr>
          <p:cNvSpPr/>
          <p:nvPr/>
        </p:nvSpPr>
        <p:spPr>
          <a:xfrm>
            <a:off x="7962183" y="2915113"/>
            <a:ext cx="2239989" cy="94890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OTVORENOST</a:t>
            </a:r>
          </a:p>
        </p:txBody>
      </p:sp>
      <p:sp>
        <p:nvSpPr>
          <p:cNvPr id="11" name="Pravokutnik: zaobljeni kutovi 10">
            <a:extLst>
              <a:ext uri="{FF2B5EF4-FFF2-40B4-BE49-F238E27FC236}">
                <a16:creationId xmlns="" xmlns:a16="http://schemas.microsoft.com/office/drawing/2014/main" id="{27B283EC-325C-4F45-8BD0-6A9574D88403}"/>
              </a:ext>
            </a:extLst>
          </p:cNvPr>
          <p:cNvSpPr/>
          <p:nvPr/>
        </p:nvSpPr>
        <p:spPr>
          <a:xfrm>
            <a:off x="4816417" y="2915113"/>
            <a:ext cx="2239990" cy="948906"/>
          </a:xfrm>
          <a:prstGeom prst="roundRect">
            <a:avLst/>
          </a:prstGeom>
          <a:solidFill>
            <a:srgbClr val="FF505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OSJETLJIVOST</a:t>
            </a:r>
          </a:p>
        </p:txBody>
      </p:sp>
      <p:sp>
        <p:nvSpPr>
          <p:cNvPr id="12" name="Pravokutnik: zaobljeni kutovi 11">
            <a:extLst>
              <a:ext uri="{FF2B5EF4-FFF2-40B4-BE49-F238E27FC236}">
                <a16:creationId xmlns="" xmlns:a16="http://schemas.microsoft.com/office/drawing/2014/main" id="{9F937335-9F24-4DEE-ADFD-D954746918D6}"/>
              </a:ext>
            </a:extLst>
          </p:cNvPr>
          <p:cNvSpPr/>
          <p:nvPr/>
        </p:nvSpPr>
        <p:spPr>
          <a:xfrm>
            <a:off x="4816416" y="1434245"/>
            <a:ext cx="2239991" cy="948906"/>
          </a:xfrm>
          <a:prstGeom prst="roundRect">
            <a:avLst/>
          </a:prstGeom>
          <a:solidFill>
            <a:srgbClr val="92D05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SAMOPOUZDANJE</a:t>
            </a:r>
          </a:p>
        </p:txBody>
      </p:sp>
      <p:sp>
        <p:nvSpPr>
          <p:cNvPr id="13" name="Pravokutnik: zaobljeni kutovi 12">
            <a:extLst>
              <a:ext uri="{FF2B5EF4-FFF2-40B4-BE49-F238E27FC236}">
                <a16:creationId xmlns="" xmlns:a16="http://schemas.microsoft.com/office/drawing/2014/main" id="{14F4E4B6-5903-4E1B-8CB1-FB47E5402EA2}"/>
              </a:ext>
            </a:extLst>
          </p:cNvPr>
          <p:cNvSpPr/>
          <p:nvPr/>
        </p:nvSpPr>
        <p:spPr>
          <a:xfrm>
            <a:off x="7962184" y="1442870"/>
            <a:ext cx="2239990" cy="948906"/>
          </a:xfrm>
          <a:prstGeom prst="roundRect">
            <a:avLst/>
          </a:prstGeom>
          <a:solidFill>
            <a:schemeClr val="accent5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/>
              <a:t>SAMOKRITIČNOST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="" xmlns:a16="http://schemas.microsoft.com/office/drawing/2014/main" id="{C20DEC24-BD2F-4575-B70C-43BDFDA801CB}"/>
              </a:ext>
            </a:extLst>
          </p:cNvPr>
          <p:cNvSpPr txBox="1"/>
          <p:nvPr/>
        </p:nvSpPr>
        <p:spPr>
          <a:xfrm>
            <a:off x="7056407" y="4020949"/>
            <a:ext cx="4721524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Motiviranošću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Odgovornošću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Multikulturalnom tolerancijom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rgbClr val="002060"/>
                </a:solidFill>
              </a:rPr>
              <a:t>Jasnom komunikacijom</a:t>
            </a:r>
          </a:p>
          <a:p>
            <a:pPr>
              <a:lnSpc>
                <a:spcPct val="150000"/>
              </a:lnSpc>
            </a:pPr>
            <a:endParaRPr lang="hr-HR" sz="2000" dirty="0"/>
          </a:p>
        </p:txBody>
      </p:sp>
      <p:sp>
        <p:nvSpPr>
          <p:cNvPr id="15" name="TekstniOkvir 14">
            <a:extLst>
              <a:ext uri="{FF2B5EF4-FFF2-40B4-BE49-F238E27FC236}">
                <a16:creationId xmlns="" xmlns:a16="http://schemas.microsoft.com/office/drawing/2014/main" id="{E63E628E-BDF1-4BA4-AB6E-D98EABB6C7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0660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1140440" cy="435133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Moguća je pod uvjetom da svaki član  tima ima na umu: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r>
              <a:rPr lang="hr-HR" sz="2400" dirty="0">
                <a:solidFill>
                  <a:srgbClr val="002060"/>
                </a:solidFill>
              </a:rPr>
              <a:t>Važnost svoje uloge u sigurnosti brodskih operacija (ovlaštenja i odgovornosti)</a:t>
            </a:r>
          </a:p>
          <a:p>
            <a:r>
              <a:rPr lang="hr-HR" sz="2400" dirty="0">
                <a:solidFill>
                  <a:srgbClr val="002060"/>
                </a:solidFill>
              </a:rPr>
              <a:t>Sigurnost broda ovisi o svakom članu tima i maksimalno uloženom trudu</a:t>
            </a:r>
          </a:p>
          <a:p>
            <a:r>
              <a:rPr lang="hr-HR" sz="2400" dirty="0">
                <a:solidFill>
                  <a:srgbClr val="002060"/>
                </a:solidFill>
              </a:rPr>
              <a:t>Sigurnost broda nikad ne smije ovisiti o odluci samo jednog člana tima</a:t>
            </a:r>
          </a:p>
          <a:p>
            <a:r>
              <a:rPr lang="hr-HR" sz="2400" dirty="0">
                <a:solidFill>
                  <a:srgbClr val="002060"/>
                </a:solidFill>
              </a:rPr>
              <a:t>Sve odluke i naredbe valja pažljivo provjeriti te njihovo provođenje kontinuirano pratiti</a:t>
            </a:r>
          </a:p>
          <a:p>
            <a:r>
              <a:rPr lang="hr-HR" sz="2400" dirty="0">
                <a:solidFill>
                  <a:srgbClr val="002060"/>
                </a:solidFill>
              </a:rPr>
              <a:t>Mlađi članovi tima aktivno sudjeluju u procesu donošenja odluka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2060"/>
                </a:solidFill>
              </a:rPr>
              <a:t>U</a:t>
            </a:r>
            <a:r>
              <a:rPr lang="hr-HR" b="1" dirty="0">
                <a:solidFill>
                  <a:srgbClr val="002060"/>
                </a:solidFill>
                <a:effectLst/>
              </a:rPr>
              <a:t>činkovita organizacija rada unutar tima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EF0296DA-37B7-4BF2-A210-B7AB2EC334CD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="" xmlns:a16="http://schemas.microsoft.com/office/drawing/2014/main" id="{416C0855-184F-4F20-841B-488A3F4CA201}"/>
              </a:ext>
            </a:extLst>
          </p:cNvPr>
          <p:cNvSpPr/>
          <p:nvPr/>
        </p:nvSpPr>
        <p:spPr>
          <a:xfrm>
            <a:off x="1185617" y="2644170"/>
            <a:ext cx="98207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Radno poznavanje </a:t>
            </a:r>
          </a:p>
          <a:p>
            <a:pPr algn="ctr"/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upravljanja posadom i uvježbavanjem</a:t>
            </a:r>
            <a:endParaRPr lang="hr-HR" sz="4800" b="1" dirty="0"/>
          </a:p>
        </p:txBody>
      </p:sp>
    </p:spTree>
    <p:extLst>
      <p:ext uri="{BB962C8B-B14F-4D97-AF65-F5344CB8AC3E}">
        <p14:creationId xmlns:p14="http://schemas.microsoft.com/office/powerpoint/2010/main" val="1452145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Dovoljan brod stručno osposobljene posade u skladu s zahtjevima STCW-a</a:t>
            </a:r>
          </a:p>
          <a:p>
            <a:r>
              <a:rPr lang="hr-HR" dirty="0">
                <a:solidFill>
                  <a:schemeClr val="tx2"/>
                </a:solidFill>
              </a:rPr>
              <a:t>Organizacija posla u skladu sa :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odgovarajućim kvalifikacijama 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odgovarajućem obrazovanju i izobrazbi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odgovarajućem rasporedu dužnosti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Organizacija posla: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u skladu s ISM-om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u skladu s SMS-om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- u skladu sa ILO-om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tx2"/>
                </a:solidFill>
              </a:rPr>
              <a:t>Organizacija posade, struktura autoriteta, odgovornost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F81DB744-1606-48D2-953D-34F0A879580F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4190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643" y="1017739"/>
            <a:ext cx="10824713" cy="4471658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Zapovjednik            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Prvi časnik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Drugi časnik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Treći časnik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Posada palube</a:t>
            </a:r>
          </a:p>
          <a:p>
            <a:pPr algn="r"/>
            <a:r>
              <a:rPr lang="hr-HR" sz="2400" dirty="0">
                <a:solidFill>
                  <a:srgbClr val="C00000"/>
                </a:solidFill>
              </a:rPr>
              <a:t>Upravitelj stroja</a:t>
            </a:r>
          </a:p>
          <a:p>
            <a:pPr algn="r"/>
            <a:r>
              <a:rPr lang="hr-HR" sz="2400" dirty="0">
                <a:solidFill>
                  <a:srgbClr val="C00000"/>
                </a:solidFill>
              </a:rPr>
              <a:t>Prvi časnik stroja </a:t>
            </a:r>
          </a:p>
          <a:p>
            <a:pPr algn="r"/>
            <a:r>
              <a:rPr lang="hr-HR" sz="2400" dirty="0">
                <a:solidFill>
                  <a:srgbClr val="C00000"/>
                </a:solidFill>
              </a:rPr>
              <a:t>Drugi časnik stroja </a:t>
            </a:r>
          </a:p>
          <a:p>
            <a:pPr algn="r"/>
            <a:r>
              <a:rPr lang="hr-HR" sz="2400" dirty="0">
                <a:solidFill>
                  <a:srgbClr val="C00000"/>
                </a:solidFill>
              </a:rPr>
              <a:t>Treći časnik stroja</a:t>
            </a:r>
          </a:p>
          <a:p>
            <a:pPr algn="r"/>
            <a:r>
              <a:rPr lang="hr-HR" sz="2400" dirty="0">
                <a:solidFill>
                  <a:srgbClr val="C00000"/>
                </a:solidFill>
              </a:rPr>
              <a:t>Posada stroja</a:t>
            </a:r>
          </a:p>
          <a:p>
            <a:pPr marL="109728" indent="0" algn="r">
              <a:buNone/>
            </a:pPr>
            <a:endParaRPr lang="hr-HR" sz="2400" dirty="0"/>
          </a:p>
          <a:p>
            <a:r>
              <a:rPr lang="hr-HR" sz="2400" dirty="0">
                <a:solidFill>
                  <a:srgbClr val="002060"/>
                </a:solidFill>
              </a:rPr>
              <a:t>Autoritet – u skladu sa činom i odgovornostima</a:t>
            </a:r>
          </a:p>
          <a:p>
            <a:r>
              <a:rPr lang="hr-HR" sz="2400" dirty="0">
                <a:solidFill>
                  <a:srgbClr val="002060"/>
                </a:solidFill>
              </a:rPr>
              <a:t>Autoritet dolazi sa znanjem i iskustvom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38199" y="158091"/>
            <a:ext cx="10515600" cy="859737"/>
          </a:xfrm>
        </p:spPr>
        <p:txBody>
          <a:bodyPr/>
          <a:lstStyle/>
          <a:p>
            <a:r>
              <a:rPr lang="hr-HR" b="1" dirty="0">
                <a:solidFill>
                  <a:srgbClr val="002060"/>
                </a:solidFill>
              </a:rPr>
              <a:t>Struktura autoriteta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AA2CE69B-5E14-4DF4-A9BB-4745C87BEBCC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29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1D26432C-5E73-45F2-8FF4-2387F085F5F6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43553" y="478808"/>
            <a:ext cx="1010489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32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RUKOVOĐENJE, UPRAVLJANJE POSADOM I UNAPREĐENJE TIMSKOG RADA NA BRODU-RADNA RAZINA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sr-Latn-RS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D47A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F5650771-710E-43EF-8518-D20751DAE5CB}"/>
              </a:ext>
            </a:extLst>
          </p:cNvPr>
          <p:cNvSpPr txBox="1"/>
          <p:nvPr/>
        </p:nvSpPr>
        <p:spPr>
          <a:xfrm>
            <a:off x="1890522" y="2962873"/>
            <a:ext cx="94236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D47A – kodna oznaka Pravilnika</a:t>
            </a:r>
          </a:p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Program izobrazbe u trajanju od 20 sati</a:t>
            </a:r>
          </a:p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Implementiran u kurikulum Pomorskog nautičara za 1. razred</a:t>
            </a:r>
          </a:p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U nastavnom predmetu SIGURNOST NA MORU</a:t>
            </a:r>
          </a:p>
          <a:p>
            <a:pPr marL="285750" indent="-285750">
              <a:buFontTx/>
              <a:buChar char="-"/>
            </a:pPr>
            <a:r>
              <a:rPr lang="pl-PL" sz="2400" dirty="0">
                <a:solidFill>
                  <a:srgbClr val="002060"/>
                </a:solidFill>
              </a:rPr>
              <a:t>Čl.76. Pravilnika o zvanjima i svjedodžbama o osposobljenosti pomoraca</a:t>
            </a:r>
          </a:p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Potvrdnica o osposobljenosti</a:t>
            </a:r>
          </a:p>
          <a:p>
            <a:pPr marL="285750" indent="-285750">
              <a:buFontTx/>
              <a:buChar char="-"/>
            </a:pPr>
            <a:r>
              <a:rPr lang="hr-HR" sz="2400" dirty="0">
                <a:solidFill>
                  <a:srgbClr val="002060"/>
                </a:solidFill>
              </a:rPr>
              <a:t>Potvrdnica ima valjanost bez vremenskog ograničenja</a:t>
            </a:r>
          </a:p>
          <a:p>
            <a:pPr marL="285750" indent="-285750">
              <a:buFontTx/>
              <a:buChar char="-"/>
            </a:pPr>
            <a:endParaRPr lang="hr-HR" sz="2400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8607479D-6839-4CA3-A1F4-6648DEDCDC6B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501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87924" y="1348538"/>
            <a:ext cx="8264105" cy="5509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Raspored u navigaciji: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plovidbena straža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održavanje broda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briga o teretu</a:t>
            </a:r>
          </a:p>
          <a:p>
            <a:pPr marL="0" indent="0">
              <a:buNone/>
            </a:pPr>
            <a:endParaRPr lang="hr-HR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Raspored u luci, kad se obavljaju trgovačke operacije: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briga o teretu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briga o stabilnosti broda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poznavanje tijeka teretnih operacija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- briga o sigurnosti i zaštiti okoliša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38200" y="209850"/>
            <a:ext cx="10515600" cy="1325563"/>
          </a:xfrm>
        </p:spPr>
        <p:txBody>
          <a:bodyPr/>
          <a:lstStyle/>
          <a:p>
            <a:pPr algn="ctr"/>
            <a:r>
              <a:rPr lang="hr-HR" b="1" dirty="0">
                <a:solidFill>
                  <a:schemeClr val="tx2"/>
                </a:solidFill>
              </a:rPr>
              <a:t>Raspored posade s obzirom na dužnosti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52B8D9B3-B625-4DDB-A537-449DBDB5FEED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51845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6E6141C9-819B-4690-8FB3-63926BDB930B}"/>
              </a:ext>
            </a:extLst>
          </p:cNvPr>
          <p:cNvSpPr txBox="1">
            <a:spLocks/>
          </p:cNvSpPr>
          <p:nvPr/>
        </p:nvSpPr>
        <p:spPr>
          <a:xfrm>
            <a:off x="0" y="1235429"/>
            <a:ext cx="12192000" cy="562257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chemeClr val="tx2"/>
                </a:solidFill>
              </a:rPr>
              <a:t>Operacije s teretom i balastom </a:t>
            </a:r>
          </a:p>
          <a:p>
            <a:r>
              <a:rPr lang="hr-HR" sz="3200" dirty="0">
                <a:solidFill>
                  <a:schemeClr val="tx2"/>
                </a:solidFill>
              </a:rPr>
              <a:t>Planiranje putovanja i plovidba</a:t>
            </a:r>
          </a:p>
          <a:p>
            <a:r>
              <a:rPr lang="hr-HR" sz="3200" dirty="0">
                <a:solidFill>
                  <a:schemeClr val="tx2"/>
                </a:solidFill>
              </a:rPr>
              <a:t>Provjere prije odlaska i dolaska broda</a:t>
            </a:r>
          </a:p>
          <a:p>
            <a:r>
              <a:rPr lang="hr-HR" sz="3200" dirty="0">
                <a:solidFill>
                  <a:schemeClr val="tx2"/>
                </a:solidFill>
              </a:rPr>
              <a:t>Održavanje straže </a:t>
            </a:r>
          </a:p>
          <a:p>
            <a:r>
              <a:rPr lang="hr-HR" sz="3200" dirty="0">
                <a:solidFill>
                  <a:schemeClr val="tx2"/>
                </a:solidFill>
              </a:rPr>
              <a:t>Operacije ukrcaja goriva</a:t>
            </a:r>
          </a:p>
          <a:p>
            <a:r>
              <a:rPr lang="hr-HR" sz="3200" dirty="0">
                <a:solidFill>
                  <a:schemeClr val="tx2"/>
                </a:solidFill>
              </a:rPr>
              <a:t>Upravljanje </a:t>
            </a:r>
            <a:r>
              <a:rPr lang="hr-HR" sz="3200" dirty="0" err="1">
                <a:solidFill>
                  <a:schemeClr val="tx2"/>
                </a:solidFill>
              </a:rPr>
              <a:t>zauljenim</a:t>
            </a:r>
            <a:r>
              <a:rPr lang="hr-HR" sz="3200" dirty="0">
                <a:solidFill>
                  <a:schemeClr val="tx2"/>
                </a:solidFill>
              </a:rPr>
              <a:t> vodama</a:t>
            </a:r>
          </a:p>
          <a:p>
            <a:r>
              <a:rPr lang="hr-HR" sz="3200" dirty="0">
                <a:solidFill>
                  <a:schemeClr val="tx2"/>
                </a:solidFill>
              </a:rPr>
              <a:t>Sigurnosne mjere i postupci (npr. ulazak i zatvorene prostore)</a:t>
            </a:r>
          </a:p>
          <a:p>
            <a:r>
              <a:rPr lang="hr-HR" sz="3200" dirty="0">
                <a:solidFill>
                  <a:schemeClr val="tx2"/>
                </a:solidFill>
              </a:rPr>
              <a:t>Rukovanje brodskim otpadom</a:t>
            </a:r>
          </a:p>
          <a:p>
            <a:r>
              <a:rPr lang="hr-HR" sz="3200" dirty="0">
                <a:solidFill>
                  <a:schemeClr val="tx2"/>
                </a:solidFill>
              </a:rPr>
              <a:t>Održavanje propisanih vježbi</a:t>
            </a:r>
          </a:p>
          <a:p>
            <a:r>
              <a:rPr lang="hr-HR" sz="3200" dirty="0">
                <a:solidFill>
                  <a:schemeClr val="tx2"/>
                </a:solidFill>
              </a:rPr>
              <a:t>Održavanje broda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4DDC911E-1130-499C-849D-E143BF6CA3F9}"/>
              </a:ext>
            </a:extLst>
          </p:cNvPr>
          <p:cNvSpPr txBox="1"/>
          <p:nvPr/>
        </p:nvSpPr>
        <p:spPr>
          <a:xfrm>
            <a:off x="1442418" y="465988"/>
            <a:ext cx="9497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solidFill>
                  <a:schemeClr val="tx2"/>
                </a:solidFill>
              </a:rPr>
              <a:t>Uobičajene brodske operacije i postupci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B2C59E49-D797-4528-B0A7-B97D33B30F6A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2191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1">
            <a:extLst>
              <a:ext uri="{FF2B5EF4-FFF2-40B4-BE49-F238E27FC236}">
                <a16:creationId xmlns="" xmlns:a16="http://schemas.microsoft.com/office/drawing/2014/main" id="{CE4BDE02-B079-4A59-BB2E-01472B05CEB0}"/>
              </a:ext>
            </a:extLst>
          </p:cNvPr>
          <p:cNvSpPr txBox="1">
            <a:spLocks/>
          </p:cNvSpPr>
          <p:nvPr/>
        </p:nvSpPr>
        <p:spPr>
          <a:xfrm>
            <a:off x="690112" y="1423361"/>
            <a:ext cx="8229600" cy="27518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200" dirty="0">
                <a:solidFill>
                  <a:schemeClr val="tx2"/>
                </a:solidFill>
              </a:rPr>
              <a:t>Održavanje vježbi: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Prilikom prvog ukrcaja na brod - </a:t>
            </a:r>
            <a:r>
              <a:rPr lang="hr-HR" sz="2400" b="1" dirty="0" err="1">
                <a:solidFill>
                  <a:schemeClr val="tx2"/>
                </a:solidFill>
              </a:rPr>
              <a:t>familijarizacija</a:t>
            </a:r>
            <a:endParaRPr lang="hr-HR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Standardnih radnih postupaka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Radi utvrđivanja kompetencije članova posade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Izvanrednih i pogibeljnih situacija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Nužnost realnosti izvođenja vježbi</a:t>
            </a:r>
          </a:p>
          <a:p>
            <a:endParaRPr lang="hr-HR" sz="18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306E1C47-8399-488C-B797-0AE4DDB2E100}"/>
              </a:ext>
            </a:extLst>
          </p:cNvPr>
          <p:cNvSpPr txBox="1"/>
          <p:nvPr/>
        </p:nvSpPr>
        <p:spPr>
          <a:xfrm>
            <a:off x="1752663" y="431321"/>
            <a:ext cx="8953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solidFill>
                  <a:schemeClr val="tx2"/>
                </a:solidFill>
              </a:rPr>
              <a:t>Održavanje vježbi i korektivne radnje </a:t>
            </a:r>
          </a:p>
        </p:txBody>
      </p:sp>
      <p:sp>
        <p:nvSpPr>
          <p:cNvPr id="3" name="Rezervirano mjesto sadržaja 1">
            <a:extLst>
              <a:ext uri="{FF2B5EF4-FFF2-40B4-BE49-F238E27FC236}">
                <a16:creationId xmlns="" xmlns:a16="http://schemas.microsoft.com/office/drawing/2014/main" id="{9130EFBD-8453-421C-BA6A-C8411AE561FE}"/>
              </a:ext>
            </a:extLst>
          </p:cNvPr>
          <p:cNvSpPr txBox="1">
            <a:spLocks/>
          </p:cNvSpPr>
          <p:nvPr/>
        </p:nvSpPr>
        <p:spPr>
          <a:xfrm>
            <a:off x="690112" y="4441879"/>
            <a:ext cx="10946921" cy="198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200" dirty="0">
                <a:solidFill>
                  <a:schemeClr val="tx2"/>
                </a:solidFill>
              </a:rPr>
              <a:t>Korektivne radnje: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Analiza održanih vježbi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Permanentno stručno usavršavanje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- Uvježbavanje na simulacijskim uređajima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</a:p>
          <a:p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F1141731-DD37-410E-BE1E-6A1ABF221C8C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4825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667000" y="1311215"/>
            <a:ext cx="7598434" cy="5814203"/>
          </a:xfrm>
        </p:spPr>
        <p:txBody>
          <a:bodyPr>
            <a:noAutofit/>
          </a:bodyPr>
          <a:lstStyle/>
          <a:p>
            <a:r>
              <a:rPr lang="hr-HR" sz="2400" b="1" dirty="0">
                <a:solidFill>
                  <a:srgbClr val="002060"/>
                </a:solidFill>
              </a:rPr>
              <a:t> Osjećaj zajednice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                 Boravak svih članova posade u istim prostorima</a:t>
            </a:r>
          </a:p>
          <a:p>
            <a:r>
              <a:rPr lang="hr-HR" sz="2400" b="1" dirty="0">
                <a:solidFill>
                  <a:srgbClr val="002060"/>
                </a:solidFill>
              </a:rPr>
              <a:t> Svi ovise jedan o drugome 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                 Pogibeljne situacije</a:t>
            </a:r>
          </a:p>
          <a:p>
            <a:r>
              <a:rPr lang="hr-HR" sz="2400" b="1" dirty="0">
                <a:solidFill>
                  <a:srgbClr val="002060"/>
                </a:solidFill>
              </a:rPr>
              <a:t> Ne mogućnost bježanja od problema </a:t>
            </a:r>
          </a:p>
          <a:p>
            <a:r>
              <a:rPr lang="hr-HR" sz="2400" b="1" dirty="0">
                <a:solidFill>
                  <a:srgbClr val="002060"/>
                </a:solidFill>
              </a:rPr>
              <a:t> Odvojenost od obitelji</a:t>
            </a:r>
          </a:p>
          <a:p>
            <a:r>
              <a:rPr lang="hr-HR" sz="2400" b="1" dirty="0">
                <a:solidFill>
                  <a:srgbClr val="002060"/>
                </a:solidFill>
              </a:rPr>
              <a:t>„Izolacija” posade od ostatka svijeta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                 Internet olakšava komunikaciju prema van</a:t>
            </a:r>
          </a:p>
          <a:p>
            <a:r>
              <a:rPr lang="hr-HR" sz="2000" dirty="0"/>
              <a:t>  </a:t>
            </a:r>
            <a:r>
              <a:rPr lang="hr-HR" sz="2400" b="1" dirty="0">
                <a:solidFill>
                  <a:srgbClr val="002060"/>
                </a:solidFill>
              </a:rPr>
              <a:t>Multinacionalna posada</a:t>
            </a:r>
          </a:p>
          <a:p>
            <a:pPr marL="0" indent="0">
              <a:buNone/>
            </a:pPr>
            <a:r>
              <a:rPr lang="hr-HR" sz="2000" dirty="0"/>
              <a:t>                    </a:t>
            </a:r>
            <a:r>
              <a:rPr lang="hr-HR" sz="2400" dirty="0">
                <a:solidFill>
                  <a:srgbClr val="002060"/>
                </a:solidFill>
              </a:rPr>
              <a:t>Nemogućnost komunikacije sa drugima </a:t>
            </a:r>
          </a:p>
          <a:p>
            <a:r>
              <a:rPr lang="hr-HR" sz="2400" b="1" dirty="0">
                <a:solidFill>
                  <a:srgbClr val="002060"/>
                </a:solidFill>
              </a:rPr>
              <a:t>  Bitna organizacija i vodstvo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>                 Efektivno vođenje i timski rad 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002060"/>
                </a:solidFill>
              </a:rPr>
              <a:t/>
            </a:r>
            <a:br>
              <a:rPr lang="hr-HR" sz="2400" dirty="0">
                <a:solidFill>
                  <a:srgbClr val="002060"/>
                </a:solidFill>
              </a:rPr>
            </a:br>
            <a:endParaRPr lang="hr-HR" sz="2400" dirty="0">
              <a:solidFill>
                <a:srgbClr val="002060"/>
              </a:solidFill>
            </a:endParaRPr>
          </a:p>
          <a:p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Posebnosti života i rada na brodu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7825C554-D0AA-491B-9895-CE729D69CF2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7624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411556"/>
            <a:ext cx="12192000" cy="5446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tx2"/>
                </a:solidFill>
              </a:rPr>
              <a:t>Automatizacija</a:t>
            </a:r>
            <a:r>
              <a:rPr lang="hr-HR" dirty="0">
                <a:solidFill>
                  <a:schemeClr val="tx2"/>
                </a:solidFill>
              </a:rPr>
              <a:t>- tehnička disciplina koja obuhvaća sve mjere s kojima se smanjuje udio ljudskog rada 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Ljudske radne mogućnosti se tijekom pomorskog prijevoznog procesa mogu razmatrati u : </a:t>
            </a: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       -  </a:t>
            </a:r>
            <a:r>
              <a:rPr lang="hr-HR" b="1" dirty="0">
                <a:solidFill>
                  <a:schemeClr val="tx2"/>
                </a:solidFill>
              </a:rPr>
              <a:t>Interakciji s kontrolnim sustavima</a:t>
            </a:r>
            <a:r>
              <a:rPr lang="hr-HR" dirty="0">
                <a:solidFill>
                  <a:schemeClr val="tx2"/>
                </a:solidFill>
              </a:rPr>
              <a:t>: </a:t>
            </a:r>
          </a:p>
          <a:p>
            <a:r>
              <a:rPr lang="hr-HR" dirty="0">
                <a:solidFill>
                  <a:schemeClr val="tx2"/>
                </a:solidFill>
              </a:rPr>
              <a:t>Kroz upotrebljivost prilagođenoj čovjeku, pretvorbi informacija, pohrani informacija i upravljanja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2"/>
                </a:solidFill>
              </a:rPr>
              <a:t>                                  -   </a:t>
            </a:r>
            <a:r>
              <a:rPr lang="hr-HR" b="1" dirty="0">
                <a:solidFill>
                  <a:schemeClr val="tx2"/>
                </a:solidFill>
              </a:rPr>
              <a:t>Interakciji čovjeka, stroja i okoline</a:t>
            </a:r>
            <a:r>
              <a:rPr lang="hr-HR" dirty="0">
                <a:solidFill>
                  <a:schemeClr val="tx2"/>
                </a:solidFill>
              </a:rPr>
              <a:t>:</a:t>
            </a:r>
          </a:p>
          <a:p>
            <a:r>
              <a:rPr lang="hr-HR" dirty="0">
                <a:solidFill>
                  <a:schemeClr val="tx2"/>
                </a:solidFill>
              </a:rPr>
              <a:t>Međuzavisan odnos kojem je cilj pretvorba ulazne u izlaznu informaciju u okvirima  (ograničene) okoline.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4006" y="859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tx2"/>
                </a:solidFill>
              </a:rPr>
              <a:t>Svijest o automatizaciji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16F24C23-352B-400D-86A8-7CC985CEBF55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4389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5F11CED8-34A1-474F-A268-243A6652419E}"/>
              </a:ext>
            </a:extLst>
          </p:cNvPr>
          <p:cNvSpPr/>
          <p:nvPr/>
        </p:nvSpPr>
        <p:spPr>
          <a:xfrm>
            <a:off x="1101306" y="2644170"/>
            <a:ext cx="99893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Sposobnost izvršenja radnog zadatka i upravljanje radnim opterećenjem</a:t>
            </a:r>
            <a:endParaRPr lang="hr-HR" sz="4800" b="1" dirty="0"/>
          </a:p>
        </p:txBody>
      </p:sp>
    </p:spTree>
    <p:extLst>
      <p:ext uri="{BB962C8B-B14F-4D97-AF65-F5344CB8AC3E}">
        <p14:creationId xmlns:p14="http://schemas.microsoft.com/office/powerpoint/2010/main" val="8500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200" y="1842878"/>
            <a:ext cx="10515600" cy="132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- Važno je prepoznati komunikacijske potrebe svih članova tima.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- Svi imamo različite perspektive, a da bi komunikacija bila učinkovita   potrebno  je naučiti uočiti razlike i dati priliku svima.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      Učinkovita komunikacija na brodu i obali </a:t>
            </a:r>
          </a:p>
        </p:txBody>
      </p:sp>
      <p:sp>
        <p:nvSpPr>
          <p:cNvPr id="4" name="Rezervirano mjesto sadržaja 1">
            <a:extLst>
              <a:ext uri="{FF2B5EF4-FFF2-40B4-BE49-F238E27FC236}">
                <a16:creationId xmlns="" xmlns:a16="http://schemas.microsoft.com/office/drawing/2014/main" id="{DEC44DDB-3C5F-447E-8B7C-4D473DD26E0E}"/>
              </a:ext>
            </a:extLst>
          </p:cNvPr>
          <p:cNvSpPr txBox="1">
            <a:spLocks/>
          </p:cNvSpPr>
          <p:nvPr/>
        </p:nvSpPr>
        <p:spPr>
          <a:xfrm>
            <a:off x="838200" y="3286125"/>
            <a:ext cx="8807569" cy="286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- Vještine za kvalitetnu komunikaciju: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            - Aktivno slušanje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            - Provjeravanje shvaćenog  (postavljanje pitanja)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            - Poštivanje vremenskih rokova 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            - </a:t>
            </a:r>
            <a:r>
              <a:rPr lang="hr-HR" b="1" dirty="0">
                <a:solidFill>
                  <a:srgbClr val="002060"/>
                </a:solidFill>
              </a:rPr>
              <a:t>Spremnost na učenje od drugih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D18F7864-F4AD-4708-A94E-1D098535A2D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570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DD458806-0442-4BC4-AA8F-7DDC4A0B64E7}"/>
              </a:ext>
            </a:extLst>
          </p:cNvPr>
          <p:cNvSpPr txBox="1">
            <a:spLocks/>
          </p:cNvSpPr>
          <p:nvPr/>
        </p:nvSpPr>
        <p:spPr>
          <a:xfrm>
            <a:off x="552089" y="1567593"/>
            <a:ext cx="11335109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Na brodu je instaliran novi ARPA uređaj. Brod je na odlasku. Zapovjednik, bez obzira što je pohađao tečaj, nije radio na </a:t>
            </a:r>
            <a:r>
              <a:rPr lang="hr-HR" b="1" dirty="0">
                <a:solidFill>
                  <a:srgbClr val="C00000"/>
                </a:solidFill>
              </a:rPr>
              <a:t>ovom modelu</a:t>
            </a:r>
            <a:r>
              <a:rPr lang="hr-HR" dirty="0">
                <a:solidFill>
                  <a:srgbClr val="C00000"/>
                </a:solidFill>
              </a:rPr>
              <a:t>.</a:t>
            </a:r>
          </a:p>
          <a:p>
            <a:pPr marL="109728" indent="0">
              <a:buFont typeface="Arial" panose="020B0604020202020204" pitchFamily="34" charset="0"/>
              <a:buNone/>
            </a:pPr>
            <a:r>
              <a:rPr lang="hr-HR" dirty="0">
                <a:solidFill>
                  <a:srgbClr val="C00000"/>
                </a:solidFill>
              </a:rPr>
              <a:t>                     Zapovjednik treba: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        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- Pitati savjet kadeta koji zna raditi na novoinstaliranom modelu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         - Pitati za savjet časnika koji je radio na sličnom modelu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         - Pitati odgovorne u kompaniji 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</a:rPr>
              <a:t>         - Ne koristiti program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342AADBE-F57E-4DD1-A6BB-8E45BD8208DD}"/>
              </a:ext>
            </a:extLst>
          </p:cNvPr>
          <p:cNvSpPr txBox="1"/>
          <p:nvPr/>
        </p:nvSpPr>
        <p:spPr>
          <a:xfrm>
            <a:off x="552089" y="621102"/>
            <a:ext cx="3240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>
                <a:solidFill>
                  <a:srgbClr val="002060"/>
                </a:solidFill>
              </a:rPr>
              <a:t>Studija slučaja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C279054A-5A9F-411D-A3DF-A3B8514B88C5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8574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273614" y="1678491"/>
            <a:ext cx="6492816" cy="229462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</a:rPr>
              <a:t>Nedovoljni trening i iskustvo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</a:rPr>
              <a:t>Negativni utjecaj vodstva – hijerarhija – autoritet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</a:rPr>
              <a:t>Negativni utjecaj brodarske kompanije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</a:rPr>
              <a:t>Nedostatak motivacije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002060"/>
                </a:solidFill>
              </a:rPr>
              <a:t>Neadekvatna komunikacija</a:t>
            </a:r>
            <a:br>
              <a:rPr lang="hr-HR" sz="2400" b="1" dirty="0">
                <a:solidFill>
                  <a:srgbClr val="002060"/>
                </a:solidFill>
              </a:rPr>
            </a:br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4" name="Rezervirano mjesto sadržaja 1">
            <a:extLst>
              <a:ext uri="{FF2B5EF4-FFF2-40B4-BE49-F238E27FC236}">
                <a16:creationId xmlns="" xmlns:a16="http://schemas.microsoft.com/office/drawing/2014/main" id="{A5715A61-AF2B-48E7-AF91-D36EB8061D38}"/>
              </a:ext>
            </a:extLst>
          </p:cNvPr>
          <p:cNvSpPr txBox="1">
            <a:spLocks/>
          </p:cNvSpPr>
          <p:nvPr/>
        </p:nvSpPr>
        <p:spPr>
          <a:xfrm>
            <a:off x="353854" y="4677180"/>
            <a:ext cx="11734800" cy="21158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dirty="0"/>
              <a:t>   </a:t>
            </a:r>
            <a:r>
              <a:rPr lang="hr-HR" b="1" dirty="0">
                <a:solidFill>
                  <a:srgbClr val="C00000"/>
                </a:solidFill>
              </a:rPr>
              <a:t>UMOR I STRES </a:t>
            </a:r>
            <a:r>
              <a:rPr lang="hr-HR" dirty="0">
                <a:solidFill>
                  <a:srgbClr val="002060"/>
                </a:solidFill>
              </a:rPr>
              <a:t>javlja se zbog: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       - Previše rada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       - Poremećaja ciklusa spavanje/budnost 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 Posljedice su: krive procjene, nemogućnost koncentracije… </a:t>
            </a: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="" xmlns:a16="http://schemas.microsoft.com/office/drawing/2014/main" id="{AA0D3968-4F7B-4280-AE7B-932B80C5F5F3}"/>
              </a:ext>
            </a:extLst>
          </p:cNvPr>
          <p:cNvSpPr txBox="1"/>
          <p:nvPr/>
        </p:nvSpPr>
        <p:spPr>
          <a:xfrm>
            <a:off x="457199" y="347090"/>
            <a:ext cx="119130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solidFill>
                  <a:srgbClr val="002060"/>
                </a:solidFill>
              </a:rPr>
              <a:t>ČIDBENICI</a:t>
            </a:r>
            <a:r>
              <a:rPr lang="hr-HR" sz="4400" dirty="0">
                <a:solidFill>
                  <a:srgbClr val="002060"/>
                </a:solidFill>
              </a:rPr>
              <a:t> odgovorni za nastajanje pogreška u radu</a:t>
            </a:r>
          </a:p>
        </p:txBody>
      </p:sp>
      <p:sp>
        <p:nvSpPr>
          <p:cNvPr id="8" name="Strelica: prema dolje 7">
            <a:extLst>
              <a:ext uri="{FF2B5EF4-FFF2-40B4-BE49-F238E27FC236}">
                <a16:creationId xmlns="" xmlns:a16="http://schemas.microsoft.com/office/drawing/2014/main" id="{2A226D33-D702-4C73-81BA-3102E2EF9BFD}"/>
              </a:ext>
            </a:extLst>
          </p:cNvPr>
          <p:cNvSpPr/>
          <p:nvPr/>
        </p:nvSpPr>
        <p:spPr>
          <a:xfrm>
            <a:off x="1604514" y="1276709"/>
            <a:ext cx="431320" cy="3098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: desno 9">
            <a:extLst>
              <a:ext uri="{FF2B5EF4-FFF2-40B4-BE49-F238E27FC236}">
                <a16:creationId xmlns="" xmlns:a16="http://schemas.microsoft.com/office/drawing/2014/main" id="{A174D97C-9874-4A8F-BAB5-507B3B524261}"/>
              </a:ext>
            </a:extLst>
          </p:cNvPr>
          <p:cNvSpPr/>
          <p:nvPr/>
        </p:nvSpPr>
        <p:spPr>
          <a:xfrm>
            <a:off x="1942381" y="2415396"/>
            <a:ext cx="2993366" cy="424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="" xmlns:a16="http://schemas.microsoft.com/office/drawing/2014/main" id="{27EDFA72-140E-4F2C-8C2F-3191638AC520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22460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200" y="1394304"/>
            <a:ext cx="10515600" cy="5098571"/>
          </a:xfrm>
        </p:spPr>
        <p:txBody>
          <a:bodyPr>
            <a:noAutofit/>
          </a:bodyPr>
          <a:lstStyle/>
          <a:p>
            <a:endParaRPr lang="hr-HR" b="1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Pravilo VIII/1 - pripravnost za službu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</a:endParaRPr>
          </a:p>
          <a:p>
            <a:r>
              <a:rPr lang="hr-HR" b="1" dirty="0">
                <a:solidFill>
                  <a:schemeClr val="tx2"/>
                </a:solidFill>
              </a:rPr>
              <a:t>najmanje 10 sati odmora u razdoblju od 24 sata </a:t>
            </a:r>
          </a:p>
          <a:p>
            <a:r>
              <a:rPr lang="hr-HR" b="1" dirty="0">
                <a:solidFill>
                  <a:schemeClr val="tx2"/>
                </a:solidFill>
              </a:rPr>
              <a:t>77 sati u razdoblju od 7 dana</a:t>
            </a:r>
          </a:p>
          <a:p>
            <a:r>
              <a:rPr lang="hr-HR" b="1" dirty="0">
                <a:solidFill>
                  <a:schemeClr val="tx2"/>
                </a:solidFill>
              </a:rPr>
              <a:t>uprava može dozvoliti izuzeće na 70 sati tjedno u vremenu do dva tjedna, ali ne konstantno</a:t>
            </a:r>
          </a:p>
          <a:p>
            <a:r>
              <a:rPr lang="hr-HR" b="1" dirty="0">
                <a:solidFill>
                  <a:schemeClr val="tx2"/>
                </a:solidFill>
              </a:rPr>
              <a:t>sati odmora mogu biti podijeljeni u najviše dva dijela ali tada svaki mora trajati najmanje 6 sati</a:t>
            </a:r>
          </a:p>
          <a:p>
            <a:r>
              <a:rPr lang="hr-HR" b="1" dirty="0">
                <a:solidFill>
                  <a:schemeClr val="tx2"/>
                </a:solidFill>
              </a:rPr>
              <a:t>razdoblja između dva uzastopna odmora ne smiju prelaziti 14 sati.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>
                <a:solidFill>
                  <a:schemeClr val="tx2"/>
                </a:solidFill>
                <a:effectLst/>
              </a:rPr>
              <a:t>STCW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7815296C-ABCD-4335-857A-1808A55271F0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B882DA95-F0DC-42A4-BDF6-2886A6178B18}"/>
              </a:ext>
            </a:extLst>
          </p:cNvPr>
          <p:cNvSpPr/>
          <p:nvPr/>
        </p:nvSpPr>
        <p:spPr>
          <a:xfrm>
            <a:off x="0" y="2056967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Poznavanje odgovarajućih međunarodnih pomorskih konvencija, pravilnika i preporuka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te nacionalnog zakonodavstva</a:t>
            </a:r>
            <a:endParaRPr lang="hr-HR" altLang="sr-Latn-R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20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500996"/>
            <a:ext cx="12192000" cy="5357004"/>
          </a:xfrm>
        </p:spPr>
        <p:txBody>
          <a:bodyPr>
            <a:normAutofit/>
          </a:bodyPr>
          <a:lstStyle/>
          <a:p>
            <a:endParaRPr lang="hr-HR" dirty="0">
              <a:solidFill>
                <a:srgbClr val="002060"/>
              </a:solidFill>
            </a:endParaRPr>
          </a:p>
          <a:p>
            <a:r>
              <a:rPr lang="hr-HR" sz="2400" dirty="0">
                <a:solidFill>
                  <a:srgbClr val="002060"/>
                </a:solidFill>
              </a:rPr>
              <a:t>Kulture se razlikuju na više različitih načina, ljudi su osjetljivi na različite stvari i različito interpretiraju ljude koji pripadaju drugim kulturama (stereotipi…)</a:t>
            </a:r>
          </a:p>
          <a:p>
            <a:r>
              <a:rPr lang="hr-HR" sz="2400" dirty="0">
                <a:solidFill>
                  <a:srgbClr val="002060"/>
                </a:solidFill>
              </a:rPr>
              <a:t>Kulturološke razlike povećavaju vjerojatnost različitih interpretacija istog događaja.</a:t>
            </a:r>
          </a:p>
          <a:p>
            <a:r>
              <a:rPr lang="hr-HR" sz="2400" dirty="0">
                <a:solidFill>
                  <a:srgbClr val="002060"/>
                </a:solidFill>
              </a:rPr>
              <a:t>Neke kulture su više fokusirane na jednu stvar (npr. Nijemci, </a:t>
            </a:r>
            <a:r>
              <a:rPr lang="hr-HR" sz="2400" dirty="0" err="1">
                <a:solidFill>
                  <a:srgbClr val="002060"/>
                </a:solidFill>
              </a:rPr>
              <a:t>Skandinavci</a:t>
            </a:r>
            <a:r>
              <a:rPr lang="hr-HR" sz="2400" dirty="0">
                <a:solidFill>
                  <a:srgbClr val="002060"/>
                </a:solidFill>
              </a:rPr>
              <a:t>, Amerikanci, Kanađani, </a:t>
            </a:r>
            <a:r>
              <a:rPr lang="hr-HR" sz="2400" dirty="0" err="1">
                <a:solidFill>
                  <a:srgbClr val="002060"/>
                </a:solidFill>
              </a:rPr>
              <a:t>Austraci</a:t>
            </a:r>
            <a:r>
              <a:rPr lang="hr-HR" sz="2400" dirty="0">
                <a:solidFill>
                  <a:srgbClr val="002060"/>
                </a:solidFill>
              </a:rPr>
              <a:t> i Britanci</a:t>
            </a:r>
          </a:p>
          <a:p>
            <a:r>
              <a:rPr lang="hr-HR" sz="2400" dirty="0">
                <a:solidFill>
                  <a:srgbClr val="002060"/>
                </a:solidFill>
              </a:rPr>
              <a:t>Više se pridržavaju unaprijed definiranih planova, oslanjaju se na statističke podatke, usmjereni na posao, manje emocionalni, koriste minimalni jezik tijela, koriste logičke principe u raspravama</a:t>
            </a:r>
          </a:p>
          <a:p>
            <a:r>
              <a:rPr lang="hr-HR" sz="2400" dirty="0">
                <a:solidFill>
                  <a:srgbClr val="002060"/>
                </a:solidFill>
              </a:rPr>
              <a:t>Neke kulture više vole biti  suptilne (npr. Japanci, </a:t>
            </a:r>
            <a:r>
              <a:rPr lang="hr-HR" sz="2400" dirty="0" err="1">
                <a:solidFill>
                  <a:srgbClr val="002060"/>
                </a:solidFill>
              </a:rPr>
              <a:t>Kinezi,Tajvanci</a:t>
            </a:r>
            <a:r>
              <a:rPr lang="hr-HR" sz="2400" dirty="0">
                <a:solidFill>
                  <a:srgbClr val="002060"/>
                </a:solidFill>
              </a:rPr>
              <a:t>, Koreanci i Filipinci)</a:t>
            </a:r>
          </a:p>
          <a:p>
            <a:r>
              <a:rPr lang="hr-HR" sz="2400" dirty="0">
                <a:solidFill>
                  <a:srgbClr val="002060"/>
                </a:solidFill>
              </a:rPr>
              <a:t>S poštovanjem slušaju ljude i obraćaju pažnju na cjelokupnu sliku, koriste statističke podatke, izbjegavaju konfrontacije, imaju suptilan tjelesni jezik…</a:t>
            </a:r>
          </a:p>
          <a:p>
            <a:endParaRPr lang="hr-HR" sz="2400" dirty="0">
              <a:solidFill>
                <a:srgbClr val="002060"/>
              </a:solidFill>
            </a:endParaRPr>
          </a:p>
          <a:p>
            <a:endParaRPr lang="hr-HR" sz="2400" dirty="0">
              <a:solidFill>
                <a:srgbClr val="00206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87C2123F-90F3-4342-8EA5-9EBD5907EE48}"/>
              </a:ext>
            </a:extLst>
          </p:cNvPr>
          <p:cNvSpPr txBox="1"/>
          <p:nvPr/>
        </p:nvSpPr>
        <p:spPr>
          <a:xfrm>
            <a:off x="241539" y="621102"/>
            <a:ext cx="99656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solidFill>
                  <a:srgbClr val="002060"/>
                </a:solidFill>
              </a:rPr>
              <a:t>Utjecaj kulturoloških razlika na timski rad </a:t>
            </a:r>
          </a:p>
          <a:p>
            <a:endParaRPr lang="hr-HR" sz="4400" b="1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A78E01E0-8310-40C8-A413-623C88688580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48623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6CE15FA0-7DDD-4DB3-B924-B878C15BCB1A}"/>
              </a:ext>
            </a:extLst>
          </p:cNvPr>
          <p:cNvSpPr/>
          <p:nvPr/>
        </p:nvSpPr>
        <p:spPr>
          <a:xfrm>
            <a:off x="609600" y="1792236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Prioriteti su vještine potrebne za najbolju </a:t>
            </a:r>
            <a:r>
              <a:rPr lang="hr-HR" sz="3600" b="1" dirty="0">
                <a:solidFill>
                  <a:srgbClr val="002060"/>
                </a:solidFill>
              </a:rPr>
              <a:t>učinkovitost</a:t>
            </a:r>
            <a:r>
              <a:rPr lang="hr-HR" sz="3600" dirty="0">
                <a:solidFill>
                  <a:srgbClr val="002060"/>
                </a:solidFill>
              </a:rPr>
              <a:t> u rješavanju vlastitih i timskih zadataka.</a:t>
            </a:r>
          </a:p>
          <a:p>
            <a:r>
              <a:rPr lang="hr-HR" sz="3600" dirty="0">
                <a:solidFill>
                  <a:srgbClr val="002060"/>
                </a:solidFill>
              </a:rPr>
              <a:t>To je vještina potrebna da bi mogli usmjeriti energiju, pažnju i koncentraciju na važne stvari.</a:t>
            </a:r>
          </a:p>
          <a:p>
            <a:r>
              <a:rPr lang="hr-HR" sz="3600" dirty="0">
                <a:solidFill>
                  <a:srgbClr val="002060"/>
                </a:solidFill>
              </a:rPr>
              <a:t>To je osobito važno kada je vrijeme ograničeno, a zahtjevi su naizgled neograničeni.</a:t>
            </a:r>
          </a:p>
          <a:p>
            <a:r>
              <a:rPr lang="hr-HR" sz="3600" dirty="0">
                <a:solidFill>
                  <a:srgbClr val="002060"/>
                </a:solidFill>
              </a:rPr>
              <a:t>Po prioritetu, najprije rješavamo važne stvari, a potom manje važne.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3F04AF2C-4C48-43A8-84CB-2952E3664702}"/>
              </a:ext>
            </a:extLst>
          </p:cNvPr>
          <p:cNvSpPr txBox="1"/>
          <p:nvPr/>
        </p:nvSpPr>
        <p:spPr>
          <a:xfrm>
            <a:off x="1725283" y="879894"/>
            <a:ext cx="3905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>
                <a:solidFill>
                  <a:srgbClr val="002060"/>
                </a:solidFill>
              </a:rPr>
              <a:t>Timski prioriteti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1F81910C-B9C8-4D3F-BF48-CF87FF8AAA3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4096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DA1D2E9E-D1DD-4D94-A037-7BEDAF33D03C}"/>
              </a:ext>
            </a:extLst>
          </p:cNvPr>
          <p:cNvSpPr txBox="1">
            <a:spLocks/>
          </p:cNvSpPr>
          <p:nvPr/>
        </p:nvSpPr>
        <p:spPr>
          <a:xfrm>
            <a:off x="845389" y="1166018"/>
            <a:ext cx="10110157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endParaRPr lang="hr-HR" sz="4800" b="1" dirty="0">
              <a:solidFill>
                <a:schemeClr val="tx2"/>
              </a:solidFill>
            </a:endParaRPr>
          </a:p>
          <a:p>
            <a:pPr marL="109728" indent="0" algn="ctr">
              <a:buFont typeface="Arial" panose="020B0604020202020204" pitchFamily="34" charset="0"/>
              <a:buNone/>
            </a:pPr>
            <a:r>
              <a:rPr lang="hr-HR" sz="4800" b="1" dirty="0">
                <a:solidFill>
                  <a:schemeClr val="tx2"/>
                </a:solidFill>
              </a:rPr>
              <a:t>Znanje i potrebna sposobnost za primjenu učinkovitog upravljanje resursima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1823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667054" y="1278806"/>
            <a:ext cx="8857891" cy="5860601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Resursi kojima se na brodu upravlja i kojima treba upravljati: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ljudski potencijali,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oprema,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informacije</a:t>
            </a:r>
          </a:p>
          <a:p>
            <a:pPr marL="0" indent="0">
              <a:buNone/>
            </a:pPr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Način upravljanje resursima: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raspoređivanje,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dodjela i određivanje prioriteta,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učinkovita komunikacija,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samopouzdanje,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rukovođenje,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osviještenost o situaciji,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2"/>
                </a:solidFill>
              </a:rPr>
              <a:t>                         - iskustvo tima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Primjeri dodjele i raspodjele resursa (posada palube, posada stroja, ...)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38199" y="241540"/>
            <a:ext cx="10515600" cy="747233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              Resursi i raspodjela resursa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6ADA22D2-2910-4DB5-91A6-A66826B9C4C6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1102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442050" y="2155773"/>
            <a:ext cx="10515600" cy="3867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002060"/>
                </a:solidFill>
              </a:rPr>
              <a:t>- Odrediti vrijeme i resurse koji su na raspolaganju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002060"/>
                </a:solidFill>
              </a:rPr>
              <a:t>- Odrediti vrijeme početka rada 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002060"/>
                </a:solidFill>
              </a:rPr>
              <a:t>- Učiniti plan rada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002060"/>
                </a:solidFill>
              </a:rPr>
              <a:t>- Osigurati dodatno (pričuvno) vrijeme i resurse za nepredviđene situacije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002060"/>
                </a:solidFill>
              </a:rPr>
              <a:t>- Minimizirati stres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2060"/>
                </a:solidFill>
              </a:rPr>
              <a:t>Ograničenje vremena i resursa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03000020-AFBD-48A9-8D9E-381B39B94920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6512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304027" y="1690688"/>
            <a:ext cx="10515600" cy="4523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Da li je dovoljno raditi nešto kako treba?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Da li je bolje uraditi nešto kako treba u planiranom vremenskom intervalu?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Da li kod planiranja radnih aktivnosti, uvijek definiramo i vremensku komponentu?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Da li se bojimo razmišljati o vremenu, a naročito planirati vremenske rokove?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Da li je učinjenih radnji smanjena ili čak ništavna nakon isteka  određenog vremenskog roka?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002060"/>
                </a:solidFill>
              </a:rPr>
              <a:t>Plansko ograničenje vremena – ključna pitanja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430D6DA8-D874-40E2-B146-453112D2C39C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555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609491" y="1980900"/>
            <a:ext cx="9582509" cy="4040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Nisu postavljeni prioriteti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Nisu postavljeni osobni i timski ciljevi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Nije učinjen popis zadataka - radova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Uzimanje prevelike obveze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Istovremeno obavljanje više poslova 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Odugovlačenje s početkom izvršenja</a:t>
            </a:r>
          </a:p>
          <a:p>
            <a:pPr marL="0" indent="0">
              <a:buNone/>
            </a:pPr>
            <a:r>
              <a:rPr lang="hr-HR" sz="3200" dirty="0">
                <a:solidFill>
                  <a:srgbClr val="002060"/>
                </a:solidFill>
              </a:rPr>
              <a:t>- Ne uzimanje stanki i odmora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Najčešće pogreške ne uzimanja u obzir og</a:t>
            </a:r>
            <a:r>
              <a:rPr lang="hr-HR" b="1" dirty="0">
                <a:solidFill>
                  <a:srgbClr val="002060"/>
                </a:solidFill>
                <a:effectLst/>
              </a:rPr>
              <a:t>raničenje vremena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0FA6F1D7-BF29-4176-ADDE-1D6C34D0BB41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7479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79740" y="313366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Procjena stanja i rizika – Studija slučaja</a:t>
            </a:r>
          </a:p>
        </p:txBody>
      </p:sp>
      <p:sp>
        <p:nvSpPr>
          <p:cNvPr id="6" name="Rezervirano mjesto sadržaja 1">
            <a:extLst>
              <a:ext uri="{FF2B5EF4-FFF2-40B4-BE49-F238E27FC236}">
                <a16:creationId xmlns="" xmlns:a16="http://schemas.microsoft.com/office/drawing/2014/main" id="{804D2280-55C3-44AC-8230-36E278981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9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r-HR" sz="2400" dirty="0">
                <a:solidFill>
                  <a:srgbClr val="C00000"/>
                </a:solidFill>
              </a:rPr>
              <a:t>Što se dogodilo?</a:t>
            </a:r>
          </a:p>
          <a:p>
            <a:r>
              <a:rPr lang="hr-HR" sz="2400" dirty="0">
                <a:solidFill>
                  <a:srgbClr val="C00000"/>
                </a:solidFill>
              </a:rPr>
              <a:t>EKSPLOZIJA – na tankeru za vrijeme čišćenja tankova tereta koja je rezultirala teškim ozljedama i smrću dva člana posade</a:t>
            </a:r>
          </a:p>
          <a:p>
            <a:r>
              <a:rPr lang="hr-HR" sz="2400" dirty="0">
                <a:solidFill>
                  <a:srgbClr val="C00000"/>
                </a:solidFill>
              </a:rPr>
              <a:t>Zašto se dogodilo?</a:t>
            </a:r>
            <a:br>
              <a:rPr lang="hr-HR" sz="2400" dirty="0">
                <a:solidFill>
                  <a:srgbClr val="C00000"/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Iskre prouzrokovane radovima, uslijed otvorenog otvora za čišćenje dospjele su u unutrašnjost tanka i uzrokovale zapaljenje pare, a potom i lokalnu eksploziju</a:t>
            </a:r>
          </a:p>
          <a:p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Što se može naučiti</a:t>
            </a:r>
            <a:br>
              <a:rPr lang="hr-HR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Uvijek treba slijediti sigurnosne procedure i sigurnu radnu praksu. „Toplinski radovi” na palubi ne smiju se izvoditi za vrijeme čišćenja tankova u kojima se može dogoditi da zapaljivi plinovi izađu iz tankova. Dozvolu za radove izdaje zapovjednik. Potrebno je ispuniti liste provjere i osigurati svu sigurnosnu i medicinsku opremu. Primijeniti pravila i načela za ulaz u zatvorene prostore.  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="" xmlns:a16="http://schemas.microsoft.com/office/drawing/2014/main" id="{CA3DCED5-94D9-4E8A-A624-E70C8203E485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34338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="" xmlns:a16="http://schemas.microsoft.com/office/drawing/2014/main" id="{68A84ECD-96D7-4E5C-B4D0-F658E4A1F05F}"/>
              </a:ext>
            </a:extLst>
          </p:cNvPr>
          <p:cNvSpPr/>
          <p:nvPr/>
        </p:nvSpPr>
        <p:spPr>
          <a:xfrm>
            <a:off x="1659205" y="2644170"/>
            <a:ext cx="8873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Znanje i sposobnost za primjenu metoda donošenja odluka</a:t>
            </a:r>
            <a:endParaRPr lang="hr-HR" sz="4800" b="1" dirty="0"/>
          </a:p>
        </p:txBody>
      </p:sp>
    </p:spTree>
    <p:extLst>
      <p:ext uri="{BB962C8B-B14F-4D97-AF65-F5344CB8AC3E}">
        <p14:creationId xmlns:p14="http://schemas.microsoft.com/office/powerpoint/2010/main" val="4097279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296783" y="1448718"/>
            <a:ext cx="8175685" cy="2347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/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1. identifikacija rizika (opasnosti)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2. procjena utjecaja i određivanje prioriteta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3. odlučivanje o mjerama nadzora i njihovoj hijerarhiji  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4. primjene mjera nadzora prema hijerarhiji </a:t>
            </a:r>
            <a:br>
              <a:rPr lang="hr-HR" dirty="0">
                <a:solidFill>
                  <a:srgbClr val="002060"/>
                </a:solidFill>
              </a:rPr>
            </a:br>
            <a:r>
              <a:rPr lang="hr-HR" dirty="0">
                <a:solidFill>
                  <a:srgbClr val="002060"/>
                </a:solidFill>
              </a:rPr>
              <a:t>5. nadziranje i praćenje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4006" y="365125"/>
            <a:ext cx="10515600" cy="1325563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Načini procjene rizika i donošenje odluka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FC6F4491-37C8-46B4-BC4C-A212526A7671}"/>
              </a:ext>
            </a:extLst>
          </p:cNvPr>
          <p:cNvSpPr txBox="1"/>
          <p:nvPr/>
        </p:nvSpPr>
        <p:spPr>
          <a:xfrm>
            <a:off x="0" y="3940465"/>
            <a:ext cx="122103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solidFill>
                  <a:srgbClr val="C00000"/>
                </a:solidFill>
              </a:rPr>
              <a:t>Pravilna procjena izravno ovisi o znanju i iskustvu procjenitelja-donositelja odluke, </a:t>
            </a:r>
          </a:p>
          <a:p>
            <a:r>
              <a:rPr lang="hr-HR" sz="2800" dirty="0">
                <a:solidFill>
                  <a:srgbClr val="C00000"/>
                </a:solidFill>
              </a:rPr>
              <a:t>ali i o znanju i iskustvu tima. </a:t>
            </a:r>
          </a:p>
          <a:p>
            <a:r>
              <a:rPr lang="hr-HR" sz="2800" dirty="0"/>
              <a:t>Odluke predstavljaju vrh misaonog rada donositelja odluke i najvažniji su rezultat</a:t>
            </a:r>
          </a:p>
          <a:p>
            <a:r>
              <a:rPr lang="hr-HR" sz="2800" dirty="0"/>
              <a:t>ukupnog procesa odlučivanja.</a:t>
            </a:r>
          </a:p>
          <a:p>
            <a:r>
              <a:rPr lang="hr-HR" sz="2800" dirty="0"/>
              <a:t>Pri odlučivanju treba obratiti pozornost na činjenicu da su rizici često nepredvidivi i</a:t>
            </a:r>
          </a:p>
          <a:p>
            <a:r>
              <a:rPr lang="hr-HR" sz="2800" dirty="0"/>
              <a:t>promjenjivi.</a:t>
            </a:r>
          </a:p>
          <a:p>
            <a:endParaRPr lang="hr-HR" sz="2800" dirty="0">
              <a:solidFill>
                <a:srgbClr val="C00000"/>
              </a:solidFill>
            </a:endParaRPr>
          </a:p>
          <a:p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4D8133E9-CE6F-43C1-A742-1C8ADDBFEF44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768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elica: prema dolje 1">
            <a:extLst>
              <a:ext uri="{FF2B5EF4-FFF2-40B4-BE49-F238E27FC236}">
                <a16:creationId xmlns="" xmlns:a16="http://schemas.microsoft.com/office/drawing/2014/main" id="{4D767562-15FB-4CA6-86B4-EA18F49340B0}"/>
              </a:ext>
            </a:extLst>
          </p:cNvPr>
          <p:cNvSpPr/>
          <p:nvPr/>
        </p:nvSpPr>
        <p:spPr>
          <a:xfrm>
            <a:off x="1593669" y="2466625"/>
            <a:ext cx="484632" cy="2715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CAA1790-89DA-4263-9F56-4699ED8B5C2A}"/>
              </a:ext>
            </a:extLst>
          </p:cNvPr>
          <p:cNvSpPr txBox="1"/>
          <p:nvPr/>
        </p:nvSpPr>
        <p:spPr>
          <a:xfrm>
            <a:off x="4061335" y="17253"/>
            <a:ext cx="4328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PRAVNA REGULATIVA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="" xmlns:a16="http://schemas.microsoft.com/office/drawing/2014/main" id="{5179E4DC-DFEC-4239-921D-2298F53C27B5}"/>
              </a:ext>
            </a:extLst>
          </p:cNvPr>
          <p:cNvSpPr/>
          <p:nvPr/>
        </p:nvSpPr>
        <p:spPr>
          <a:xfrm>
            <a:off x="787829" y="3208143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STCW</a:t>
            </a:r>
          </a:p>
        </p:txBody>
      </p:sp>
      <p:sp>
        <p:nvSpPr>
          <p:cNvPr id="6" name="Pravokutnik: zaobljeni kutovi 5">
            <a:extLst>
              <a:ext uri="{FF2B5EF4-FFF2-40B4-BE49-F238E27FC236}">
                <a16:creationId xmlns="" xmlns:a16="http://schemas.microsoft.com/office/drawing/2014/main" id="{BA485052-55D6-4990-835F-8D33E2BD97AC}"/>
              </a:ext>
            </a:extLst>
          </p:cNvPr>
          <p:cNvSpPr/>
          <p:nvPr/>
        </p:nvSpPr>
        <p:spPr>
          <a:xfrm>
            <a:off x="787829" y="1120676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IMO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="" xmlns:a16="http://schemas.microsoft.com/office/drawing/2014/main" id="{0E1F8EFA-7052-46A6-8388-5464582D502D}"/>
              </a:ext>
            </a:extLst>
          </p:cNvPr>
          <p:cNvSpPr/>
          <p:nvPr/>
        </p:nvSpPr>
        <p:spPr>
          <a:xfrm>
            <a:off x="787830" y="5295610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PRAVILNIK</a:t>
            </a:r>
          </a:p>
        </p:txBody>
      </p:sp>
      <p:sp>
        <p:nvSpPr>
          <p:cNvPr id="8" name="Strelica: prema dolje 7">
            <a:extLst>
              <a:ext uri="{FF2B5EF4-FFF2-40B4-BE49-F238E27FC236}">
                <a16:creationId xmlns="" xmlns:a16="http://schemas.microsoft.com/office/drawing/2014/main" id="{8B20A7FF-5DFC-41F2-9FCD-B711E6F5F653}"/>
              </a:ext>
            </a:extLst>
          </p:cNvPr>
          <p:cNvSpPr/>
          <p:nvPr/>
        </p:nvSpPr>
        <p:spPr>
          <a:xfrm>
            <a:off x="2088393" y="2466626"/>
            <a:ext cx="219562" cy="635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: prema dolje 9">
            <a:extLst>
              <a:ext uri="{FF2B5EF4-FFF2-40B4-BE49-F238E27FC236}">
                <a16:creationId xmlns="" xmlns:a16="http://schemas.microsoft.com/office/drawing/2014/main" id="{8715B7A1-CA88-4175-A387-6A0EE25AA1A5}"/>
              </a:ext>
            </a:extLst>
          </p:cNvPr>
          <p:cNvSpPr/>
          <p:nvPr/>
        </p:nvSpPr>
        <p:spPr>
          <a:xfrm>
            <a:off x="2088393" y="4546344"/>
            <a:ext cx="219562" cy="635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extLst>
              <a:ext uri="{FF2B5EF4-FFF2-40B4-BE49-F238E27FC236}">
                <a16:creationId xmlns="" xmlns:a16="http://schemas.microsoft.com/office/drawing/2014/main" id="{58D9FDFD-5768-4C91-9197-CE802603CF29}"/>
              </a:ext>
            </a:extLst>
          </p:cNvPr>
          <p:cNvSpPr txBox="1"/>
          <p:nvPr/>
        </p:nvSpPr>
        <p:spPr>
          <a:xfrm>
            <a:off x="4853109" y="982030"/>
            <a:ext cx="713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IMO - International </a:t>
            </a:r>
            <a:r>
              <a:rPr lang="hr-HR" b="1" dirty="0" err="1">
                <a:solidFill>
                  <a:srgbClr val="002060"/>
                </a:solidFill>
              </a:rPr>
              <a:t>Maritime</a:t>
            </a:r>
            <a:r>
              <a:rPr lang="hr-HR" b="1" dirty="0">
                <a:solidFill>
                  <a:srgbClr val="002060"/>
                </a:solidFill>
              </a:rPr>
              <a:t> </a:t>
            </a:r>
            <a:r>
              <a:rPr lang="hr-HR" b="1" dirty="0" err="1">
                <a:solidFill>
                  <a:srgbClr val="002060"/>
                </a:solidFill>
              </a:rPr>
              <a:t>Organization</a:t>
            </a:r>
            <a:endParaRPr lang="hr-HR" b="1" dirty="0">
              <a:solidFill>
                <a:srgbClr val="002060"/>
              </a:solidFill>
            </a:endParaRPr>
          </a:p>
          <a:p>
            <a:r>
              <a:rPr lang="hr-HR" dirty="0">
                <a:solidFill>
                  <a:srgbClr val="002060"/>
                </a:solidFill>
              </a:rPr>
              <a:t>Međunarodna pomorska organizacija osnovana na pomorskoj konferenciji UN-a 1948. u </a:t>
            </a:r>
            <a:r>
              <a:rPr lang="hr-HR" dirty="0" err="1">
                <a:solidFill>
                  <a:srgbClr val="002060"/>
                </a:solidFill>
              </a:rPr>
              <a:t>Genevi</a:t>
            </a:r>
            <a:r>
              <a:rPr lang="hr-HR" dirty="0">
                <a:solidFill>
                  <a:srgbClr val="002060"/>
                </a:solidFill>
              </a:rPr>
              <a:t>, a svojim radom započela 1958. godine.</a:t>
            </a:r>
          </a:p>
          <a:p>
            <a:r>
              <a:rPr lang="hr-HR" dirty="0">
                <a:solidFill>
                  <a:srgbClr val="002060"/>
                </a:solidFill>
              </a:rPr>
              <a:t>IMO organizaciju čine skupština, tajništvo i pet odbora od kojih je (za naše razmatranje) najbitniji odbor za pomorsku sigurnost (</a:t>
            </a:r>
            <a:r>
              <a:rPr lang="hr-HR" dirty="0" err="1">
                <a:solidFill>
                  <a:srgbClr val="002060"/>
                </a:solidFill>
              </a:rPr>
              <a:t>Maritime</a:t>
            </a: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err="1">
                <a:solidFill>
                  <a:srgbClr val="002060"/>
                </a:solidFill>
              </a:rPr>
              <a:t>Safety</a:t>
            </a: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err="1">
                <a:solidFill>
                  <a:srgbClr val="002060"/>
                </a:solidFill>
              </a:rPr>
              <a:t>Committe</a:t>
            </a:r>
            <a:r>
              <a:rPr lang="hr-HR" dirty="0">
                <a:solidFill>
                  <a:srgbClr val="002060"/>
                </a:solidFill>
              </a:rPr>
              <a:t> -MSC)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="" xmlns:a16="http://schemas.microsoft.com/office/drawing/2014/main" id="{E6041641-935A-4058-AB4C-359EBFA2FAAF}"/>
              </a:ext>
            </a:extLst>
          </p:cNvPr>
          <p:cNvSpPr txBox="1"/>
          <p:nvPr/>
        </p:nvSpPr>
        <p:spPr>
          <a:xfrm>
            <a:off x="4853109" y="5207961"/>
            <a:ext cx="713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Pravilnik</a:t>
            </a:r>
            <a:r>
              <a:rPr lang="hr-HR" dirty="0">
                <a:solidFill>
                  <a:srgbClr val="002060"/>
                </a:solidFill>
              </a:rPr>
              <a:t> je opći propis kojim se razrađuju pojedine odredbe Zakona radi njegove primjene.</a:t>
            </a:r>
          </a:p>
          <a:p>
            <a:r>
              <a:rPr lang="hr-HR" dirty="0">
                <a:solidFill>
                  <a:srgbClr val="002060"/>
                </a:solidFill>
              </a:rPr>
              <a:t>Za </a:t>
            </a:r>
            <a:r>
              <a:rPr lang="hr-HR" b="1" dirty="0">
                <a:solidFill>
                  <a:srgbClr val="002060"/>
                </a:solidFill>
              </a:rPr>
              <a:t>D47A</a:t>
            </a:r>
            <a:r>
              <a:rPr lang="hr-HR" dirty="0">
                <a:solidFill>
                  <a:srgbClr val="002060"/>
                </a:solidFill>
              </a:rPr>
              <a:t> nadležan je </a:t>
            </a:r>
            <a:r>
              <a:rPr lang="pl-PL" b="1" dirty="0">
                <a:solidFill>
                  <a:srgbClr val="002060"/>
                </a:solidFill>
              </a:rPr>
              <a:t>Pravilnik o zvanjima i svjedodžbama o osposobljenosti pomoraca</a:t>
            </a:r>
            <a:r>
              <a:rPr lang="hr-HR" b="1" dirty="0">
                <a:solidFill>
                  <a:srgbClr val="002060"/>
                </a:solidFill>
              </a:rPr>
              <a:t>.</a:t>
            </a:r>
          </a:p>
          <a:p>
            <a:r>
              <a:rPr lang="hr-HR" dirty="0">
                <a:solidFill>
                  <a:srgbClr val="002060"/>
                </a:solidFill>
              </a:rPr>
              <a:t>Pravilnike donosi Ministar određenog ministarstva.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="" xmlns:a16="http://schemas.microsoft.com/office/drawing/2014/main" id="{B9E8CB6C-4996-44E0-A91B-179C8E09B532}"/>
              </a:ext>
            </a:extLst>
          </p:cNvPr>
          <p:cNvSpPr txBox="1"/>
          <p:nvPr/>
        </p:nvSpPr>
        <p:spPr>
          <a:xfrm>
            <a:off x="4853109" y="3208143"/>
            <a:ext cx="6894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</a:rPr>
              <a:t>STCW - STANDARD-TRAINING-CERTIFICATING-WATCHKEEPING</a:t>
            </a:r>
          </a:p>
          <a:p>
            <a:r>
              <a:rPr lang="hr-HR" dirty="0">
                <a:solidFill>
                  <a:srgbClr val="002060"/>
                </a:solidFill>
              </a:rPr>
              <a:t>Međunarodna konvencija o standardima uvježbavanja, </a:t>
            </a:r>
            <a:r>
              <a:rPr lang="hr-HR" b="1" dirty="0">
                <a:solidFill>
                  <a:srgbClr val="002060"/>
                </a:solidFill>
              </a:rPr>
              <a:t>stjecanja ovlaštenja</a:t>
            </a:r>
            <a:r>
              <a:rPr lang="hr-HR" dirty="0">
                <a:solidFill>
                  <a:srgbClr val="002060"/>
                </a:solidFill>
              </a:rPr>
              <a:t> i držanja straže na brodovima.</a:t>
            </a:r>
          </a:p>
          <a:p>
            <a:r>
              <a:rPr lang="hr-HR" dirty="0">
                <a:solidFill>
                  <a:srgbClr val="002060"/>
                </a:solidFill>
              </a:rPr>
              <a:t>Nije nadležna za </a:t>
            </a:r>
            <a:r>
              <a:rPr lang="hr-HR" b="1" dirty="0">
                <a:solidFill>
                  <a:srgbClr val="002060"/>
                </a:solidFill>
              </a:rPr>
              <a:t>D47A</a:t>
            </a:r>
            <a:r>
              <a:rPr lang="hr-HR" dirty="0">
                <a:solidFill>
                  <a:srgbClr val="002060"/>
                </a:solidFill>
              </a:rPr>
              <a:t>. </a:t>
            </a:r>
            <a:endParaRPr lang="hr-HR" dirty="0"/>
          </a:p>
          <a:p>
            <a:endParaRPr lang="hr-HR" dirty="0"/>
          </a:p>
        </p:txBody>
      </p:sp>
      <p:sp>
        <p:nvSpPr>
          <p:cNvPr id="15" name="Strelica: desno 14">
            <a:extLst>
              <a:ext uri="{FF2B5EF4-FFF2-40B4-BE49-F238E27FC236}">
                <a16:creationId xmlns="" xmlns:a16="http://schemas.microsoft.com/office/drawing/2014/main" id="{C10AAF29-97B3-4398-81A2-7BD8C694FAA1}"/>
              </a:ext>
            </a:extLst>
          </p:cNvPr>
          <p:cNvSpPr/>
          <p:nvPr/>
        </p:nvSpPr>
        <p:spPr>
          <a:xfrm>
            <a:off x="3952068" y="1751308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: desno 15">
            <a:extLst>
              <a:ext uri="{FF2B5EF4-FFF2-40B4-BE49-F238E27FC236}">
                <a16:creationId xmlns="" xmlns:a16="http://schemas.microsoft.com/office/drawing/2014/main" id="{87C5EF37-DB0F-44DD-A6B8-E7682870C6B8}"/>
              </a:ext>
            </a:extLst>
          </p:cNvPr>
          <p:cNvSpPr/>
          <p:nvPr/>
        </p:nvSpPr>
        <p:spPr>
          <a:xfrm>
            <a:off x="3952067" y="3776640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trelica: desno 16">
            <a:extLst>
              <a:ext uri="{FF2B5EF4-FFF2-40B4-BE49-F238E27FC236}">
                <a16:creationId xmlns="" xmlns:a16="http://schemas.microsoft.com/office/drawing/2014/main" id="{85244FA0-F79E-404B-A15E-DEB0B31A0C89}"/>
              </a:ext>
            </a:extLst>
          </p:cNvPr>
          <p:cNvSpPr/>
          <p:nvPr/>
        </p:nvSpPr>
        <p:spPr>
          <a:xfrm>
            <a:off x="3928598" y="5869133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TekstniOkvir 17">
            <a:extLst>
              <a:ext uri="{FF2B5EF4-FFF2-40B4-BE49-F238E27FC236}">
                <a16:creationId xmlns="" xmlns:a16="http://schemas.microsoft.com/office/drawing/2014/main" id="{F5473F9E-C78D-4035-86B9-0577482F9136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35930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2294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Odlučivanje je jedna od glavnih ljudskih aktivnosti, a znači: između više mogućih alternativa izabrati točno određenu, te potom odrediti buduće akcije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Da bi odlukom postigli željeni učinak ona mora biti: </a:t>
            </a:r>
            <a:br>
              <a:rPr lang="hr-HR" dirty="0">
                <a:solidFill>
                  <a:srgbClr val="002060"/>
                </a:solidFill>
              </a:rPr>
            </a:b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545988" y="310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Donošenje odluka</a:t>
            </a:r>
          </a:p>
        </p:txBody>
      </p:sp>
      <p:sp>
        <p:nvSpPr>
          <p:cNvPr id="4" name="Pravokutnik: zaobljeni kutovi 3">
            <a:extLst>
              <a:ext uri="{FF2B5EF4-FFF2-40B4-BE49-F238E27FC236}">
                <a16:creationId xmlns="" xmlns:a16="http://schemas.microsoft.com/office/drawing/2014/main" id="{C65DCC89-B3DE-4623-9FCD-2E9303C5A433}"/>
              </a:ext>
            </a:extLst>
          </p:cNvPr>
          <p:cNvSpPr/>
          <p:nvPr/>
        </p:nvSpPr>
        <p:spPr>
          <a:xfrm>
            <a:off x="3106234" y="5354189"/>
            <a:ext cx="2404623" cy="1138686"/>
          </a:xfrm>
          <a:prstGeom prst="roundRect">
            <a:avLst/>
          </a:prstGeom>
          <a:solidFill>
            <a:schemeClr val="accent2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svrsishodna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="" xmlns:a16="http://schemas.microsoft.com/office/drawing/2014/main" id="{E0052287-C739-4C50-8EF2-10CE03244238}"/>
              </a:ext>
            </a:extLst>
          </p:cNvPr>
          <p:cNvSpPr/>
          <p:nvPr/>
        </p:nvSpPr>
        <p:spPr>
          <a:xfrm>
            <a:off x="7517931" y="3743865"/>
            <a:ext cx="2404623" cy="1138686"/>
          </a:xfrm>
          <a:prstGeom prst="roundRect">
            <a:avLst/>
          </a:prstGeom>
          <a:solidFill>
            <a:srgbClr val="FFC000">
              <a:alpha val="6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ostvariva</a:t>
            </a:r>
          </a:p>
        </p:txBody>
      </p:sp>
      <p:sp>
        <p:nvSpPr>
          <p:cNvPr id="6" name="Pravokutnik: zaobljeni kutovi 5">
            <a:extLst>
              <a:ext uri="{FF2B5EF4-FFF2-40B4-BE49-F238E27FC236}">
                <a16:creationId xmlns="" xmlns:a16="http://schemas.microsoft.com/office/drawing/2014/main" id="{FA891935-3A33-4BFB-AEDB-730B739BA598}"/>
              </a:ext>
            </a:extLst>
          </p:cNvPr>
          <p:cNvSpPr/>
          <p:nvPr/>
        </p:nvSpPr>
        <p:spPr>
          <a:xfrm>
            <a:off x="4601477" y="3743865"/>
            <a:ext cx="2404623" cy="1138686"/>
          </a:xfrm>
          <a:prstGeom prst="roundRect">
            <a:avLst/>
          </a:prstGeom>
          <a:solidFill>
            <a:srgbClr val="FB9DE9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jasna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="" xmlns:a16="http://schemas.microsoft.com/office/drawing/2014/main" id="{75063F21-E97B-4996-BE8C-3DBC797AAAB5}"/>
              </a:ext>
            </a:extLst>
          </p:cNvPr>
          <p:cNvSpPr/>
          <p:nvPr/>
        </p:nvSpPr>
        <p:spPr>
          <a:xfrm>
            <a:off x="1552755" y="3743865"/>
            <a:ext cx="2536891" cy="1138686"/>
          </a:xfrm>
          <a:prstGeom prst="roundRect">
            <a:avLst/>
          </a:prstGeom>
          <a:solidFill>
            <a:srgbClr val="92D050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pravovremena</a:t>
            </a:r>
          </a:p>
        </p:txBody>
      </p:sp>
      <p:sp>
        <p:nvSpPr>
          <p:cNvPr id="8" name="Pravokutnik: zaobljeni kutovi 7">
            <a:extLst>
              <a:ext uri="{FF2B5EF4-FFF2-40B4-BE49-F238E27FC236}">
                <a16:creationId xmlns="" xmlns:a16="http://schemas.microsoft.com/office/drawing/2014/main" id="{DC647E9C-78B0-496B-A226-799E654E92F8}"/>
              </a:ext>
            </a:extLst>
          </p:cNvPr>
          <p:cNvSpPr/>
          <p:nvPr/>
        </p:nvSpPr>
        <p:spPr>
          <a:xfrm>
            <a:off x="6096000" y="5354189"/>
            <a:ext cx="2404623" cy="1138686"/>
          </a:xfrm>
          <a:prstGeom prst="roundRect">
            <a:avLst/>
          </a:prstGeom>
          <a:solidFill>
            <a:schemeClr val="accent1"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zapisana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="" xmlns:a16="http://schemas.microsoft.com/office/drawing/2014/main" id="{C49CBFC0-4649-41D6-A47F-6AFF5A9E824B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34689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>
            <a:extLst>
              <a:ext uri="{FF2B5EF4-FFF2-40B4-BE49-F238E27FC236}">
                <a16:creationId xmlns="" xmlns:a16="http://schemas.microsoft.com/office/drawing/2014/main" id="{0CA8043B-64E9-40DB-A43F-F842DCAC7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4690812"/>
              </p:ext>
            </p:extLst>
          </p:nvPr>
        </p:nvGraphicFramePr>
        <p:xfrm>
          <a:off x="184912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16976" y="4725642"/>
            <a:ext cx="11747715" cy="15100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chemeClr val="accent2"/>
                </a:solidFill>
              </a:rPr>
              <a:t>Racionalno ili formalno odlučivanje </a:t>
            </a:r>
            <a:r>
              <a:rPr lang="hr-HR" sz="2400" dirty="0"/>
              <a:t>na osnovi egzaktnih činjenica, znanja i informacija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Intuitivno ili iskustveno odlučivanje </a:t>
            </a:r>
            <a:r>
              <a:rPr lang="hr-HR" sz="2400" dirty="0"/>
              <a:t>na osnovi intuicije i iskustva (engl. </a:t>
            </a:r>
            <a:r>
              <a:rPr lang="hr-HR" sz="2400" dirty="0" err="1"/>
              <a:t>feeling</a:t>
            </a:r>
            <a:r>
              <a:rPr lang="hr-HR" sz="2400" dirty="0"/>
              <a:t>)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Interakciju intuicije i razuma </a:t>
            </a:r>
            <a:r>
              <a:rPr lang="hr-HR" sz="2400" dirty="0"/>
              <a:t>tzv. obrazovano pogađanje (engl. </a:t>
            </a:r>
            <a:r>
              <a:rPr lang="hr-HR" sz="2400" dirty="0" err="1"/>
              <a:t>educated</a:t>
            </a:r>
            <a:r>
              <a:rPr lang="hr-HR" sz="2400" dirty="0"/>
              <a:t> </a:t>
            </a:r>
            <a:r>
              <a:rPr lang="hr-HR" sz="2400" dirty="0" err="1"/>
              <a:t>guess</a:t>
            </a:r>
            <a:r>
              <a:rPr lang="hr-HR" sz="2400" dirty="0"/>
              <a:t>) – „tko zna više, lakše i točnije može pogađati”.</a:t>
            </a:r>
          </a:p>
          <a:p>
            <a:pPr marL="0" indent="0">
              <a:buNone/>
            </a:pPr>
            <a:endParaRPr lang="hr-HR" sz="2400" dirty="0"/>
          </a:p>
        </p:txBody>
      </p:sp>
      <p:graphicFrame>
        <p:nvGraphicFramePr>
          <p:cNvPr id="7" name="Dijagram 6">
            <a:extLst>
              <a:ext uri="{FF2B5EF4-FFF2-40B4-BE49-F238E27FC236}">
                <a16:creationId xmlns="" xmlns:a16="http://schemas.microsoft.com/office/drawing/2014/main" id="{4635547D-2528-46D3-B3B6-28A3218858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492731"/>
              </p:ext>
            </p:extLst>
          </p:nvPr>
        </p:nvGraphicFramePr>
        <p:xfrm>
          <a:off x="1656596" y="471693"/>
          <a:ext cx="8878807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kstniOkvir 7">
            <a:extLst>
              <a:ext uri="{FF2B5EF4-FFF2-40B4-BE49-F238E27FC236}">
                <a16:creationId xmlns="" xmlns:a16="http://schemas.microsoft.com/office/drawing/2014/main" id="{3D6C24C9-A997-4859-AB74-70316FF7D8A9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18035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200510" y="296113"/>
            <a:ext cx="9548004" cy="1325563"/>
          </a:xfrm>
        </p:spPr>
        <p:txBody>
          <a:bodyPr>
            <a:normAutofit/>
          </a:bodyPr>
          <a:lstStyle/>
          <a:p>
            <a:r>
              <a:rPr lang="hr-HR" b="1" dirty="0" err="1">
                <a:solidFill>
                  <a:srgbClr val="002060"/>
                </a:solidFill>
              </a:rPr>
              <a:t>Čidbenici</a:t>
            </a:r>
            <a:r>
              <a:rPr lang="hr-HR" b="1" dirty="0">
                <a:solidFill>
                  <a:srgbClr val="002060"/>
                </a:solidFill>
              </a:rPr>
              <a:t> koji utječu na donošenje odluka</a:t>
            </a:r>
          </a:p>
        </p:txBody>
      </p:sp>
      <p:sp>
        <p:nvSpPr>
          <p:cNvPr id="6" name="Rezervirano mjesto sadržaja 1">
            <a:extLst>
              <a:ext uri="{FF2B5EF4-FFF2-40B4-BE49-F238E27FC236}">
                <a16:creationId xmlns="" xmlns:a16="http://schemas.microsoft.com/office/drawing/2014/main" id="{E353E5C1-B022-4DC3-B7FA-4C8B97FFB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81328"/>
            <a:ext cx="11734801" cy="486771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  <a:p>
            <a:r>
              <a:rPr lang="hr-HR" dirty="0">
                <a:solidFill>
                  <a:srgbClr val="002060"/>
                </a:solidFill>
              </a:rPr>
              <a:t>   kvaliteta komunikacije unutar tima.</a:t>
            </a:r>
          </a:p>
          <a:p>
            <a:r>
              <a:rPr lang="hr-HR" dirty="0">
                <a:solidFill>
                  <a:srgbClr val="002060"/>
                </a:solidFill>
              </a:rPr>
              <a:t>   nedostatak informacija o mogućem ili stvarnom stanju sustava ili okruženja  (nevrijeme, morske struje, položaj broda)</a:t>
            </a:r>
          </a:p>
          <a:p>
            <a:r>
              <a:rPr lang="hr-HR" dirty="0">
                <a:solidFill>
                  <a:srgbClr val="002060"/>
                </a:solidFill>
              </a:rPr>
              <a:t>   pojave i događaji uvijek su novi izazov i nemaju ponavljajući karakter.</a:t>
            </a:r>
          </a:p>
          <a:p>
            <a:r>
              <a:rPr lang="hr-HR" dirty="0">
                <a:solidFill>
                  <a:srgbClr val="002060"/>
                </a:solidFill>
              </a:rPr>
              <a:t>   nema prostora za eksperimentiranje.</a:t>
            </a:r>
          </a:p>
          <a:p>
            <a:r>
              <a:rPr lang="hr-HR" dirty="0">
                <a:solidFill>
                  <a:srgbClr val="002060"/>
                </a:solidFill>
              </a:rPr>
              <a:t>   vremenska ograničenost za donošenje odluke.</a:t>
            </a:r>
          </a:p>
          <a:p>
            <a:r>
              <a:rPr lang="hr-HR" dirty="0">
                <a:solidFill>
                  <a:srgbClr val="002060"/>
                </a:solidFill>
              </a:rPr>
              <a:t>   psihičko, fizičko, intelektualno, stručno stanje donositelja odluke.</a:t>
            </a:r>
          </a:p>
          <a:p>
            <a:r>
              <a:rPr lang="hr-HR" dirty="0">
                <a:solidFill>
                  <a:srgbClr val="002060"/>
                </a:solidFill>
              </a:rPr>
              <a:t>   subjektivni  </a:t>
            </a:r>
            <a:r>
              <a:rPr lang="hr-HR" dirty="0" err="1">
                <a:solidFill>
                  <a:srgbClr val="002060"/>
                </a:solidFill>
              </a:rPr>
              <a:t>čidbenici</a:t>
            </a:r>
            <a:r>
              <a:rPr lang="hr-HR" dirty="0">
                <a:solidFill>
                  <a:srgbClr val="002060"/>
                </a:solidFill>
              </a:rPr>
              <a:t> kao što su: entuzijazam, moral, subjektivnost, intuicija, iznenađenje i sl.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="" xmlns:a16="http://schemas.microsoft.com/office/drawing/2014/main" id="{974B599A-9F06-4D64-9B7A-57E6111F21A1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05349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1463315"/>
            <a:ext cx="12192000" cy="4833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Čovjek nije uvijek pouzdan korisnik informacija </a:t>
            </a:r>
            <a:r>
              <a:rPr lang="hr-HR" b="1" dirty="0">
                <a:solidFill>
                  <a:srgbClr val="002060"/>
                </a:solidFill>
              </a:rPr>
              <a:t>– sklon je pogreškama</a:t>
            </a:r>
            <a:r>
              <a:rPr lang="hr-HR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Zanemaruje se ozbiljnost uzroka (npr. prije se vjeruje prijatelju ili poznaniku nego vlastitom nahođenju ili statistici).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Ne pripisuje se dovoljna važnost vjerojatnosti nastupanja očekivanih događaja (npr. oštećenje na </a:t>
            </a:r>
            <a:r>
              <a:rPr lang="hr-HR" dirty="0" err="1">
                <a:solidFill>
                  <a:srgbClr val="002060"/>
                </a:solidFill>
              </a:rPr>
              <a:t>priveznom</a:t>
            </a:r>
            <a:r>
              <a:rPr lang="hr-HR" dirty="0">
                <a:solidFill>
                  <a:srgbClr val="002060"/>
                </a:solidFill>
              </a:rPr>
              <a:t> konopu, nagli porast potrošnje pitke vode, nagli pad VHF baterijskog napajanja).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Olako se vjeruje informacijama koje se slažu s očekivanjem, čak i kada dolaze iz nepouzdanih izvora (</a:t>
            </a:r>
            <a:r>
              <a:rPr lang="hr-HR" dirty="0" err="1">
                <a:solidFill>
                  <a:srgbClr val="002060"/>
                </a:solidFill>
              </a:rPr>
              <a:t>npr.kada</a:t>
            </a:r>
            <a:r>
              <a:rPr lang="hr-HR" dirty="0">
                <a:solidFill>
                  <a:srgbClr val="002060"/>
                </a:solidFill>
              </a:rPr>
              <a:t> netko govori ono što se želi čuti – zadržati što objektivniji odnos prema svim informacijama i bez emocija).</a:t>
            </a:r>
          </a:p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Slijedi se intuicija, uvjerenje ili predrasude a odbacuju ispravni modeli odlučivanja.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00178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Prosudba (ne)učinkovitosti radnih odluka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5D95E596-A625-4700-A7AA-F961A8E4F6CA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1459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200" y="914671"/>
            <a:ext cx="10515600" cy="5771071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rgbClr val="C00000"/>
                </a:solidFill>
              </a:rPr>
              <a:t>Što se dogodilo?</a:t>
            </a:r>
          </a:p>
          <a:p>
            <a:r>
              <a:rPr lang="hr-HR" sz="2400" dirty="0">
                <a:solidFill>
                  <a:srgbClr val="C00000"/>
                </a:solidFill>
              </a:rPr>
              <a:t>PREVRTANJE- manjeg broda za prijevoz rasutog tereta pri prijevozu piritnog koncetrata(FeS2). Nakon isplovljenja dolazi do trešnje i prelaska tereta u tekuće stanje, te stvaranja velikih slobodnih površina u skladištima koje uzrokuje pad stabilnosti i nagib broda. Pokušaj poravnanja broda </a:t>
            </a:r>
            <a:r>
              <a:rPr lang="hr-HR" sz="2400" dirty="0" err="1">
                <a:solidFill>
                  <a:srgbClr val="C00000"/>
                </a:solidFill>
              </a:rPr>
              <a:t>balastiranjem</a:t>
            </a:r>
            <a:r>
              <a:rPr lang="hr-HR" sz="2400" dirty="0">
                <a:solidFill>
                  <a:srgbClr val="C00000"/>
                </a:solidFill>
              </a:rPr>
              <a:t>, koje provodi posada, pogoršavaju stanje i dolazi do jačeg nagiba, prevrtanja i potonuća. Preveliki sadržaj vlage u teretu zbog izloženosti kiši. Sadržaj vlage nije bio ispitan prije ukrcaja, a tehničke karakteristike tereta nisu dostavljene ni </a:t>
            </a:r>
            <a:r>
              <a:rPr lang="hr-HR" sz="2400" dirty="0" err="1">
                <a:solidFill>
                  <a:srgbClr val="C00000"/>
                </a:solidFill>
              </a:rPr>
              <a:t>krcatelju</a:t>
            </a:r>
            <a:r>
              <a:rPr lang="hr-HR" sz="2400" dirty="0">
                <a:solidFill>
                  <a:srgbClr val="C00000"/>
                </a:solidFill>
              </a:rPr>
              <a:t> niti zapovjedniku. Posada je spašena.</a:t>
            </a:r>
          </a:p>
          <a:p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Što se može naučiti?</a:t>
            </a:r>
            <a:br>
              <a:rPr lang="hr-HR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Karakteristike tereta koji može prijeći u tekuće stanje moraju se dostaviti brodaru, zapovjedniku i časnicima koji se s njima moraju u potpunosti upoznati. Takvom teretu se mora provjeriti sadržaj vlage neposredno pred ukrcaja, a posada mora biti dobro upoznati s procedurom </a:t>
            </a:r>
            <a:r>
              <a:rPr lang="hr-HR" sz="2400" dirty="0" err="1">
                <a:solidFill>
                  <a:schemeClr val="accent1">
                    <a:lumMod val="75000"/>
                  </a:schemeClr>
                </a:solidFill>
              </a:rPr>
              <a:t>balastiranja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 u slučajevima nastanka slobodnih površina u skladištima. Ne smije se ispravljati nagib nastao uslijed slobodnih površina na način da se </a:t>
            </a:r>
            <a:r>
              <a:rPr lang="hr-HR" sz="2400" dirty="0" err="1">
                <a:solidFill>
                  <a:schemeClr val="accent1">
                    <a:lumMod val="75000"/>
                  </a:schemeClr>
                </a:solidFill>
              </a:rPr>
              <a:t>balastira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 visinskim tankovima jer se time podiže G a smanjuje GM (</a:t>
            </a:r>
            <a:r>
              <a:rPr lang="hr-HR" sz="2400" dirty="0" err="1">
                <a:solidFill>
                  <a:schemeClr val="accent1">
                    <a:lumMod val="75000"/>
                  </a:schemeClr>
                </a:solidFill>
              </a:rPr>
              <a:t>metacentarska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 visina)	</a:t>
            </a:r>
          </a:p>
          <a:p>
            <a:pPr marL="109728" indent="0">
              <a:buNone/>
            </a:pPr>
            <a:r>
              <a:rPr lang="hr-HR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38200" y="172259"/>
            <a:ext cx="10515600" cy="914670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002060"/>
                </a:solidFill>
              </a:rPr>
              <a:t>    Procjena učinkovitosti ishoda - Studija slučaja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D0864204-C510-4CE0-BB0D-B5E35D8B8A4C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61598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="" xmlns:a16="http://schemas.microsoft.com/office/drawing/2014/main" id="{2396F477-E107-494B-8946-1831A6EFB58B}"/>
              </a:ext>
            </a:extLst>
          </p:cNvPr>
          <p:cNvSpPr txBox="1">
            <a:spLocks/>
          </p:cNvSpPr>
          <p:nvPr/>
        </p:nvSpPr>
        <p:spPr>
          <a:xfrm>
            <a:off x="1535430" y="1056422"/>
            <a:ext cx="9121140" cy="55348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Procjena sposobnosti posade donedavno se zasnivala na procjeni njihovih radnih kompetencija koje proizlaze iz znanja i vještina.</a:t>
            </a:r>
          </a:p>
          <a:p>
            <a:r>
              <a:rPr lang="hr-HR" dirty="0"/>
              <a:t>Novija istraživanja u pomorstvu pokazala su da ponašanja posade bitno utječu na rad i rukovođenje posadom. </a:t>
            </a:r>
          </a:p>
          <a:p>
            <a:r>
              <a:rPr lang="hr-HR" dirty="0"/>
              <a:t>Sustavni pristup problematici kroz obveznu edukaciju pomoraca za osposobljenosti u primjeni vještina </a:t>
            </a:r>
            <a:r>
              <a:rPr lang="hr-HR" b="1" dirty="0">
                <a:solidFill>
                  <a:schemeClr val="tx2"/>
                </a:solidFill>
              </a:rPr>
              <a:t>rukovođenja, upravljanja posadom, te unaprjeđenja timskog rada</a:t>
            </a:r>
            <a:r>
              <a:rPr lang="hr-HR" dirty="0"/>
              <a:t> trebao bi omogućiti ugodnije radno i životno okruženje na brodu a time i sigurniju plovidbu.</a:t>
            </a:r>
          </a:p>
          <a:p>
            <a:r>
              <a:rPr lang="hr-HR" dirty="0"/>
              <a:t>Ne smijemo zaboraviti nepobitnu činjenicu da brod nije samo radno mjesto nego i specifičan način života.</a:t>
            </a:r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EED95C58-BE49-4BCE-A0E0-599D44C83F95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264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CAA1790-89DA-4263-9F56-4699ED8B5C2A}"/>
              </a:ext>
            </a:extLst>
          </p:cNvPr>
          <p:cNvSpPr txBox="1"/>
          <p:nvPr/>
        </p:nvSpPr>
        <p:spPr>
          <a:xfrm>
            <a:off x="4147839" y="65227"/>
            <a:ext cx="4328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PRAVNA REGULATIVA</a:t>
            </a:r>
          </a:p>
        </p:txBody>
      </p:sp>
      <p:sp>
        <p:nvSpPr>
          <p:cNvPr id="5" name="Pravokutnik: zaobljeni kutovi 4">
            <a:extLst>
              <a:ext uri="{FF2B5EF4-FFF2-40B4-BE49-F238E27FC236}">
                <a16:creationId xmlns="" xmlns:a16="http://schemas.microsoft.com/office/drawing/2014/main" id="{5179E4DC-DFEC-4239-921D-2298F53C27B5}"/>
              </a:ext>
            </a:extLst>
          </p:cNvPr>
          <p:cNvSpPr/>
          <p:nvPr/>
        </p:nvSpPr>
        <p:spPr>
          <a:xfrm>
            <a:off x="787829" y="3208143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ISM </a:t>
            </a:r>
          </a:p>
        </p:txBody>
      </p:sp>
      <p:sp>
        <p:nvSpPr>
          <p:cNvPr id="6" name="Pravokutnik: zaobljeni kutovi 5">
            <a:extLst>
              <a:ext uri="{FF2B5EF4-FFF2-40B4-BE49-F238E27FC236}">
                <a16:creationId xmlns="" xmlns:a16="http://schemas.microsoft.com/office/drawing/2014/main" id="{BA485052-55D6-4990-835F-8D33E2BD97AC}"/>
              </a:ext>
            </a:extLst>
          </p:cNvPr>
          <p:cNvSpPr/>
          <p:nvPr/>
        </p:nvSpPr>
        <p:spPr>
          <a:xfrm>
            <a:off x="787829" y="1120676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SOLAS</a:t>
            </a:r>
          </a:p>
          <a:p>
            <a:pPr algn="ctr"/>
            <a:r>
              <a:rPr lang="hr-HR" sz="2000" dirty="0"/>
              <a:t>poglavlje V. Sigurnost plovidbe</a:t>
            </a:r>
          </a:p>
        </p:txBody>
      </p:sp>
      <p:sp>
        <p:nvSpPr>
          <p:cNvPr id="7" name="Pravokutnik: zaobljeni kutovi 6">
            <a:extLst>
              <a:ext uri="{FF2B5EF4-FFF2-40B4-BE49-F238E27FC236}">
                <a16:creationId xmlns="" xmlns:a16="http://schemas.microsoft.com/office/drawing/2014/main" id="{0E1F8EFA-7052-46A6-8388-5464582D502D}"/>
              </a:ext>
            </a:extLst>
          </p:cNvPr>
          <p:cNvSpPr/>
          <p:nvPr/>
        </p:nvSpPr>
        <p:spPr>
          <a:xfrm>
            <a:off x="787830" y="5295610"/>
            <a:ext cx="2820691" cy="1224366"/>
          </a:xfrm>
          <a:prstGeom prst="round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ILO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="" xmlns:a16="http://schemas.microsoft.com/office/drawing/2014/main" id="{58D9FDFD-5768-4C91-9197-CE802603CF29}"/>
              </a:ext>
            </a:extLst>
          </p:cNvPr>
          <p:cNvSpPr txBox="1"/>
          <p:nvPr/>
        </p:nvSpPr>
        <p:spPr>
          <a:xfrm>
            <a:off x="4853109" y="982030"/>
            <a:ext cx="7338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i="1" u="sng" dirty="0">
                <a:solidFill>
                  <a:srgbClr val="002060"/>
                </a:solidFill>
              </a:rPr>
              <a:t>Pravilo 14 – vođenje broda</a:t>
            </a:r>
          </a:p>
          <a:p>
            <a:r>
              <a:rPr lang="hr-HR" sz="2000" dirty="0">
                <a:solidFill>
                  <a:srgbClr val="002060"/>
                </a:solidFill>
              </a:rPr>
              <a:t>Na svim brodovima, treba utvrditi radni jezik i službeni jezik. </a:t>
            </a:r>
          </a:p>
          <a:p>
            <a:r>
              <a:rPr lang="hr-HR" sz="2000" dirty="0">
                <a:solidFill>
                  <a:srgbClr val="002060"/>
                </a:solidFill>
              </a:rPr>
              <a:t>Engleski jezik za komunikaciju: brod-brod; brod-obala; brod-peljar</a:t>
            </a:r>
          </a:p>
          <a:p>
            <a:r>
              <a:rPr lang="hr-HR" sz="2000" dirty="0">
                <a:solidFill>
                  <a:srgbClr val="002060"/>
                </a:solidFill>
              </a:rPr>
              <a:t>Svi planovi i liste moraju biti prevedeni na radni jezik.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="" xmlns:a16="http://schemas.microsoft.com/office/drawing/2014/main" id="{E6041641-935A-4058-AB4C-359EBFA2FAAF}"/>
              </a:ext>
            </a:extLst>
          </p:cNvPr>
          <p:cNvSpPr txBox="1"/>
          <p:nvPr/>
        </p:nvSpPr>
        <p:spPr>
          <a:xfrm>
            <a:off x="4853109" y="5207961"/>
            <a:ext cx="71395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002060"/>
                </a:solidFill>
              </a:rPr>
              <a:t>ILO- International </a:t>
            </a:r>
            <a:r>
              <a:rPr lang="hr-HR" sz="2000" b="1" dirty="0" err="1">
                <a:solidFill>
                  <a:srgbClr val="002060"/>
                </a:solidFill>
              </a:rPr>
              <a:t>labour</a:t>
            </a:r>
            <a:r>
              <a:rPr lang="hr-HR" sz="2000" b="1" dirty="0">
                <a:solidFill>
                  <a:srgbClr val="002060"/>
                </a:solidFill>
              </a:rPr>
              <a:t> </a:t>
            </a:r>
            <a:r>
              <a:rPr lang="hr-HR" sz="2000" b="1" dirty="0" err="1">
                <a:solidFill>
                  <a:srgbClr val="002060"/>
                </a:solidFill>
              </a:rPr>
              <a:t>organisation</a:t>
            </a:r>
            <a:endParaRPr lang="hr-HR" sz="2000" b="1" dirty="0">
              <a:solidFill>
                <a:srgbClr val="002060"/>
              </a:solidFill>
            </a:endParaRPr>
          </a:p>
          <a:p>
            <a:r>
              <a:rPr lang="hr-HR" sz="2000" dirty="0">
                <a:solidFill>
                  <a:srgbClr val="002060"/>
                </a:solidFill>
              </a:rPr>
              <a:t>Međunarodna konvencija rada formulira međunarodne standarde rada u obliku konvencija i preporuka te postavljanju minimalnih standarda osnovnih radničkih prava.</a:t>
            </a:r>
          </a:p>
          <a:p>
            <a:endParaRPr lang="hr-HR" sz="2000" b="1" dirty="0">
              <a:solidFill>
                <a:srgbClr val="002060"/>
              </a:solidFill>
            </a:endParaRPr>
          </a:p>
          <a:p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3" name="TekstniOkvir 12">
            <a:extLst>
              <a:ext uri="{FF2B5EF4-FFF2-40B4-BE49-F238E27FC236}">
                <a16:creationId xmlns="" xmlns:a16="http://schemas.microsoft.com/office/drawing/2014/main" id="{B9E8CB6C-4996-44E0-A91B-179C8E09B532}"/>
              </a:ext>
            </a:extLst>
          </p:cNvPr>
          <p:cNvSpPr txBox="1"/>
          <p:nvPr/>
        </p:nvSpPr>
        <p:spPr>
          <a:xfrm>
            <a:off x="4853109" y="2977516"/>
            <a:ext cx="689460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002060"/>
                </a:solidFill>
              </a:rPr>
              <a:t>ISM- International </a:t>
            </a:r>
            <a:r>
              <a:rPr lang="hr-HR" sz="2000" b="1" dirty="0" err="1">
                <a:solidFill>
                  <a:srgbClr val="002060"/>
                </a:solidFill>
              </a:rPr>
              <a:t>safety</a:t>
            </a:r>
            <a:r>
              <a:rPr lang="hr-HR" sz="2000" b="1" dirty="0">
                <a:solidFill>
                  <a:srgbClr val="002060"/>
                </a:solidFill>
              </a:rPr>
              <a:t> management</a:t>
            </a:r>
          </a:p>
          <a:p>
            <a:r>
              <a:rPr lang="hr-HR" sz="2000" dirty="0">
                <a:solidFill>
                  <a:srgbClr val="002060"/>
                </a:solidFill>
              </a:rPr>
              <a:t>Međunarodni pravilnik o sigurnom upravljanju brodom</a:t>
            </a:r>
          </a:p>
          <a:p>
            <a:r>
              <a:rPr lang="hr-HR" sz="2000" dirty="0"/>
              <a:t>Brodar mora osigurati da je brod vođen s osposobljenom, </a:t>
            </a:r>
            <a:r>
              <a:rPr lang="hr-HR" sz="2000" dirty="0" err="1"/>
              <a:t>ceritificiranom</a:t>
            </a:r>
            <a:r>
              <a:rPr lang="hr-HR" sz="2000" dirty="0"/>
              <a:t> i zdravom posadom. Zapovjednik je odgovoran za</a:t>
            </a:r>
          </a:p>
          <a:p>
            <a:r>
              <a:rPr lang="hr-HR" sz="2000" dirty="0"/>
              <a:t>provedbu </a:t>
            </a:r>
            <a:r>
              <a:rPr lang="hr-HR" sz="2000" dirty="0" err="1"/>
              <a:t>familijarizacije</a:t>
            </a:r>
            <a:r>
              <a:rPr lang="hr-HR" sz="2000" dirty="0"/>
              <a:t> posade kod stupanja na dužnost.</a:t>
            </a:r>
          </a:p>
          <a:p>
            <a:endParaRPr lang="hr-HR" dirty="0"/>
          </a:p>
        </p:txBody>
      </p:sp>
      <p:sp>
        <p:nvSpPr>
          <p:cNvPr id="15" name="Strelica: desno 14">
            <a:extLst>
              <a:ext uri="{FF2B5EF4-FFF2-40B4-BE49-F238E27FC236}">
                <a16:creationId xmlns="" xmlns:a16="http://schemas.microsoft.com/office/drawing/2014/main" id="{C10AAF29-97B3-4398-81A2-7BD8C694FAA1}"/>
              </a:ext>
            </a:extLst>
          </p:cNvPr>
          <p:cNvSpPr/>
          <p:nvPr/>
        </p:nvSpPr>
        <p:spPr>
          <a:xfrm>
            <a:off x="3952068" y="1751308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: desno 15">
            <a:extLst>
              <a:ext uri="{FF2B5EF4-FFF2-40B4-BE49-F238E27FC236}">
                <a16:creationId xmlns="" xmlns:a16="http://schemas.microsoft.com/office/drawing/2014/main" id="{87C5EF37-DB0F-44DD-A6B8-E7682870C6B8}"/>
              </a:ext>
            </a:extLst>
          </p:cNvPr>
          <p:cNvSpPr/>
          <p:nvPr/>
        </p:nvSpPr>
        <p:spPr>
          <a:xfrm>
            <a:off x="3952067" y="3776640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trelica: desno 16">
            <a:extLst>
              <a:ext uri="{FF2B5EF4-FFF2-40B4-BE49-F238E27FC236}">
                <a16:creationId xmlns="" xmlns:a16="http://schemas.microsoft.com/office/drawing/2014/main" id="{85244FA0-F79E-404B-A15E-DEB0B31A0C89}"/>
              </a:ext>
            </a:extLst>
          </p:cNvPr>
          <p:cNvSpPr/>
          <p:nvPr/>
        </p:nvSpPr>
        <p:spPr>
          <a:xfrm>
            <a:off x="3928598" y="5869133"/>
            <a:ext cx="604433" cy="154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kstniOkvir 13">
            <a:extLst>
              <a:ext uri="{FF2B5EF4-FFF2-40B4-BE49-F238E27FC236}">
                <a16:creationId xmlns="" xmlns:a16="http://schemas.microsoft.com/office/drawing/2014/main" id="{00CB3C6F-DBCC-4D86-A76C-D56B7F2E3D52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484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="" xmlns:a16="http://schemas.microsoft.com/office/drawing/2014/main" id="{25A56CA5-FBC3-41DF-A8C7-5143809861C2}"/>
              </a:ext>
            </a:extLst>
          </p:cNvPr>
          <p:cNvSpPr/>
          <p:nvPr/>
        </p:nvSpPr>
        <p:spPr>
          <a:xfrm>
            <a:off x="1662022" y="1351508"/>
            <a:ext cx="93107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400" dirty="0">
                <a:solidFill>
                  <a:srgbClr val="002060"/>
                </a:solidFill>
              </a:rPr>
              <a:t>Ciljevi pravne regulative su povećanje:</a:t>
            </a:r>
          </a:p>
          <a:p>
            <a:endParaRPr lang="hr-HR" sz="4400" dirty="0">
              <a:solidFill>
                <a:srgbClr val="002060"/>
              </a:solidFill>
            </a:endParaRPr>
          </a:p>
          <a:p>
            <a:r>
              <a:rPr lang="hr-HR" sz="4400" dirty="0">
                <a:solidFill>
                  <a:srgbClr val="002060"/>
                </a:solidFill>
              </a:rPr>
              <a:t>                - Sigurnosti broda </a:t>
            </a:r>
          </a:p>
          <a:p>
            <a:r>
              <a:rPr lang="hr-HR" sz="4400" dirty="0">
                <a:solidFill>
                  <a:srgbClr val="002060"/>
                </a:solidFill>
              </a:rPr>
              <a:t>                - Sigurnosti plovidbe </a:t>
            </a:r>
          </a:p>
          <a:p>
            <a:r>
              <a:rPr lang="hr-HR" sz="4400" dirty="0">
                <a:solidFill>
                  <a:srgbClr val="002060"/>
                </a:solidFill>
              </a:rPr>
              <a:t>                - Zaštite ljudi i imovine</a:t>
            </a:r>
          </a:p>
          <a:p>
            <a:r>
              <a:rPr lang="hr-HR" sz="4400" dirty="0">
                <a:solidFill>
                  <a:srgbClr val="002060"/>
                </a:solidFill>
              </a:rPr>
              <a:t>                - Zaštite okoliša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C58C418C-14DC-4726-A3AC-A64008EBDBD4}"/>
              </a:ext>
            </a:extLst>
          </p:cNvPr>
          <p:cNvSpPr txBox="1"/>
          <p:nvPr/>
        </p:nvSpPr>
        <p:spPr>
          <a:xfrm>
            <a:off x="3931646" y="255008"/>
            <a:ext cx="4328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PRAVNA REGULATIVA</a:t>
            </a:r>
          </a:p>
        </p:txBody>
      </p:sp>
      <p:sp>
        <p:nvSpPr>
          <p:cNvPr id="4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942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="" xmlns:a16="http://schemas.microsoft.com/office/drawing/2014/main" id="{8ABB6386-63DB-4E99-ADD5-217C3D87DFFE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Kap.Renato 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Dudić©202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="" xmlns:a16="http://schemas.microsoft.com/office/drawing/2014/main" id="{AD7FBB22-00DE-4675-8D11-8DCFB243E428}"/>
              </a:ext>
            </a:extLst>
          </p:cNvPr>
          <p:cNvSpPr/>
          <p:nvPr/>
        </p:nvSpPr>
        <p:spPr>
          <a:xfrm>
            <a:off x="2221313" y="2875002"/>
            <a:ext cx="80888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4800" b="1" dirty="0">
                <a:solidFill>
                  <a:srgbClr val="002060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Stilovi rukovođenja i timski rad</a:t>
            </a:r>
            <a:endParaRPr lang="hr-HR" sz="4800" b="1" dirty="0"/>
          </a:p>
        </p:txBody>
      </p:sp>
    </p:spTree>
    <p:extLst>
      <p:ext uri="{BB962C8B-B14F-4D97-AF65-F5344CB8AC3E}">
        <p14:creationId xmlns:p14="http://schemas.microsoft.com/office/powerpoint/2010/main" val="8862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F4FD302D-9C7E-41F9-8F13-6D8AF2D100C8}"/>
              </a:ext>
            </a:extLst>
          </p:cNvPr>
          <p:cNvSpPr txBox="1"/>
          <p:nvPr/>
        </p:nvSpPr>
        <p:spPr>
          <a:xfrm>
            <a:off x="4062814" y="277304"/>
            <a:ext cx="4284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</a:rPr>
              <a:t> STILOVI RUKOVOĐENJA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="" xmlns:a16="http://schemas.microsoft.com/office/drawing/2014/main" id="{793175EC-5DEE-4B96-BFDC-CE7AFB7FCFC3}"/>
              </a:ext>
            </a:extLst>
          </p:cNvPr>
          <p:cNvSpPr/>
          <p:nvPr/>
        </p:nvSpPr>
        <p:spPr>
          <a:xfrm>
            <a:off x="1591159" y="1184045"/>
            <a:ext cx="97381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2060"/>
                </a:solidFill>
              </a:rPr>
              <a:t>Uspjeh bilo koje organizacije ili događaja izravno ovisi o vođi</a:t>
            </a:r>
          </a:p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2060"/>
                </a:solidFill>
              </a:rPr>
              <a:t>Vođa mora </a:t>
            </a:r>
            <a:r>
              <a:rPr lang="it-IT" sz="2000" dirty="0" err="1">
                <a:solidFill>
                  <a:srgbClr val="002060"/>
                </a:solidFill>
              </a:rPr>
              <a:t>biti</a:t>
            </a:r>
            <a:r>
              <a:rPr lang="it-IT" sz="2000" dirty="0">
                <a:solidFill>
                  <a:srgbClr val="002060"/>
                </a:solidFill>
              </a:rPr>
              <a:t> u </a:t>
            </a:r>
            <a:r>
              <a:rPr lang="it-IT" sz="2000" dirty="0" err="1">
                <a:solidFill>
                  <a:srgbClr val="002060"/>
                </a:solidFill>
              </a:rPr>
              <a:t>stanju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dirty="0" err="1">
                <a:solidFill>
                  <a:srgbClr val="002060"/>
                </a:solidFill>
              </a:rPr>
              <a:t>organizirati</a:t>
            </a: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dirty="0" err="1">
                <a:solidFill>
                  <a:srgbClr val="002060"/>
                </a:solidFill>
              </a:rPr>
              <a:t>tim</a:t>
            </a:r>
            <a:r>
              <a:rPr lang="hr-HR" sz="2000" dirty="0">
                <a:solidFill>
                  <a:srgbClr val="002060"/>
                </a:solidFill>
              </a:rPr>
              <a:t>, usmjeriti njegovu energiju i znanje u pravom smjeru.</a:t>
            </a:r>
          </a:p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2060"/>
                </a:solidFill>
              </a:rPr>
              <a:t>Postizanje tog cilja ovisno je o stilovima vodstva.</a:t>
            </a:r>
          </a:p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2060"/>
                </a:solidFill>
              </a:rPr>
              <a:t>Stilovi vodstva povezani su s prirodom vođe, njegovim psihološkim karakteristikama, radnim iskustvom i specifičnošću posla kojega obavlja – zanimanja.</a:t>
            </a:r>
          </a:p>
          <a:p>
            <a:pPr marL="285750" indent="-285750">
              <a:buFontTx/>
              <a:buChar char="-"/>
            </a:pPr>
            <a:r>
              <a:rPr lang="hr-HR" sz="2000" dirty="0">
                <a:solidFill>
                  <a:srgbClr val="002060"/>
                </a:solidFill>
              </a:rPr>
              <a:t>Dobar vođa mora poznavati svoje dužnosti i prava, ali i određene psihološke tehnike vođenja. 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="" xmlns:a16="http://schemas.microsoft.com/office/drawing/2014/main" id="{A61E8EBF-B4B8-4E44-8B5F-19B2620E881F}"/>
              </a:ext>
            </a:extLst>
          </p:cNvPr>
          <p:cNvSpPr txBox="1"/>
          <p:nvPr/>
        </p:nvSpPr>
        <p:spPr>
          <a:xfrm>
            <a:off x="4572000" y="4060556"/>
            <a:ext cx="3170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</a:rPr>
              <a:t>STILOVI RUKOVOĐENJA</a:t>
            </a:r>
          </a:p>
          <a:p>
            <a:endParaRPr lang="hr-HR" sz="2400" b="1" dirty="0">
              <a:solidFill>
                <a:srgbClr val="002060"/>
              </a:solidFill>
            </a:endParaRPr>
          </a:p>
        </p:txBody>
      </p:sp>
      <p:sp>
        <p:nvSpPr>
          <p:cNvPr id="6" name="Strelica: savijeno prema gore 5">
            <a:extLst>
              <a:ext uri="{FF2B5EF4-FFF2-40B4-BE49-F238E27FC236}">
                <a16:creationId xmlns="" xmlns:a16="http://schemas.microsoft.com/office/drawing/2014/main" id="{C769C761-6D11-4E93-9BB0-6BFE63239773}"/>
              </a:ext>
            </a:extLst>
          </p:cNvPr>
          <p:cNvSpPr/>
          <p:nvPr/>
        </p:nvSpPr>
        <p:spPr>
          <a:xfrm rot="10800000">
            <a:off x="3192651" y="4206583"/>
            <a:ext cx="991892" cy="53894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: savijeno prema gore 6">
            <a:extLst>
              <a:ext uri="{FF2B5EF4-FFF2-40B4-BE49-F238E27FC236}">
                <a16:creationId xmlns="" xmlns:a16="http://schemas.microsoft.com/office/drawing/2014/main" id="{20E7D4C4-9C2E-4942-A05C-005748513910}"/>
              </a:ext>
            </a:extLst>
          </p:cNvPr>
          <p:cNvSpPr/>
          <p:nvPr/>
        </p:nvSpPr>
        <p:spPr>
          <a:xfrm rot="10800000" flipH="1">
            <a:off x="7904136" y="4206582"/>
            <a:ext cx="1038385" cy="538946"/>
          </a:xfrm>
          <a:prstGeom prst="bentUpArrow">
            <a:avLst>
              <a:gd name="adj1" fmla="val 23639"/>
              <a:gd name="adj2" fmla="val 2711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>
            <a:extLst>
              <a:ext uri="{FF2B5EF4-FFF2-40B4-BE49-F238E27FC236}">
                <a16:creationId xmlns="" xmlns:a16="http://schemas.microsoft.com/office/drawing/2014/main" id="{6F105350-F2BC-4594-B0A1-329B64119820}"/>
              </a:ext>
            </a:extLst>
          </p:cNvPr>
          <p:cNvSpPr txBox="1"/>
          <p:nvPr/>
        </p:nvSpPr>
        <p:spPr>
          <a:xfrm>
            <a:off x="2194560" y="5023421"/>
            <a:ext cx="246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JEDNODIMENZIONALNI</a:t>
            </a:r>
          </a:p>
          <a:p>
            <a:r>
              <a:rPr lang="hr-HR" dirty="0">
                <a:solidFill>
                  <a:srgbClr val="002060"/>
                </a:solidFill>
              </a:rPr>
              <a:t>     - konstantni</a:t>
            </a:r>
          </a:p>
          <a:p>
            <a:r>
              <a:rPr lang="hr-HR" dirty="0">
                <a:solidFill>
                  <a:srgbClr val="002060"/>
                </a:solidFill>
              </a:rPr>
              <a:t>     - nepromijenjeni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="" xmlns:a16="http://schemas.microsoft.com/office/drawing/2014/main" id="{86F2265D-A15F-4503-9FE5-6228E64F24B0}"/>
              </a:ext>
            </a:extLst>
          </p:cNvPr>
          <p:cNvSpPr txBox="1"/>
          <p:nvPr/>
        </p:nvSpPr>
        <p:spPr>
          <a:xfrm>
            <a:off x="7742740" y="5023421"/>
            <a:ext cx="3800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2060"/>
                </a:solidFill>
              </a:rPr>
              <a:t>MULTIDIMENZIONALNI</a:t>
            </a:r>
          </a:p>
          <a:p>
            <a:r>
              <a:rPr lang="hr-HR" dirty="0">
                <a:solidFill>
                  <a:srgbClr val="002060"/>
                </a:solidFill>
              </a:rPr>
              <a:t> - mijenjaju se ovisno o trenutnoj</a:t>
            </a:r>
          </a:p>
          <a:p>
            <a:r>
              <a:rPr lang="hr-HR" dirty="0">
                <a:solidFill>
                  <a:srgbClr val="002060"/>
                </a:solidFill>
              </a:rPr>
              <a:t>   situaciji i radnom okruženju</a:t>
            </a:r>
          </a:p>
          <a:p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="" xmlns:a16="http://schemas.microsoft.com/office/drawing/2014/main" id="{9C96FF7D-3B89-4547-9CAE-DE2F9A28BF29}"/>
              </a:ext>
            </a:extLst>
          </p:cNvPr>
          <p:cNvSpPr txBox="1"/>
          <p:nvPr/>
        </p:nvSpPr>
        <p:spPr>
          <a:xfrm>
            <a:off x="9687212" y="6488668"/>
            <a:ext cx="250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Kap.Renato </a:t>
            </a:r>
            <a:r>
              <a:rPr lang="hr-HR" dirty="0" smtClean="0"/>
              <a:t>Dudić©202</a:t>
            </a:r>
            <a:r>
              <a:rPr lang="en-US" dirty="0" smtClean="0"/>
              <a:t>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6738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3477</Words>
  <Application>Microsoft Office PowerPoint</Application>
  <PresentationFormat>Widescreen</PresentationFormat>
  <Paragraphs>473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Lucida Sans Unicode</vt:lpstr>
      <vt:lpstr>Open Sans</vt:lpstr>
      <vt:lpstr>Times New Roman</vt:lpstr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Rukovođenje- situacijski pristup</vt:lpstr>
      <vt:lpstr> Rukovođenje - Leadership</vt:lpstr>
      <vt:lpstr>PowerPoint Presentation</vt:lpstr>
      <vt:lpstr>PowerPoint Presentation</vt:lpstr>
      <vt:lpstr>PowerPoint Presentation</vt:lpstr>
      <vt:lpstr>Učinkovita organizacija rada unutar tima</vt:lpstr>
      <vt:lpstr>PowerPoint Presentation</vt:lpstr>
      <vt:lpstr>Organizacija posade, struktura autoriteta, odgovornost</vt:lpstr>
      <vt:lpstr>Struktura autoriteta</vt:lpstr>
      <vt:lpstr>Raspored posade s obzirom na dužnosti</vt:lpstr>
      <vt:lpstr>PowerPoint Presentation</vt:lpstr>
      <vt:lpstr>PowerPoint Presentation</vt:lpstr>
      <vt:lpstr>Posebnosti života i rada na brodu </vt:lpstr>
      <vt:lpstr>Svijest o automatizaciji</vt:lpstr>
      <vt:lpstr>PowerPoint Presentation</vt:lpstr>
      <vt:lpstr>      Učinkovita komunikacija na brodu i obali </vt:lpstr>
      <vt:lpstr>PowerPoint Presentation</vt:lpstr>
      <vt:lpstr>PowerPoint Presentation</vt:lpstr>
      <vt:lpstr>STCW</vt:lpstr>
      <vt:lpstr>PowerPoint Presentation</vt:lpstr>
      <vt:lpstr>PowerPoint Presentation</vt:lpstr>
      <vt:lpstr>PowerPoint Presentation</vt:lpstr>
      <vt:lpstr>              Resursi i raspodjela resursa</vt:lpstr>
      <vt:lpstr>Ograničenje vremena i resursa </vt:lpstr>
      <vt:lpstr>Plansko ograničenje vremena – ključna pitanja</vt:lpstr>
      <vt:lpstr>Najčešće pogreške ne uzimanja u obzir ograničenje vremena</vt:lpstr>
      <vt:lpstr>Procjena stanja i rizika – Studija slučaja</vt:lpstr>
      <vt:lpstr>PowerPoint Presentation</vt:lpstr>
      <vt:lpstr>Načini procjene rizika i donošenje odluka</vt:lpstr>
      <vt:lpstr>Donošenje odluka</vt:lpstr>
      <vt:lpstr>PowerPoint Presentation</vt:lpstr>
      <vt:lpstr>Čidbenici koji utječu na donošenje odluka</vt:lpstr>
      <vt:lpstr>Prosudba (ne)učinkovitosti radnih odluka</vt:lpstr>
      <vt:lpstr>    Procjena učinkovitosti ishoda - Studija slučaja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Renato Dudić</dc:creator>
  <cp:lastModifiedBy>Renato</cp:lastModifiedBy>
  <cp:revision>139</cp:revision>
  <dcterms:created xsi:type="dcterms:W3CDTF">2020-03-24T10:23:58Z</dcterms:created>
  <dcterms:modified xsi:type="dcterms:W3CDTF">2023-01-09T07:58:08Z</dcterms:modified>
</cp:coreProperties>
</file>