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04" r:id="rId2"/>
    <p:sldId id="505" r:id="rId3"/>
    <p:sldId id="506" r:id="rId4"/>
    <p:sldId id="507" r:id="rId5"/>
    <p:sldId id="508" r:id="rId6"/>
    <p:sldId id="509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517" r:id="rId15"/>
    <p:sldId id="518" r:id="rId16"/>
    <p:sldId id="519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DE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DBA69-0D41-4757-8EF7-051E2F87482B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0C941-A7CD-4EEC-9E6E-63FEA15344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807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306FEFB-883A-42DC-8DD4-D06F941CE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A503E40F-3BB6-4276-9BEA-F5708FFA3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460DB0D6-2130-4416-8596-20E95C5E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F70D-F4C1-4302-B012-0F4DB13CE426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773FB92F-9CE6-455B-A495-56983D7B3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583ACFEC-C949-4673-B121-B0957DF2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8648-A795-4782-9AE1-E1FE5C20F4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317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9B7D3AA-31EA-4116-98BC-BE6DAB60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7EBAB7EB-4178-4CD2-90C2-CBD8607FF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9B551E1F-8183-4357-B60F-B93C5B59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F70D-F4C1-4302-B012-0F4DB13CE426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BE38D424-FFD6-4663-9DA2-4D83C339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B1274483-46D7-4BD7-B38A-A8F8555F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8648-A795-4782-9AE1-E1FE5C20F4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72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A6DD0BAD-3BEA-4C16-942D-DA33A9D50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80640300-553A-48CE-83B2-1E626CE25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B78AC760-5E6A-4A0F-A451-7EF68AAC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F70D-F4C1-4302-B012-0F4DB13CE426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FE1268E4-FDB4-4A3D-AFE9-CE00722F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9CD59ACC-0E26-4C6E-A2A6-4FA20984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8648-A795-4782-9AE1-E1FE5C20F4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360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C5B8B04-6BE6-4FC7-84D6-6D7EDAB5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D67D78E-0783-4C5C-8D22-780FED337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CC4C4E7-A7EC-4E39-AEE3-B3C395ECB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F70D-F4C1-4302-B012-0F4DB13CE426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9802188C-296A-497B-9084-2D210742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13652DF5-9477-4239-814B-BCB7C145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8648-A795-4782-9AE1-E1FE5C20F4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473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4B54C30-4513-4D62-8952-3379FE45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96CDF128-935C-4497-B78E-09EBD14BB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1FC88EA1-15ED-4383-83FD-13B3BA50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F70D-F4C1-4302-B012-0F4DB13CE426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30C9F40E-271D-4D5C-9224-2E887440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E74D04-5170-464E-98C4-346610EF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8648-A795-4782-9AE1-E1FE5C20F4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470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E5B8354-6A78-4966-B884-1AFEB315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0B25D2CE-2118-4BA8-8208-9D53A54F0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B1C0813D-2796-48AD-9481-AC79CA202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E51E956F-1256-4818-9A0A-1CE9C4619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F70D-F4C1-4302-B012-0F4DB13CE426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A514D82A-C2FD-4382-B832-AB1AC04F2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E8309CC9-D271-49EB-8C23-CEC6A297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8648-A795-4782-9AE1-E1FE5C20F4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163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773E918-DA49-4DC7-A17B-BD4DF8E2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DD4B47E4-FD37-41D6-A104-9EF93421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F4FB56FC-484D-4BD9-A032-1B6F7C64A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06C68794-E65A-4FF4-91F3-1926D63E9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3F9DC54A-3A42-4FC3-ADA9-026AF037B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00E3CF9-7BE5-4130-8CD6-0CCD5B65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F70D-F4C1-4302-B012-0F4DB13CE426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B9772FFA-B4D8-4CF0-BF9F-5EFF2B9C6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FB8EBA3E-D463-426E-987C-203B5313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8648-A795-4782-9AE1-E1FE5C20F4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068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71C849E-B97C-4873-A0A5-50F70B599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3217FD4-8069-4F00-B8D9-38A507FF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F70D-F4C1-4302-B012-0F4DB13CE426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045E4F48-E5BB-418C-A97D-C498A0A5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0FE5BC49-AD52-4C75-B05C-DBEA7B47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8648-A795-4782-9AE1-E1FE5C20F4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801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678CCF4E-E0D3-4C27-82E3-0BD48F10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F70D-F4C1-4302-B012-0F4DB13CE426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7BE0B79B-0FBB-4454-9DA6-76FFC92FA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3E6FD143-7EF2-4307-9A57-0AB97A27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8648-A795-4782-9AE1-E1FE5C20F4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397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2BD6165-B0FD-40B9-8A0B-746E223E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5E6A4B9-917B-443D-89AD-7E8561EDD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C76EC67-B1AD-4743-B0B4-60B2BF928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58B5F82E-A02B-4479-A601-3EE841F0F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F70D-F4C1-4302-B012-0F4DB13CE426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FC0784D-A99E-41B0-A400-3E63C25C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853EEC4D-F728-4F41-9D59-AC1DEEA87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8648-A795-4782-9AE1-E1FE5C20F4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998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9F50BA-E6FC-426B-8F52-95E38050D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A8F5EEC0-2DFB-49FD-939D-08A4F9A6A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406345CB-D2F9-4FEB-9A9F-1F1B48BCB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074A152-180A-48A7-8AED-66CCEC305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F70D-F4C1-4302-B012-0F4DB13CE426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7B091900-9992-4BE7-BBA3-1B84AE8D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E906FB39-6D40-4D48-ACE4-0E7EE9AD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8648-A795-4782-9AE1-E1FE5C20F4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919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2C83CF82-07F0-4CA4-B22E-9CCD942CE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D1830CA2-745A-4F0D-8EE8-F99B83553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669FEB5-9E74-4502-87E0-5366656DD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AF70D-F4C1-4302-B012-0F4DB13CE426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5DCDDA6F-3DE7-4A12-9846-78F136B9F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F4F5D27B-C012-4C1C-ABDC-2E6FD447A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28648-A795-4782-9AE1-E1FE5C20F4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268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F74B1F-BFF5-4F5D-980E-333E63EA1E56}"/>
              </a:ext>
            </a:extLst>
          </p:cNvPr>
          <p:cNvSpPr txBox="1">
            <a:spLocks/>
          </p:cNvSpPr>
          <p:nvPr/>
        </p:nvSpPr>
        <p:spPr bwMode="auto">
          <a:xfrm>
            <a:off x="1981199" y="184727"/>
            <a:ext cx="8229600" cy="156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r-Latn-ME" altLang="sr-Latn-R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SOLAS - </a:t>
            </a:r>
            <a:r>
              <a:rPr lang="sr-Latn-ME" altLang="sr-Latn-R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sr-Latn-ME" altLang="sr-Latn-R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altLang="sr-Latn-R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r-Latn-ME" altLang="sr-Latn-R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altLang="sr-Latn-R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sr-Latn-ME" altLang="sr-Latn-R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sr-Latn-ME" altLang="sr-Latn-R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endParaRPr lang="en-US" altLang="sr-Latn-R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5962702D-B18E-4A65-92D2-2E3B8604209B}"/>
              </a:ext>
            </a:extLst>
          </p:cNvPr>
          <p:cNvSpPr txBox="1"/>
          <p:nvPr/>
        </p:nvSpPr>
        <p:spPr>
          <a:xfrm>
            <a:off x="3403023" y="1792052"/>
            <a:ext cx="8417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SOLAS konvencija donesena je 1914. godine u Londonu na zasjedanju i na poticaj Britanske vlade, a nakon potonuća broda “</a:t>
            </a:r>
            <a:r>
              <a:rPr lang="hr-HR" dirty="0" err="1"/>
              <a:t>Titanic</a:t>
            </a:r>
            <a:r>
              <a:rPr lang="hr-HR" dirty="0"/>
              <a:t>” i stradavanja velikog broja ljudi.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98FF407E-684D-41E0-B890-D7C260BB4786}"/>
              </a:ext>
            </a:extLst>
          </p:cNvPr>
          <p:cNvSpPr txBox="1"/>
          <p:nvPr/>
        </p:nvSpPr>
        <p:spPr>
          <a:xfrm>
            <a:off x="3403023" y="2460516"/>
            <a:ext cx="8417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Konvencijom se nastoji pratiti tehnološki razvitak u pomorstvu a time i standardi vezani za sigurnost na brodovima, zbog čega je sama konvencija podložna stalnim izmjenama i dopunama.</a:t>
            </a:r>
          </a:p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4E31E52D-C90E-44E8-A167-997FAC4E2394}"/>
              </a:ext>
            </a:extLst>
          </p:cNvPr>
          <p:cNvSpPr txBox="1"/>
          <p:nvPr/>
        </p:nvSpPr>
        <p:spPr>
          <a:xfrm>
            <a:off x="3403023" y="5205572"/>
            <a:ext cx="8722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Danas je na snazi ona iz 1974.godine. Obvezuje 141 državu svijeta, sve velike pomorske države a među njima je i RH. (ukupno 98,47% svjetske flote)</a:t>
            </a:r>
          </a:p>
          <a:p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99F49E80-81E7-460E-9F77-726BB9EE2921}"/>
              </a:ext>
            </a:extLst>
          </p:cNvPr>
          <p:cNvSpPr txBox="1"/>
          <p:nvPr/>
        </p:nvSpPr>
        <p:spPr>
          <a:xfrm>
            <a:off x="3403023" y="3504796"/>
            <a:ext cx="8306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Prilozima konvencije utvrđuju se tehnička pravila izgradnje i opremanja brodova te načini pojedinih postupaka sa stajališta sigurnosti broda i ljudi na moru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29ECE120-C724-4809-BF19-B3E80806CA51}"/>
              </a:ext>
            </a:extLst>
          </p:cNvPr>
          <p:cNvSpPr txBox="1"/>
          <p:nvPr/>
        </p:nvSpPr>
        <p:spPr>
          <a:xfrm>
            <a:off x="3403023" y="4287165"/>
            <a:ext cx="8629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Tekst konvencije može se </a:t>
            </a:r>
            <a:r>
              <a:rPr lang="hr-HR" dirty="0" err="1"/>
              <a:t>mjenjati</a:t>
            </a:r>
            <a:r>
              <a:rPr lang="hr-HR" dirty="0"/>
              <a:t> ili nadopunjavati odlukama koje donosi Odbor za pomorsku sigurnost (MSC – </a:t>
            </a:r>
            <a:r>
              <a:rPr lang="hr-HR" dirty="0" err="1"/>
              <a:t>Maritime</a:t>
            </a:r>
            <a:r>
              <a:rPr lang="hr-HR" dirty="0"/>
              <a:t> </a:t>
            </a:r>
            <a:r>
              <a:rPr lang="hr-HR" dirty="0" err="1"/>
              <a:t>Safety</a:t>
            </a:r>
            <a:r>
              <a:rPr lang="hr-HR" dirty="0"/>
              <a:t> </a:t>
            </a:r>
            <a:r>
              <a:rPr lang="hr-HR" dirty="0" err="1"/>
              <a:t>Comite</a:t>
            </a:r>
            <a:r>
              <a:rPr lang="hr-HR" dirty="0"/>
              <a:t>), međunarodne pomorske organizacije IMO-a.</a:t>
            </a:r>
          </a:p>
          <a:p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C4EEB2CD-AE1C-48DC-BF35-11D84AFE9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79" y="1792052"/>
            <a:ext cx="2628017" cy="4064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19527" y="6528121"/>
            <a:ext cx="1772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Kap.R.Dudić©2023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404494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AA2FEFBA-A9C2-4DA0-BB4F-73D7662CF646}"/>
              </a:ext>
            </a:extLst>
          </p:cNvPr>
          <p:cNvSpPr txBox="1"/>
          <p:nvPr/>
        </p:nvSpPr>
        <p:spPr>
          <a:xfrm>
            <a:off x="3219251" y="125730"/>
            <a:ext cx="57534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Poglavlje VIII– Nuklearni brodovi</a:t>
            </a:r>
          </a:p>
          <a:p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FE7003A8-20E4-4B9C-B60C-1E5B86C00982}"/>
              </a:ext>
            </a:extLst>
          </p:cNvPr>
          <p:cNvSpPr txBox="1"/>
          <p:nvPr/>
        </p:nvSpPr>
        <p:spPr>
          <a:xfrm>
            <a:off x="2209800" y="1946017"/>
            <a:ext cx="7566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Ovo poglavlje propisuje način primjene ostalih odredbi konvencije, izuzeća, načine odobrenja, mjere sigurnosti, nadzori, izdavanje svjedodžbi te način istrage u slučaju nezgode nuklearnih brodova.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68C4B47-AD22-47B7-A254-B28297FD5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10" y="4043361"/>
            <a:ext cx="2619375" cy="17430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7BFDE8CB-BAE9-4429-AECA-6E75ACFC5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830" y="4043362"/>
            <a:ext cx="2822257" cy="17430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4EE33C29-1916-46CA-BFCE-824BDCB51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489" y="4043361"/>
            <a:ext cx="2985068" cy="174307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DE3D71A8-A201-42D7-A088-16EA670A978D}"/>
              </a:ext>
            </a:extLst>
          </p:cNvPr>
          <p:cNvSpPr txBox="1"/>
          <p:nvPr/>
        </p:nvSpPr>
        <p:spPr>
          <a:xfrm>
            <a:off x="1393545" y="5786436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Nuklearni ledolomac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D034A205-618D-4AC8-B884-8B2CA4C9D1F7}"/>
              </a:ext>
            </a:extLst>
          </p:cNvPr>
          <p:cNvSpPr txBox="1"/>
          <p:nvPr/>
        </p:nvSpPr>
        <p:spPr>
          <a:xfrm>
            <a:off x="7822575" y="5786436"/>
            <a:ext cx="280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Nuklearni ploveća elektrana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D545EBB3-C563-45D4-BE61-89F66048EAE9}"/>
              </a:ext>
            </a:extLst>
          </p:cNvPr>
          <p:cNvSpPr txBox="1"/>
          <p:nvPr/>
        </p:nvSpPr>
        <p:spPr>
          <a:xfrm>
            <a:off x="4631848" y="5786436"/>
            <a:ext cx="218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Nuklearna ratna flota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19527" y="6528121"/>
            <a:ext cx="1772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Kap.R.Dudić©2023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6792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C5E9D01B-E5F3-47DE-B92A-751F18D5CE25}"/>
              </a:ext>
            </a:extLst>
          </p:cNvPr>
          <p:cNvSpPr/>
          <p:nvPr/>
        </p:nvSpPr>
        <p:spPr>
          <a:xfrm>
            <a:off x="1898877" y="169664"/>
            <a:ext cx="8871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Poglavlje IX – Sustav upravljanja u </a:t>
            </a:r>
            <a:r>
              <a:rPr lang="hr-H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svhu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 sigurnosti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63033DEA-D026-4ADB-AA1D-E9A8CE02B117}"/>
              </a:ext>
            </a:extLst>
          </p:cNvPr>
          <p:cNvSpPr txBox="1"/>
          <p:nvPr/>
        </p:nvSpPr>
        <p:spPr>
          <a:xfrm>
            <a:off x="0" y="1245423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Sustav upravljanja u svrhu sigurnosti usvojen je na konferenciji država članica 1994. god.</a:t>
            </a:r>
          </a:p>
          <a:p>
            <a:pPr algn="ctr"/>
            <a:r>
              <a:rPr lang="hr-HR" sz="2400" dirty="0"/>
              <a:t>    Njime je kao obavezan prihvaćen Međunarodni pravilnik  upravljanja u svrhu sigurnosti i </a:t>
            </a:r>
            <a:r>
              <a:rPr lang="hr-HR" sz="2400" dirty="0" err="1"/>
              <a:t>spriječavanja</a:t>
            </a:r>
            <a:r>
              <a:rPr lang="hr-HR" sz="2400" dirty="0"/>
              <a:t> onečišćenja </a:t>
            </a:r>
          </a:p>
          <a:p>
            <a:pPr algn="ctr"/>
            <a:r>
              <a:rPr lang="hr-HR" sz="2400" dirty="0" err="1"/>
              <a:t>tzv.</a:t>
            </a:r>
            <a:r>
              <a:rPr lang="hr-HR" sz="2400" b="1" dirty="0" err="1"/>
              <a:t>ISM</a:t>
            </a:r>
            <a:r>
              <a:rPr lang="hr-HR" sz="2400" dirty="0"/>
              <a:t> kodeks</a:t>
            </a:r>
          </a:p>
          <a:p>
            <a:pPr algn="ctr"/>
            <a:r>
              <a:rPr lang="hr-HR" sz="2400" b="1" dirty="0"/>
              <a:t>ISM</a:t>
            </a:r>
            <a:r>
              <a:rPr lang="hr-HR" sz="2400" dirty="0"/>
              <a:t> – International </a:t>
            </a:r>
            <a:r>
              <a:rPr lang="hr-HR" sz="2400" dirty="0" err="1"/>
              <a:t>Safety</a:t>
            </a:r>
            <a:r>
              <a:rPr lang="hr-HR" sz="2400" dirty="0"/>
              <a:t> Management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87A0880B-2E27-436F-B142-FA95A374E87C}"/>
              </a:ext>
            </a:extLst>
          </p:cNvPr>
          <p:cNvSpPr txBox="1"/>
          <p:nvPr/>
        </p:nvSpPr>
        <p:spPr>
          <a:xfrm>
            <a:off x="2798148" y="3456415"/>
            <a:ext cx="9455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Ovim se pravilnikom brodar obavezuje da na brodovima kojima upravlja uspostavi sustav upravljanja sigurnošću - ISM.</a:t>
            </a:r>
          </a:p>
          <a:p>
            <a:pPr algn="ctr"/>
            <a:endParaRPr lang="hr-H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Ovaj sustav jednako obvezuje brodarsku tvrtku i posadu na svim njenim brodovima</a:t>
            </a:r>
          </a:p>
          <a:p>
            <a:pPr algn="ctr"/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BFA03E42-639A-4FB6-B0D6-313BAAA71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02" y="2324576"/>
            <a:ext cx="2156868" cy="325051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0807D00C-3E75-46B0-8238-DDC33794849E}"/>
              </a:ext>
            </a:extLst>
          </p:cNvPr>
          <p:cNvSpPr txBox="1"/>
          <p:nvPr/>
        </p:nvSpPr>
        <p:spPr>
          <a:xfrm>
            <a:off x="460602" y="5612577"/>
            <a:ext cx="11037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Sustav upravljanja sigurnošću na brodovima se sprovodi tzv. Listama provjera ili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listama koje su se na brodove počele uvoditi donošenjem ISM-a, </a:t>
            </a:r>
          </a:p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od 1994.godine.</a:t>
            </a:r>
          </a:p>
          <a:p>
            <a:pPr algn="ctr"/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19527" y="6528121"/>
            <a:ext cx="1772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Kap.R.Dudić©2023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7030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BFA54893-D9F8-466F-B979-77761DC5953F}"/>
              </a:ext>
            </a:extLst>
          </p:cNvPr>
          <p:cNvSpPr txBox="1"/>
          <p:nvPr/>
        </p:nvSpPr>
        <p:spPr>
          <a:xfrm>
            <a:off x="2377440" y="114300"/>
            <a:ext cx="8111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Poglavlje X – Mjere sigurnosti za brze brodove</a:t>
            </a:r>
          </a:p>
          <a:p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DA89B25D-E700-4EA8-BA61-D74812D26AD3}"/>
              </a:ext>
            </a:extLst>
          </p:cNvPr>
          <p:cNvSpPr txBox="1"/>
          <p:nvPr/>
        </p:nvSpPr>
        <p:spPr>
          <a:xfrm>
            <a:off x="2990998" y="925830"/>
            <a:ext cx="6564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Mjere sigurnosti za vrlo brze brodove, usvojeno je na istoj konferenciji  kao i poglavlje IX.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CFB607EB-860F-4D4F-966A-BE75FE068517}"/>
              </a:ext>
            </a:extLst>
          </p:cNvPr>
          <p:cNvSpPr txBox="1"/>
          <p:nvPr/>
        </p:nvSpPr>
        <p:spPr>
          <a:xfrm>
            <a:off x="2857500" y="2205834"/>
            <a:ext cx="7520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Odnosi se na plovila koja se kreću vrlo velikim brzinama te se stoga na njih primjenjuju različita pravila o izgradnji i opremi u odnosu na trgovačke brodove uobičajene izgradnje.</a:t>
            </a:r>
          </a:p>
          <a:p>
            <a:pPr algn="ctr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Donesen je poseban Pravilnik tzv.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HSC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kodeks</a:t>
            </a:r>
          </a:p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HSC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peed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raft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0A98AB1A-2C41-4179-976E-4160C7BDE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" y="1279773"/>
            <a:ext cx="2636520" cy="381416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1631C7FE-65EA-4075-ADB5-362F509687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210" y="3946324"/>
            <a:ext cx="4380248" cy="2625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19527" y="6528121"/>
            <a:ext cx="1772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Kap.R.Dudić©2023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2693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C1DFF7EB-4FD2-453C-A69A-EE2BD42DCE18}"/>
              </a:ext>
            </a:extLst>
          </p:cNvPr>
          <p:cNvSpPr txBox="1"/>
          <p:nvPr/>
        </p:nvSpPr>
        <p:spPr>
          <a:xfrm>
            <a:off x="1461962" y="159306"/>
            <a:ext cx="9809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Poglavlje XI – Posebne mjere za unapređenje sigurnosti</a:t>
            </a:r>
          </a:p>
          <a:p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337096B8-B4C3-473C-B85D-9F08DCF796F1}"/>
              </a:ext>
            </a:extLst>
          </p:cNvPr>
          <p:cNvSpPr txBox="1"/>
          <p:nvPr/>
        </p:nvSpPr>
        <p:spPr>
          <a:xfrm>
            <a:off x="2435645" y="1251306"/>
            <a:ext cx="7178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Poglavlje XI-1, od 1. srpnja 2004., zahtijeva da svi putnički brodovi i teretni brodovi iznad 500 BT koji su angažirani na međunarodnim putovanjima moraju na brodu imati tzv. </a:t>
            </a:r>
          </a:p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CSR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ontinuous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ynopsis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ecord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CSR je oblik dnevnika broda koji ostaje na brodu cijeli životni vijek i bilježi sve promjene vlasnika, zastave, imena, klase…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7C61F077-61A6-4DB9-99D3-2A9B29E8C93E}"/>
              </a:ext>
            </a:extLst>
          </p:cNvPr>
          <p:cNvSpPr txBox="1"/>
          <p:nvPr/>
        </p:nvSpPr>
        <p:spPr>
          <a:xfrm>
            <a:off x="3983883" y="763726"/>
            <a:ext cx="4224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Sastoji se od dva dijela XI-1 i XI-2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802F4221-E093-44FB-BE51-7BDA5A46A721}"/>
              </a:ext>
            </a:extLst>
          </p:cNvPr>
          <p:cNvSpPr txBox="1"/>
          <p:nvPr/>
        </p:nvSpPr>
        <p:spPr>
          <a:xfrm>
            <a:off x="2283559" y="3406092"/>
            <a:ext cx="87882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Poglavljem XI-2 reguliran je rad organizacija (klasifikacijskih zavoda) koje izdaju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svjedožbe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o sposobnosti broda za plovidbu, zatim obavezu unošenja IMO broja na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svjedožbi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broda te pravo države u čiju luku je brod uplovio da obavlja inspekcijski pregled toga stranog broda.</a:t>
            </a:r>
          </a:p>
          <a:p>
            <a:pPr algn="ctr"/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CBFAC168-1779-4508-B935-2303CBB63D38}"/>
              </a:ext>
            </a:extLst>
          </p:cNvPr>
          <p:cNvSpPr txBox="1"/>
          <p:nvPr/>
        </p:nvSpPr>
        <p:spPr>
          <a:xfrm>
            <a:off x="2805521" y="5124778"/>
            <a:ext cx="7744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Ovim poglavljem XI-2 definiran je i sustav sigurnosne zaštite na brodovima i u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lukama,tzv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ISPS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kodeks</a:t>
            </a:r>
          </a:p>
          <a:p>
            <a:pPr algn="ctr"/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ISPS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nternational </a:t>
            </a:r>
            <a:r>
              <a:rPr lang="hr-H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hip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ort </a:t>
            </a:r>
            <a:r>
              <a:rPr lang="hr-H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ecurity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0B1E173B-A59A-427D-9C43-7C960C54B6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6" y="3345447"/>
            <a:ext cx="2371829" cy="3469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19527" y="6528121"/>
            <a:ext cx="1772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Kap.R.Dudić©2023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40531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2FAFC302-14CC-4FE6-BA43-4F4E0B74C448}"/>
              </a:ext>
            </a:extLst>
          </p:cNvPr>
          <p:cNvSpPr txBox="1"/>
          <p:nvPr/>
        </p:nvSpPr>
        <p:spPr>
          <a:xfrm>
            <a:off x="1309472" y="182880"/>
            <a:ext cx="9932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Poglavlje XII – Dodatne mjere za brodove za rasute terete</a:t>
            </a:r>
          </a:p>
          <a:p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5BB338AD-A3C9-40D8-9327-A2BB717D7981}"/>
              </a:ext>
            </a:extLst>
          </p:cNvPr>
          <p:cNvSpPr txBox="1"/>
          <p:nvPr/>
        </p:nvSpPr>
        <p:spPr>
          <a:xfrm>
            <a:off x="1162050" y="1799689"/>
            <a:ext cx="9867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Ovo poglavlje obvezuje brodove za prijevoz teških rasutih tereta  koji su dužine 150 m ili više, da izdrže naplavljivanje jednog prostora, da budu pregledavani prema poboljšanom postupku nadzora te da budu opremljeni uređajem za proračun smičnih sila i momenata savijanja.</a:t>
            </a:r>
          </a:p>
          <a:p>
            <a:pPr algn="ctr"/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6BFF4007-3DA6-4484-B3D8-958E1F8EAB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346" y="3246120"/>
            <a:ext cx="5001308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19527" y="6528121"/>
            <a:ext cx="1772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Kap.R.Dudić©2023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29897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DD66B75B-F721-407B-8C81-73A6B80E2091}"/>
              </a:ext>
            </a:extLst>
          </p:cNvPr>
          <p:cNvSpPr txBox="1"/>
          <p:nvPr/>
        </p:nvSpPr>
        <p:spPr>
          <a:xfrm>
            <a:off x="2828919" y="137160"/>
            <a:ext cx="6534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Poglavlje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XIII –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Provjera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usklađenosti</a:t>
            </a: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8011352E-50ED-4B9C-AA8F-B19792D79D17}"/>
              </a:ext>
            </a:extLst>
          </p:cNvPr>
          <p:cNvSpPr/>
          <p:nvPr/>
        </p:nvSpPr>
        <p:spPr>
          <a:xfrm>
            <a:off x="741044" y="2054989"/>
            <a:ext cx="47453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Ovo poglavlje usvojeno je 22. svibnja 2014., a zahtijeva da se sve ugovorne stranke podvrgnu periodičnim revizijama od strane odobrene organizacije u skladu sa revizijskim standardom za provjeru usklađenosti i provedbe konvencije.</a:t>
            </a:r>
          </a:p>
          <a:p>
            <a:pPr algn="ctr"/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D58404E8-5879-4F81-B546-E60B71CA5A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390" y="795167"/>
            <a:ext cx="4389120" cy="5680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19527" y="6528121"/>
            <a:ext cx="1772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Kap.R.Dudić©2023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4304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4BF07180-F7E4-4719-B04C-64BE293968CC}"/>
              </a:ext>
            </a:extLst>
          </p:cNvPr>
          <p:cNvSpPr txBox="1"/>
          <p:nvPr/>
        </p:nvSpPr>
        <p:spPr>
          <a:xfrm>
            <a:off x="880110" y="626418"/>
            <a:ext cx="11101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Poglavlje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XIV -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Sigurnosne mjere za brodove koji plove u polarnim vodama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5A1A6D89-3295-4A87-AE66-3AEFD596F061}"/>
              </a:ext>
            </a:extLst>
          </p:cNvPr>
          <p:cNvSpPr txBox="1"/>
          <p:nvPr/>
        </p:nvSpPr>
        <p:spPr>
          <a:xfrm>
            <a:off x="3040379" y="3040379"/>
            <a:ext cx="62979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Ovim poglavljem uveden je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IMO POLAR </a:t>
            </a:r>
            <a:r>
              <a:rPr lang="hr-H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koji je na snazi od 1.siječnja 2017.</a:t>
            </a:r>
          </a:p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Poglavlje propisuje da brodovi koji namjeravaju ploviti unutar arktičkih i antarktičkih područja moraju imati Svjedodžbu za polarni brod.</a:t>
            </a:r>
          </a:p>
          <a:p>
            <a:pPr algn="ctr"/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FCF792B5-187E-40BD-8660-B852D8511B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9" y="1548764"/>
            <a:ext cx="2853691" cy="445198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72B8B433-3466-4F8F-9BB2-785B0C9924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272" y="1548764"/>
            <a:ext cx="2967990" cy="4451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19527" y="6528121"/>
            <a:ext cx="1772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Kap.R.Dudić©2023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85125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BBC0D3-4349-4C12-AFBF-F1869EC1AC1D}"/>
              </a:ext>
            </a:extLst>
          </p:cNvPr>
          <p:cNvSpPr txBox="1">
            <a:spLocks/>
          </p:cNvSpPr>
          <p:nvPr/>
        </p:nvSpPr>
        <p:spPr bwMode="auto">
          <a:xfrm>
            <a:off x="1191491" y="225425"/>
            <a:ext cx="9508836" cy="78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r-Latn-ME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Poglavlja SOLAS konvencije</a:t>
            </a:r>
            <a:endParaRPr lang="en-US" altLang="sr-Latn-R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085B34-50B6-4E16-9F65-862EA6FA933C}"/>
              </a:ext>
            </a:extLst>
          </p:cNvPr>
          <p:cNvSpPr txBox="1">
            <a:spLocks/>
          </p:cNvSpPr>
          <p:nvPr/>
        </p:nvSpPr>
        <p:spPr bwMode="auto">
          <a:xfrm>
            <a:off x="260353" y="1972108"/>
            <a:ext cx="4459430" cy="201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ME" altLang="sr-Latn-R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 A  </a:t>
            </a:r>
            <a:r>
              <a:rPr lang="sr-Latn-ME" altLang="sr-Latn-R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Primjena i Definicije</a:t>
            </a:r>
          </a:p>
          <a:p>
            <a:pPr marL="0" indent="0" algn="ctr">
              <a:buNone/>
            </a:pPr>
            <a:r>
              <a:rPr lang="sr-Latn-ME" altLang="sr-Latn-R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SOLAS konvencija se odnosi na sve putničke brodove bez obzira na </a:t>
            </a:r>
            <a:r>
              <a:rPr lang="sr-Latn-ME" altLang="sr-Latn-R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veličinu,te</a:t>
            </a:r>
            <a:r>
              <a:rPr lang="sr-Latn-ME" altLang="sr-Latn-R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teretne brodove u međunarodnoj plovidbi a veći su od 500 BT</a:t>
            </a:r>
            <a:endParaRPr lang="sr-Latn-ME" altLang="sr-Latn-RS" sz="2000" dirty="0">
              <a:latin typeface="Monotype Corsiva" panose="03010101010201010101" pitchFamily="66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sr-Latn-RS" sz="2000" dirty="0">
              <a:latin typeface="Monotype Corsiva" panose="03010101010201010101" pitchFamily="66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E87E0B5F-51A0-47D9-8831-391C04564D0D}"/>
              </a:ext>
            </a:extLst>
          </p:cNvPr>
          <p:cNvSpPr txBox="1"/>
          <p:nvPr/>
        </p:nvSpPr>
        <p:spPr>
          <a:xfrm>
            <a:off x="1873802" y="1013691"/>
            <a:ext cx="775513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sr-Latn-ME" altLang="sr-Latn-R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Poglavlje I.  Opće odredbe u tri dijela A,B,C.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57AE6EFF-9551-4CB0-A7BE-177F05A27CAB}"/>
              </a:ext>
            </a:extLst>
          </p:cNvPr>
          <p:cNvSpPr txBox="1"/>
          <p:nvPr/>
        </p:nvSpPr>
        <p:spPr>
          <a:xfrm>
            <a:off x="5444490" y="1842918"/>
            <a:ext cx="599694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 B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Pregledi i 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Svjedožbe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Konvencijom se propisuju načini pregleda brodova, i uvjeti za izdavanje brodskih svjedodžbi.</a:t>
            </a:r>
          </a:p>
          <a:p>
            <a:pPr algn="ctr"/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Utvrđeno je pravo država potpisnica konvencije da pregledavaju brodove drugih država ugovornica.</a:t>
            </a:r>
          </a:p>
          <a:p>
            <a:pPr algn="ctr"/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Ustrojene su PSC – Port State 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službe koje pregledavaju sve brodove pod istim uvjetima.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402EC498-D58B-4FD8-9903-E2C73FC77B47}"/>
              </a:ext>
            </a:extLst>
          </p:cNvPr>
          <p:cNvSpPr txBox="1"/>
          <p:nvPr/>
        </p:nvSpPr>
        <p:spPr>
          <a:xfrm>
            <a:off x="1780898" y="4808467"/>
            <a:ext cx="8919429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hr-H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 C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Nezgode </a:t>
            </a:r>
          </a:p>
          <a:p>
            <a:pPr algn="ctr"/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Države se obvezuju sprovoditi istražne radnje u slučaju  pomorskih nezgoda.</a:t>
            </a:r>
          </a:p>
          <a:p>
            <a:pPr algn="ctr"/>
            <a:endParaRPr lang="hr-H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19527" y="6528121"/>
            <a:ext cx="1772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Kap.R.Dudić©2023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0737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060EDA7A-77B7-4FB7-8AD1-522D038EF4DD}"/>
              </a:ext>
            </a:extLst>
          </p:cNvPr>
          <p:cNvSpPr txBox="1"/>
          <p:nvPr/>
        </p:nvSpPr>
        <p:spPr>
          <a:xfrm>
            <a:off x="1371600" y="331470"/>
            <a:ext cx="100078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Poglavlje II – Konstrukcija, podijeljena u dva dijela II-1,II-2</a:t>
            </a:r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II-1  Konstrukcija – struktura, pregradnja i stabilnost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2554D98F-24E2-4B64-9273-AEEB4664CCCA}"/>
              </a:ext>
            </a:extLst>
          </p:cNvPr>
          <p:cNvSpPr txBox="1"/>
          <p:nvPr/>
        </p:nvSpPr>
        <p:spPr>
          <a:xfrm>
            <a:off x="1656022" y="1463040"/>
            <a:ext cx="96240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 A 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Opći  dio  </a:t>
            </a:r>
          </a:p>
          <a:p>
            <a:r>
              <a:rPr lang="hr-H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 A1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Struktura brodova</a:t>
            </a:r>
          </a:p>
          <a:p>
            <a:r>
              <a:rPr lang="hr-H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 B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Pregrađivanje i stabilnost</a:t>
            </a:r>
          </a:p>
          <a:p>
            <a:r>
              <a:rPr lang="hr-H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 B1 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Pregrađivanje i stabilnost trgovačkih brodova u oštećenom stanju</a:t>
            </a:r>
          </a:p>
          <a:p>
            <a:r>
              <a:rPr lang="hr-H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 ovom dijelu, pregrađivanje vodonepropusnim pregradama mora biti takvo da  brod nakon oštećenja trupa mora  i dalje biti u plovnom stanju.</a:t>
            </a:r>
          </a:p>
          <a:p>
            <a:endParaRPr lang="hr-H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1B8F5161-F551-4EBF-9511-1BB2DEBBC8DC}"/>
              </a:ext>
            </a:extLst>
          </p:cNvPr>
          <p:cNvSpPr txBox="1"/>
          <p:nvPr/>
        </p:nvSpPr>
        <p:spPr>
          <a:xfrm>
            <a:off x="1656022" y="3602594"/>
            <a:ext cx="98311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 C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Strojni uređaj</a:t>
            </a:r>
          </a:p>
          <a:p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Navode se zahtjevi vezani uz strojne uređaje i uređaje za upravljanje (kormilarski 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uredjaj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hr-H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 D 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Električni uređaji</a:t>
            </a:r>
          </a:p>
          <a:p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Ovim dijelom se 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utvrdjuju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uslovi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koje moraju 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ispuniti,posebno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slučaju opasnosti za brod i ljude na njemu.</a:t>
            </a:r>
          </a:p>
          <a:p>
            <a:r>
              <a:rPr lang="hr-H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 E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Posebni zahtjevi za strojarnicu bez stalne službe.</a:t>
            </a:r>
          </a:p>
          <a:p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Ovim dijelom 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utvrdjuju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i 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uslovi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koje moraju ispunjavati brodovi sa tek povremeno nadziranim strojnim prostorima.</a:t>
            </a:r>
          </a:p>
          <a:p>
            <a:endParaRPr lang="hr-H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19527" y="6528121"/>
            <a:ext cx="1772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Kap.R.Dudić©2023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8750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F7E66AD9-2DA5-47AB-9A18-45440A3C80D6}"/>
              </a:ext>
            </a:extLst>
          </p:cNvPr>
          <p:cNvSpPr txBox="1"/>
          <p:nvPr/>
        </p:nvSpPr>
        <p:spPr>
          <a:xfrm>
            <a:off x="2708910" y="171450"/>
            <a:ext cx="6474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II-2  - Sastoji se od </a:t>
            </a:r>
            <a:r>
              <a:rPr lang="hr-HR" sz="2800" dirty="0" err="1">
                <a:latin typeface="Arial" panose="020B0604020202020204" pitchFamily="34" charset="0"/>
                <a:cs typeface="Arial" panose="020B0604020202020204" pitchFamily="34" charset="0"/>
              </a:rPr>
              <a:t>četri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dijela A,B,C,D. </a:t>
            </a:r>
          </a:p>
          <a:p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4A2A83DE-8137-4599-AC89-EC20E1F3C7F5}"/>
              </a:ext>
            </a:extLst>
          </p:cNvPr>
          <p:cNvSpPr txBox="1"/>
          <p:nvPr/>
        </p:nvSpPr>
        <p:spPr>
          <a:xfrm>
            <a:off x="928557" y="1411307"/>
            <a:ext cx="10869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Dio 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-  Opći dio kojim se utvrđuju načela  protupožarne zaštite, te uvjeti koje moraju ispunjavati  ugrađeni sistemi za gašenje požara, sistemi za otkrivanje požara, protupožarni planovi, osobna protupožarna oprema.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1E891828-A79C-4D0E-98DE-4437BF0436D1}"/>
              </a:ext>
            </a:extLst>
          </p:cNvPr>
          <p:cNvSpPr txBox="1"/>
          <p:nvPr/>
        </p:nvSpPr>
        <p:spPr>
          <a:xfrm>
            <a:off x="925830" y="2831958"/>
            <a:ext cx="10218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Dio B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-  Mjere sigurnosti za slučaj požara na putničkim brodovima, navedeni su i dodatni uvjeti protupožarne zaštite koje moraju ispunjavati putnički brodovi.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9B41EE52-8115-4378-B060-706EC1A8ABD9}"/>
              </a:ext>
            </a:extLst>
          </p:cNvPr>
          <p:cNvSpPr txBox="1"/>
          <p:nvPr/>
        </p:nvSpPr>
        <p:spPr>
          <a:xfrm>
            <a:off x="925830" y="3861760"/>
            <a:ext cx="10218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Dio C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-  Mjere sigurnosti  za slučaj požara na teretnim brodovima - odredbe koje se odnose na teretne brodove.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B9C3E04F-2318-4EA6-833B-575994759FCE}"/>
              </a:ext>
            </a:extLst>
          </p:cNvPr>
          <p:cNvSpPr txBox="1"/>
          <p:nvPr/>
        </p:nvSpPr>
        <p:spPr>
          <a:xfrm>
            <a:off x="925830" y="4891562"/>
            <a:ext cx="10218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Dio D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-  Mjere sigurnosti za slučaj požara na tankerima - navode se posebni  zahtjevi koje moraju ispunjavati tankeri.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19527" y="6528121"/>
            <a:ext cx="1772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Kap.R.Dudić©2023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6877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905D3DE5-D90A-434A-B0DB-877951381041}"/>
              </a:ext>
            </a:extLst>
          </p:cNvPr>
          <p:cNvSpPr txBox="1"/>
          <p:nvPr/>
        </p:nvSpPr>
        <p:spPr>
          <a:xfrm>
            <a:off x="2125980" y="320040"/>
            <a:ext cx="837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Poglavlje III – Sredstva  i uređaji za spašavanje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79B8B484-7AFC-4BF7-9F73-F758AC201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33819">
            <a:off x="298785" y="1161989"/>
            <a:ext cx="2565034" cy="133612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415FA0C1-CB44-4BFB-8374-AE739323D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72887" flipV="1">
            <a:off x="206240" y="5212080"/>
            <a:ext cx="2750123" cy="144603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C3A19564-6FB4-4A17-A1B8-4DCE904702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6347">
            <a:off x="327803" y="3532560"/>
            <a:ext cx="2506997" cy="163726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54A6DFEF-3390-477A-9E7D-4DE6D88991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0315">
            <a:off x="227574" y="2374546"/>
            <a:ext cx="2728102" cy="1338884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4C39A3CC-0F45-4EB2-93D1-E8393972E2F8}"/>
              </a:ext>
            </a:extLst>
          </p:cNvPr>
          <p:cNvSpPr txBox="1"/>
          <p:nvPr/>
        </p:nvSpPr>
        <p:spPr>
          <a:xfrm>
            <a:off x="3897630" y="1497406"/>
            <a:ext cx="78524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Dio A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- Opći dio koji donosi opće odredbe, izuzeća te načine ispitivanja sredstava za spašavanje.</a:t>
            </a:r>
          </a:p>
          <a:p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7AB87F62-72D7-47CB-BF4B-C84556E72016}"/>
              </a:ext>
            </a:extLst>
          </p:cNvPr>
          <p:cNvSpPr txBox="1"/>
          <p:nvPr/>
        </p:nvSpPr>
        <p:spPr>
          <a:xfrm>
            <a:off x="4309110" y="3335604"/>
            <a:ext cx="64213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Dio B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- Zahtjevi za brodove i sredstva za spašavanje.</a:t>
            </a:r>
          </a:p>
          <a:p>
            <a:pPr algn="ctr"/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    Ovaj dio donosi  zahtjeve koje mora ispunjavati svaki brod vezano uz broj vrstu i kvalitetu sredstava i opreme za spašavanje.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19527" y="6528121"/>
            <a:ext cx="1772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Kap.R.Dudić©2023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07702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1AB2D4CB-A949-4B47-8EA4-E684EE25EEAC}"/>
              </a:ext>
            </a:extLst>
          </p:cNvPr>
          <p:cNvSpPr txBox="1"/>
          <p:nvPr/>
        </p:nvSpPr>
        <p:spPr>
          <a:xfrm>
            <a:off x="3280410" y="228600"/>
            <a:ext cx="57951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Poglavlje IV - </a:t>
            </a:r>
            <a:r>
              <a:rPr lang="hr-H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Radiokomunikacije</a:t>
            </a: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3BCB6FF4-C501-492D-AC61-CA5C99BFB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653381"/>
            <a:ext cx="5120640" cy="2712176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99C2526A-762B-42D9-9CA7-4FB4094F569D}"/>
              </a:ext>
            </a:extLst>
          </p:cNvPr>
          <p:cNvSpPr txBox="1"/>
          <p:nvPr/>
        </p:nvSpPr>
        <p:spPr>
          <a:xfrm>
            <a:off x="3280410" y="705653"/>
            <a:ext cx="5897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Ovo poglavlje utvrđuje vrstu i obilježja telekomunikacijske opreme broda sa stajališta sigurnosti broda i ljudi.</a:t>
            </a:r>
          </a:p>
          <a:p>
            <a:pPr algn="ctr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Sastoji se od dijela A, B i C.</a:t>
            </a:r>
          </a:p>
          <a:p>
            <a:pPr algn="ctr"/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4701B302-ACE2-40A0-84D8-89B7C771E737}"/>
              </a:ext>
            </a:extLst>
          </p:cNvPr>
          <p:cNvSpPr txBox="1"/>
          <p:nvPr/>
        </p:nvSpPr>
        <p:spPr>
          <a:xfrm>
            <a:off x="266700" y="2022165"/>
            <a:ext cx="3188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Dio 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– Govori o općim odredbama, o primjeni, izuzećima i zadacima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radiokomunikacijskog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sistema.</a:t>
            </a:r>
          </a:p>
          <a:p>
            <a:pPr algn="ctr"/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C6C026DF-C642-4C63-A767-62602D72D0E9}"/>
              </a:ext>
            </a:extLst>
          </p:cNvPr>
          <p:cNvSpPr txBox="1"/>
          <p:nvPr/>
        </p:nvSpPr>
        <p:spPr>
          <a:xfrm>
            <a:off x="4052986" y="2483830"/>
            <a:ext cx="3845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Dio B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 -  Govori o obvezama država potpisnica konvencije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E0B49C14-14A7-4B3B-8093-DC45A423AD4B}"/>
              </a:ext>
            </a:extLst>
          </p:cNvPr>
          <p:cNvSpPr txBox="1"/>
          <p:nvPr/>
        </p:nvSpPr>
        <p:spPr>
          <a:xfrm>
            <a:off x="8181960" y="2022165"/>
            <a:ext cx="4010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Dio C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 -  Govori o zahtjevima koje mora ispunjavati brod, s obzirom na kategoriju, odnosno područja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plovidbe.a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ispunjavati brodska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radiokomunikacijska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oprema.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49943DC3-7929-4905-BAE1-D97D4E241152}"/>
              </a:ext>
            </a:extLst>
          </p:cNvPr>
          <p:cNvSpPr txBox="1"/>
          <p:nvPr/>
        </p:nvSpPr>
        <p:spPr>
          <a:xfrm>
            <a:off x="5975558" y="4195672"/>
            <a:ext cx="5362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Na diplomatskoj konferenciji u Londonu, 1988.godine, poglavlje IV je izmijenjeno, a na brodove je uveden sustav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GMDSS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7D236976-D09A-475C-B924-438677DC39A5}"/>
              </a:ext>
            </a:extLst>
          </p:cNvPr>
          <p:cNvSpPr txBox="1"/>
          <p:nvPr/>
        </p:nvSpPr>
        <p:spPr>
          <a:xfrm>
            <a:off x="6177998" y="5833480"/>
            <a:ext cx="528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lobal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arine </a:t>
            </a:r>
            <a:r>
              <a:rPr lang="hr-H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istress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afety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istem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E150B440-FC3A-48C9-BAF1-88861A743907}"/>
              </a:ext>
            </a:extLst>
          </p:cNvPr>
          <p:cNvSpPr txBox="1"/>
          <p:nvPr/>
        </p:nvSpPr>
        <p:spPr>
          <a:xfrm>
            <a:off x="151103" y="6401036"/>
            <a:ext cx="118897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GMDSS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je svjetski pomorski komunikacijski sustav za pogibeljne situacije i sigurnost općenito.</a:t>
            </a:r>
          </a:p>
        </p:txBody>
      </p:sp>
    </p:spTree>
    <p:extLst>
      <p:ext uri="{BB962C8B-B14F-4D97-AF65-F5344CB8AC3E}">
        <p14:creationId xmlns:p14="http://schemas.microsoft.com/office/powerpoint/2010/main" val="17085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19C71FA0-3713-48EC-AB4C-E2C9CEC66E9B}"/>
              </a:ext>
            </a:extLst>
          </p:cNvPr>
          <p:cNvSpPr txBox="1"/>
          <p:nvPr/>
        </p:nvSpPr>
        <p:spPr>
          <a:xfrm>
            <a:off x="3219251" y="160020"/>
            <a:ext cx="57534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Poglavlje V – Sigurnost plovidbe</a:t>
            </a:r>
          </a:p>
          <a:p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="" xmlns:a16="http://schemas.microsoft.com/office/drawing/2014/main" id="{203F6F18-E185-4B39-BA92-964345F1BA67}"/>
              </a:ext>
            </a:extLst>
          </p:cNvPr>
          <p:cNvSpPr/>
          <p:nvPr/>
        </p:nvSpPr>
        <p:spPr>
          <a:xfrm>
            <a:off x="5380118" y="116404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Ovo poglavlje sadrži  odredbe koje se odnose na opremanje zapovjedničkog mosta navigacijskim uređajima, te djelatnosti važne sa stajališta sigurnosti plovidbe.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158434AB-2116-472C-A690-01DABCC6F332}"/>
              </a:ext>
            </a:extLst>
          </p:cNvPr>
          <p:cNvSpPr txBox="1"/>
          <p:nvPr/>
        </p:nvSpPr>
        <p:spPr>
          <a:xfrm>
            <a:off x="5380118" y="2795232"/>
            <a:ext cx="6309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Posebno se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odredjuju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načini prijema i slanja poruka pogibelji, plovidbe u blizini leda, rada meteorološke službe te sustavi usmjeravanja plovidbe i izvješćivanja sa brodova, korištenje publikacija i opreme broda, suradnja sa službama traganja i spašavanja.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A1735662-F6E8-4A4F-99BF-694F14E02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" y="1303020"/>
            <a:ext cx="4175760" cy="256996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77EDF1D3-8435-4332-B992-910E520F90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" y="4061879"/>
            <a:ext cx="4175760" cy="234886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552EFC2D-B149-4D58-B68D-6D4950EEBC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5627768" y="4923080"/>
            <a:ext cx="5600700" cy="14876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19527" y="6528121"/>
            <a:ext cx="1772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Kap.R.Dudić©2023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33094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43FBFBB9-00EB-4B6E-996A-EFA5208C5364}"/>
              </a:ext>
            </a:extLst>
          </p:cNvPr>
          <p:cNvSpPr txBox="1"/>
          <p:nvPr/>
        </p:nvSpPr>
        <p:spPr>
          <a:xfrm>
            <a:off x="3567904" y="217170"/>
            <a:ext cx="5056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Poglavlje VI – Prijevoz tereta</a:t>
            </a:r>
          </a:p>
          <a:p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1A22DE3E-4656-4C5E-8B95-54AED0BAC62D}"/>
              </a:ext>
            </a:extLst>
          </p:cNvPr>
          <p:cNvSpPr txBox="1"/>
          <p:nvPr/>
        </p:nvSpPr>
        <p:spPr>
          <a:xfrm>
            <a:off x="1658425" y="1171277"/>
            <a:ext cx="9232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Ovo poglavlje podrazumijeva rukovanje teretima i nadzor nad teretom u plovidbi</a:t>
            </a:r>
          </a:p>
          <a:p>
            <a:pPr algn="ctr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Sastoji se od dijela A, B i C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6E4FBFDF-6659-4944-BB2A-A5B214676C4B}"/>
              </a:ext>
            </a:extLst>
          </p:cNvPr>
          <p:cNvSpPr txBox="1"/>
          <p:nvPr/>
        </p:nvSpPr>
        <p:spPr>
          <a:xfrm>
            <a:off x="331011" y="2168124"/>
            <a:ext cx="10559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Dio 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- Opći dio sa općim odredbama o načinu prijevoza tereta i njegova slaganja na brodu.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5540734C-A464-4860-9CDA-5D32E2858395}"/>
              </a:ext>
            </a:extLst>
          </p:cNvPr>
          <p:cNvSpPr txBox="1"/>
          <p:nvPr/>
        </p:nvSpPr>
        <p:spPr>
          <a:xfrm>
            <a:off x="1820189" y="3052018"/>
            <a:ext cx="6176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Dio B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- Posebne odredbe za rasute terete, osim žita.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EE97EACB-8352-4D1D-8886-E47091CBFAAF}"/>
              </a:ext>
            </a:extLst>
          </p:cNvPr>
          <p:cNvSpPr txBox="1"/>
          <p:nvPr/>
        </p:nvSpPr>
        <p:spPr>
          <a:xfrm>
            <a:off x="3360420" y="4014903"/>
            <a:ext cx="2534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Dio C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- Prijevoz žita.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006F59E4-05E3-48CD-BF27-E697F0F0BA0C}"/>
              </a:ext>
            </a:extLst>
          </p:cNvPr>
          <p:cNvSpPr txBox="1"/>
          <p:nvPr/>
        </p:nvSpPr>
        <p:spPr>
          <a:xfrm>
            <a:off x="3771900" y="4811816"/>
            <a:ext cx="5783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Unutar ovog poglavlja nalazi se Pravilnik o sigurnim načinima slaganja i osiguranja tereta, tzv.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CSM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CSM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argo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ecuring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anual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476DBBF3-C07E-4E52-8BC1-BDE3716A3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78" y="3848931"/>
            <a:ext cx="1930121" cy="27785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19527" y="6528121"/>
            <a:ext cx="1772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Kap.R.Dudić©2023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8962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9CAF8D6A-3C89-43F9-9789-56A2620C7D5A}"/>
              </a:ext>
            </a:extLst>
          </p:cNvPr>
          <p:cNvSpPr txBox="1"/>
          <p:nvPr/>
        </p:nvSpPr>
        <p:spPr>
          <a:xfrm>
            <a:off x="3097530" y="182880"/>
            <a:ext cx="65341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Poglavlje VII– Prijevoz opasnih tereta</a:t>
            </a:r>
          </a:p>
          <a:p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366C2335-A9E1-401F-A77C-4A500AEEA635}"/>
              </a:ext>
            </a:extLst>
          </p:cNvPr>
          <p:cNvSpPr txBox="1"/>
          <p:nvPr/>
        </p:nvSpPr>
        <p:spPr>
          <a:xfrm>
            <a:off x="2232709" y="984111"/>
            <a:ext cx="826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Ovim poglavljem utvrđuje se rukovanje i načini prijevoza opasnih tereta.</a:t>
            </a:r>
          </a:p>
          <a:p>
            <a:pPr algn="ctr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Sastoji se iz dijelova A, B i C.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82C8D04D-12A4-4F99-8574-D873D1F181AE}"/>
              </a:ext>
            </a:extLst>
          </p:cNvPr>
          <p:cNvSpPr txBox="1"/>
          <p:nvPr/>
        </p:nvSpPr>
        <p:spPr>
          <a:xfrm>
            <a:off x="457200" y="1931193"/>
            <a:ext cx="672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Dio 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– Govori o prijevozu opasnih tereta u spremnicima (kontejnerima), a u skladu s međunarodnim pravilnikom o prijevozu opasnih tereta morem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IMDG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kodeks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26885F07-F3A8-470F-AD75-BC5962589018}"/>
              </a:ext>
            </a:extLst>
          </p:cNvPr>
          <p:cNvSpPr txBox="1"/>
          <p:nvPr/>
        </p:nvSpPr>
        <p:spPr>
          <a:xfrm>
            <a:off x="2363338" y="3307419"/>
            <a:ext cx="5280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Dio B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– Govori o konstrukciji i opremanju brodova koji prevoze opasne kemikalije u razlivenom stanju –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IBC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kodeks.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B99E3167-DA4A-44FA-8F27-4079DED81D43}"/>
              </a:ext>
            </a:extLst>
          </p:cNvPr>
          <p:cNvSpPr txBox="1"/>
          <p:nvPr/>
        </p:nvSpPr>
        <p:spPr>
          <a:xfrm>
            <a:off x="2491926" y="5056427"/>
            <a:ext cx="5280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Dio C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-  Govori o konstrukciji i opremanju brodova koji prevoze ukapljene plinove u razlivenom stanju –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IGC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kodeks.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818DE570-F391-4FCD-AA24-921B876680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569" y="1798179"/>
            <a:ext cx="3198681" cy="201898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59BB934E-0AF0-4394-94CD-B8C75A455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09" y="3136250"/>
            <a:ext cx="2002077" cy="283020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166DD35B-070D-45D0-BE27-55719DBDE7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569" y="3923346"/>
            <a:ext cx="2158551" cy="28162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19527" y="6528121"/>
            <a:ext cx="1772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Kap.R.Dudić©2023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28856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1438</Words>
  <Application>Microsoft Office PowerPoint</Application>
  <PresentationFormat>Widescreen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Wingdings 2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Renato Dudić</dc:creator>
  <cp:lastModifiedBy>Renato</cp:lastModifiedBy>
  <cp:revision>262</cp:revision>
  <dcterms:created xsi:type="dcterms:W3CDTF">2020-03-24T10:23:58Z</dcterms:created>
  <dcterms:modified xsi:type="dcterms:W3CDTF">2024-09-17T11:26:02Z</dcterms:modified>
</cp:coreProperties>
</file>