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97" r:id="rId2"/>
    <p:sldId id="446" r:id="rId3"/>
    <p:sldId id="447" r:id="rId4"/>
    <p:sldId id="448" r:id="rId5"/>
    <p:sldId id="449" r:id="rId6"/>
    <p:sldId id="450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6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9B97CBAF-FFB2-473F-8501-BD7C1D79A6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xmlns="" id="{AAA02A59-4486-4097-9D42-D07242D03D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8EB5A26D-3366-4A74-9614-76FA160D6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5AED6-C64A-4A66-8B92-3D365C8ABD22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2BB2BD9A-09C7-4B9B-AA6C-A6F9FD50B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D619129B-5DA0-4CCA-B9CB-89B1E83A7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C206-DE8C-4040-8852-84DBA8EA74B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50695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0CF2EA26-B1A8-49A0-B169-F9A9E6D4C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xmlns="" id="{21A50583-1F97-4F02-8510-3E238953F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1467A01C-C30A-4E5B-A4BD-216A62A50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5AED6-C64A-4A66-8B92-3D365C8ABD22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9A2FF936-E034-4B5D-9707-DC42150DE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416F68DF-5E7A-4083-B9D1-D570B509D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C206-DE8C-4040-8852-84DBA8EA74B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55973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xmlns="" id="{70B78C69-0432-4053-A78F-9EAD7B10C9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xmlns="" id="{274CB5B8-91D9-416F-88B1-02B71C5EB3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20DB9446-D7AE-40DF-A3AA-010DEF1AF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5AED6-C64A-4A66-8B92-3D365C8ABD22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1304AD00-4D48-4B9A-BEF1-B644878CC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BAE9D12E-37AD-482A-B4DE-2BCA17D01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C206-DE8C-4040-8852-84DBA8EA74B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89824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D8B7E634-5BD7-4905-BDBB-9D1A17C8A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E42C6F21-0BBE-4A7E-AFF7-F986E2ED9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CDA6D59C-B315-4067-8D1F-E3AC69F57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5AED6-C64A-4A66-8B92-3D365C8ABD22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DEA731F8-CA21-4F0F-A445-6AE21E9FA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A34D5DAB-5E31-4BC7-B078-FCED69E50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C206-DE8C-4040-8852-84DBA8EA74B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32267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124E6BC3-639F-40A3-8861-A9EDE4DEA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xmlns="" id="{901A9ADB-85EF-4006-87B0-81A027A54D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FFC93012-C898-420A-9DAC-8C14506DA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5AED6-C64A-4A66-8B92-3D365C8ABD22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8F2D62C8-FCD6-45C3-80C9-BBFFBD03F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FD0BAE50-9172-4657-A112-C2B104C2E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C206-DE8C-4040-8852-84DBA8EA74B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45960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E4718474-A7BF-4016-85CB-B97EFB03F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4BD9B133-6718-46A0-8A36-32C9E3B091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xmlns="" id="{431C1E25-9D70-499D-9B1D-6BFBC9818E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xmlns="" id="{FF1BF8DB-33F9-4FA9-9635-A750F3DB4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5AED6-C64A-4A66-8B92-3D365C8ABD22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xmlns="" id="{EEDC7A17-AD0F-4066-B942-368A367D2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xmlns="" id="{2277233F-74B8-40F5-A615-56D74CF0B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C206-DE8C-4040-8852-84DBA8EA74B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5360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11833113-170F-4385-804E-2CCB3D8A4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xmlns="" id="{9E868FF1-A0F3-4E15-A816-40A4DA54AD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xmlns="" id="{641E6237-0AE4-4CAE-8E02-A0E838EA09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xmlns="" id="{6086B6E0-9033-4E2A-915F-0ACBDDA800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xmlns="" id="{710CD7AB-FB66-4B8D-8378-1933599137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xmlns="" id="{A7ADE16E-A3F3-4753-88E2-3E6ECA4A0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5AED6-C64A-4A66-8B92-3D365C8ABD22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xmlns="" id="{EEDB4D53-3B6F-4880-88B0-23BEB1C34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xmlns="" id="{935FB738-BE02-4706-9358-4944AD99E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C206-DE8C-4040-8852-84DBA8EA74B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0442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A425BCAF-3FC7-4C99-8D5D-C0446C95F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xmlns="" id="{78C7E3CE-43DE-40E0-AE0E-67A6A4D97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5AED6-C64A-4A66-8B92-3D365C8ABD22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xmlns="" id="{B5368854-B0CF-4A85-8849-D6DA93A76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xmlns="" id="{D4660AFF-AA0C-46A9-B91C-31DE77601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C206-DE8C-4040-8852-84DBA8EA74B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31569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xmlns="" id="{E6325956-2EB3-4749-ABD1-A6366464C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5AED6-C64A-4A66-8B92-3D365C8ABD22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xmlns="" id="{9C169966-DCDC-4243-96D2-C50F87B9F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xmlns="" id="{B2305AFE-2C57-4DE4-AE49-35C90D3E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C206-DE8C-4040-8852-84DBA8EA74B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10279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00407350-1880-4DC7-BE5F-652905712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8F29C784-062F-430B-8C95-90B5DFFF8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xmlns="" id="{ECA36DB7-7CA0-4918-99AE-D9ECA3D59C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xmlns="" id="{EAA2224E-4895-4D93-96A4-B2FCE0317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5AED6-C64A-4A66-8B92-3D365C8ABD22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xmlns="" id="{621895CF-DE16-4FCE-99F7-4F6BFF1BC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xmlns="" id="{53F711C3-0F79-4F35-9F31-92EDDDD25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C206-DE8C-4040-8852-84DBA8EA74B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45323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9689FF28-546F-4ED1-9258-EB88E8A0D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xmlns="" id="{D211F44E-AF89-45AA-B1EB-BBDD417877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xmlns="" id="{DB5BB1AE-913E-42E1-8AC1-0FB820898E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xmlns="" id="{B1D8EA21-6A4F-45B9-B3D7-1AB46E73F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5AED6-C64A-4A66-8B92-3D365C8ABD22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xmlns="" id="{0CDB6671-333C-47FF-8E72-AE8D83B71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xmlns="" id="{9BE9F6CA-0677-44E1-9755-C247DC5EC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C206-DE8C-4040-8852-84DBA8EA74B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94850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xmlns="" id="{4622D020-F04B-4B0D-88A1-45228142D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xmlns="" id="{41A6069A-1A60-45B9-B81B-6BB45A2E88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ECD1ED0F-911C-4C04-B12D-8A09E5ECFF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5AED6-C64A-4A66-8B92-3D365C8ABD22}" type="datetimeFigureOut">
              <a:rPr lang="hr-HR" smtClean="0"/>
              <a:t>20.1.2023.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7BC8A3E9-DABE-41C4-9DDF-C6BFD3BB69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712732BB-E5B5-459A-B768-AC06AB7847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CC206-DE8C-4040-8852-84DBA8EA74B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32023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>
            <a:extLst>
              <a:ext uri="{FF2B5EF4-FFF2-40B4-BE49-F238E27FC236}">
                <a16:creationId xmlns:a16="http://schemas.microsoft.com/office/drawing/2014/main" xmlns="" id="{23A98985-7698-4F40-8FDE-433BC4D577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304800"/>
            <a:ext cx="91440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r-HR" altLang="sr-Latn-RS" sz="4000" b="1" i="1">
                <a:latin typeface="Garamond" panose="02020404030301010803" pitchFamily="18" charset="0"/>
              </a:rPr>
              <a:t>Raspored za uzbunu i napuštanje broda</a:t>
            </a:r>
          </a:p>
        </p:txBody>
      </p:sp>
      <p:sp>
        <p:nvSpPr>
          <p:cNvPr id="165891" name="Rectangle 3">
            <a:extLst>
              <a:ext uri="{FF2B5EF4-FFF2-40B4-BE49-F238E27FC236}">
                <a16:creationId xmlns:a16="http://schemas.microsoft.com/office/drawing/2014/main" xmlns="" id="{4B763DA6-4E48-455F-AFFE-EC9BEAC362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5000" y="1066800"/>
            <a:ext cx="8382000" cy="5486400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hr-HR" altLang="sr-Latn-RS" sz="2400" b="1" i="1" dirty="0">
                <a:latin typeface="Garamond" panose="02020404030301010803" pitchFamily="18" charset="0"/>
                <a:cs typeface="Times New Roman" panose="02020603050405020304" pitchFamily="18" charset="0"/>
              </a:rPr>
              <a:t>Naredba za napuštanje broda je neopoziva odluka najčešće poduzeta u natprirodnim uvjetima, kad je svaki prethodni čin za spas posade i broda postao uzaludan. </a:t>
            </a:r>
          </a:p>
          <a:p>
            <a:pPr algn="just" eaLnBrk="1" hangingPunct="1">
              <a:buFontTx/>
              <a:buNone/>
            </a:pPr>
            <a:r>
              <a:rPr lang="hr-HR" altLang="sr-Latn-RS" sz="2400" b="1" i="1" dirty="0">
                <a:latin typeface="Garamond" panose="02020404030301010803" pitchFamily="18" charset="0"/>
                <a:cs typeface="Times New Roman" panose="02020603050405020304" pitchFamily="18" charset="0"/>
              </a:rPr>
              <a:t>Uspjeh napuštanja broda najviše ovisi o </a:t>
            </a:r>
            <a:r>
              <a:rPr lang="hr-HR" altLang="sr-Latn-RS" sz="2400" b="1" i="1" dirty="0">
                <a:latin typeface="Garamond" panose="02020404030301010803" pitchFamily="18" charset="0"/>
              </a:rPr>
              <a:t>: </a:t>
            </a:r>
          </a:p>
          <a:p>
            <a:pPr algn="just" eaLnBrk="1" hangingPunct="1"/>
            <a:r>
              <a:rPr lang="hr-HR" altLang="sr-Latn-RS" sz="2400" b="1" i="1" dirty="0">
                <a:latin typeface="Garamond" panose="02020404030301010803" pitchFamily="18" charset="0"/>
                <a:cs typeface="Times New Roman" panose="02020603050405020304" pitchFamily="18" charset="0"/>
              </a:rPr>
              <a:t>trenutku i vremenu kad je ono započeto</a:t>
            </a:r>
            <a:r>
              <a:rPr lang="hr-HR" altLang="sr-Latn-RS" sz="2400" b="1" i="1" dirty="0">
                <a:latin typeface="Garamond" panose="02020404030301010803" pitchFamily="18" charset="0"/>
              </a:rPr>
              <a:t>. </a:t>
            </a:r>
          </a:p>
          <a:p>
            <a:pPr algn="just" eaLnBrk="1" hangingPunct="1"/>
            <a:r>
              <a:rPr lang="hr-HR" altLang="sr-Latn-RS" sz="2400" b="1" i="1" dirty="0">
                <a:latin typeface="Garamond" panose="02020404030301010803" pitchFamily="18" charset="0"/>
                <a:cs typeface="Times New Roman" panose="02020603050405020304" pitchFamily="18" charset="0"/>
              </a:rPr>
              <a:t>Razmak vremena između odluke o napuštanju broda i samog čina napuštanja je najvažniji. </a:t>
            </a:r>
            <a:endParaRPr lang="hr-HR" altLang="sr-Latn-RS" sz="2400" b="1" i="1" dirty="0">
              <a:latin typeface="Garamond" panose="02020404030301010803" pitchFamily="18" charset="0"/>
            </a:endParaRPr>
          </a:p>
          <a:p>
            <a:pPr algn="just" eaLnBrk="1" hangingPunct="1">
              <a:buFontTx/>
              <a:buNone/>
            </a:pPr>
            <a:r>
              <a:rPr lang="hr-HR" altLang="sr-Latn-RS" sz="2400" b="1" i="1" dirty="0">
                <a:latin typeface="Garamond" panose="02020404030301010803" pitchFamily="18" charset="0"/>
              </a:rPr>
              <a:t>Prije napuštanja broda je potrebno : </a:t>
            </a:r>
          </a:p>
          <a:p>
            <a:pPr algn="just" eaLnBrk="1" hangingPunct="1"/>
            <a:r>
              <a:rPr lang="hr-HR" altLang="sr-Latn-RS" sz="2400" b="1" i="1" dirty="0">
                <a:latin typeface="Garamond" panose="02020404030301010803" pitchFamily="18" charset="0"/>
                <a:cs typeface="Times New Roman" panose="02020603050405020304" pitchFamily="18" charset="0"/>
              </a:rPr>
              <a:t>oda</a:t>
            </a:r>
            <a:r>
              <a:rPr lang="hr-HR" altLang="sr-Latn-RS" sz="2400" b="1" i="1" dirty="0">
                <a:latin typeface="Garamond" panose="02020404030301010803" pitchFamily="18" charset="0"/>
              </a:rPr>
              <a:t>slati</a:t>
            </a:r>
            <a:r>
              <a:rPr lang="hr-HR" altLang="sr-Latn-RS" sz="2400" b="1" i="1" dirty="0">
                <a:latin typeface="Garamond" panose="02020404030301010803" pitchFamily="18" charset="0"/>
                <a:cs typeface="Times New Roman" panose="02020603050405020304" pitchFamily="18" charset="0"/>
              </a:rPr>
              <a:t> radio poruke pogibelji. </a:t>
            </a:r>
            <a:endParaRPr lang="hr-HR" altLang="sr-Latn-RS" sz="2400" b="1" i="1" dirty="0">
              <a:latin typeface="Garamond" panose="02020404030301010803" pitchFamily="18" charset="0"/>
            </a:endParaRPr>
          </a:p>
          <a:p>
            <a:pPr algn="just" eaLnBrk="1" hangingPunct="1"/>
            <a:r>
              <a:rPr lang="hr-HR" altLang="sr-Latn-RS" sz="2400" b="1" i="1" dirty="0">
                <a:latin typeface="Garamond" panose="02020404030301010803" pitchFamily="18" charset="0"/>
                <a:cs typeface="Times New Roman" panose="02020603050405020304" pitchFamily="18" charset="0"/>
              </a:rPr>
              <a:t>odrediti i zabilježiti točnu poziciju broda te azimut i udaljenost od najbližeg kopna. </a:t>
            </a:r>
            <a:endParaRPr lang="hr-HR" altLang="sr-Latn-RS" sz="2400" b="1" i="1" dirty="0">
              <a:latin typeface="Garamond" panose="02020404030301010803" pitchFamily="18" charset="0"/>
            </a:endParaRPr>
          </a:p>
          <a:p>
            <a:pPr algn="just" eaLnBrk="1" hangingPunct="1"/>
            <a:r>
              <a:rPr lang="hr-HR" altLang="sr-Latn-RS" sz="2400" b="1" i="1" dirty="0">
                <a:latin typeface="Garamond" panose="02020404030301010803" pitchFamily="18" charset="0"/>
                <a:cs typeface="Times New Roman" panose="02020603050405020304" pitchFamily="18" charset="0"/>
              </a:rPr>
              <a:t>Sa sobom ponijeti pilotsku kartu, navigacijsku kartu, radio, almanah, signalne lampe, navigacijske tablice računalo...</a:t>
            </a:r>
            <a:endParaRPr lang="hr-HR" altLang="sr-Latn-RS" sz="2400" b="1" i="1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1" name="Rectangle 3">
            <a:extLst>
              <a:ext uri="{FF2B5EF4-FFF2-40B4-BE49-F238E27FC236}">
                <a16:creationId xmlns:a16="http://schemas.microsoft.com/office/drawing/2014/main" xmlns="" id="{68FA09E8-2A93-4BC7-BABA-5CAA5EEFDA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52600" y="381000"/>
            <a:ext cx="8915400" cy="6248400"/>
          </a:xfrm>
        </p:spPr>
        <p:txBody>
          <a:bodyPr>
            <a:normAutofit lnSpcReduction="10000"/>
          </a:bodyPr>
          <a:lstStyle/>
          <a:p>
            <a:pPr marL="533400" indent="-533400" algn="just">
              <a:buNone/>
            </a:pPr>
            <a:r>
              <a:rPr lang="hr-HR" altLang="sr-Latn-RS" sz="2400" b="1" i="1">
                <a:latin typeface="Garamond" panose="02020404030301010803" pitchFamily="18" charset="0"/>
                <a:cs typeface="Times New Roman" panose="02020603050405020304" pitchFamily="18" charset="0"/>
              </a:rPr>
              <a:t>Za uspješno napuštanje broda treba istaknuti slijedeće:</a:t>
            </a:r>
          </a:p>
          <a:p>
            <a:pPr marL="533400" indent="-533400" algn="just">
              <a:buFontTx/>
              <a:buAutoNum type="arabicPeriod"/>
            </a:pPr>
            <a:r>
              <a:rPr lang="hr-HR" altLang="sr-Latn-RS" sz="2400" b="1" i="1">
                <a:latin typeface="Garamond" panose="02020404030301010803" pitchFamily="18" charset="0"/>
                <a:cs typeface="Times New Roman" panose="02020603050405020304" pitchFamily="18" charset="0"/>
              </a:rPr>
              <a:t>Kadgod je moguće čovjek treba napustiti brod toplo odjeven i bez teške obuće.</a:t>
            </a:r>
          </a:p>
          <a:p>
            <a:pPr marL="533400" indent="-533400" algn="just">
              <a:buFontTx/>
              <a:buAutoNum type="arabicPeriod"/>
            </a:pPr>
            <a:r>
              <a:rPr lang="hr-HR" altLang="sr-Latn-RS" sz="2400" b="1" i="1">
                <a:latin typeface="Garamond" panose="02020404030301010803" pitchFamily="18" charset="0"/>
                <a:cs typeface="Times New Roman" panose="02020603050405020304" pitchFamily="18" charset="0"/>
              </a:rPr>
              <a:t>Kad su uobičajeni putovi i prolazi odsječeni onaj tko bolje pozna sve izlaze ima daleko veće izglede da izađe na palubu.</a:t>
            </a:r>
          </a:p>
          <a:p>
            <a:pPr marL="533400" indent="-533400" algn="just">
              <a:buFontTx/>
              <a:buAutoNum type="arabicPeriod"/>
            </a:pPr>
            <a:r>
              <a:rPr lang="hr-HR" altLang="sr-Latn-RS" sz="2400" b="1" i="1">
                <a:latin typeface="Garamond" panose="02020404030301010803" pitchFamily="18" charset="0"/>
                <a:cs typeface="Times New Roman" panose="02020603050405020304" pitchFamily="18" charset="0"/>
              </a:rPr>
              <a:t>Ako se može birati napuštanje broda je bolje na strani privjetrine, odnosno s pramca ili krme gdje je brod manje uronjen.</a:t>
            </a:r>
          </a:p>
          <a:p>
            <a:pPr marL="533400" indent="-533400" algn="just">
              <a:buFontTx/>
              <a:buAutoNum type="arabicPeriod"/>
            </a:pPr>
            <a:r>
              <a:rPr lang="hr-HR" altLang="sr-Latn-RS" sz="2400" b="1" i="1">
                <a:latin typeface="Garamond" panose="02020404030301010803" pitchFamily="18" charset="0"/>
              </a:rPr>
              <a:t>K</a:t>
            </a:r>
            <a:r>
              <a:rPr lang="hr-HR" altLang="sr-Latn-RS" sz="2400" b="1" i="1">
                <a:latin typeface="Garamond" panose="02020404030301010803" pitchFamily="18" charset="0"/>
                <a:cs typeface="Times New Roman" panose="02020603050405020304" pitchFamily="18" charset="0"/>
              </a:rPr>
              <a:t>ad brod ima bočni nagib napustiti ga treba sa strane manje uronjene u vodu</a:t>
            </a:r>
            <a:r>
              <a:rPr lang="hr-HR" altLang="sr-Latn-RS" sz="2400" b="1" i="1">
                <a:latin typeface="Garamond" panose="02020404030301010803" pitchFamily="18" charset="0"/>
              </a:rPr>
              <a:t> </a:t>
            </a:r>
            <a:r>
              <a:rPr lang="hr-HR" altLang="sr-Latn-RS" sz="2400" b="1" i="1">
                <a:latin typeface="Garamond" panose="02020404030301010803" pitchFamily="18" charset="0"/>
                <a:cs typeface="Times New Roman" panose="02020603050405020304" pitchFamily="18" charset="0"/>
              </a:rPr>
              <a:t>.</a:t>
            </a:r>
            <a:r>
              <a:rPr lang="hr-HR" altLang="sr-Latn-RS" sz="2400" b="1" i="1">
                <a:latin typeface="Garamond" panose="02020404030301010803" pitchFamily="18" charset="0"/>
              </a:rPr>
              <a:t> </a:t>
            </a:r>
          </a:p>
          <a:p>
            <a:pPr marL="533400" indent="-533400" algn="just">
              <a:buFontTx/>
              <a:buAutoNum type="arabicPeriod"/>
            </a:pPr>
            <a:r>
              <a:rPr lang="hr-HR" altLang="sr-Latn-RS" sz="2400" b="1" i="1">
                <a:latin typeface="Garamond" panose="02020404030301010803" pitchFamily="18" charset="0"/>
                <a:cs typeface="Times New Roman" panose="02020603050405020304" pitchFamily="18" charset="0"/>
              </a:rPr>
              <a:t>Ako se mora skakati onda skočiti na noge s tijelom ukrućenim čvrsto držeći prsluk.</a:t>
            </a:r>
            <a:r>
              <a:rPr lang="hr-HR" altLang="sr-Latn-RS" sz="2400" b="1" i="1">
                <a:latin typeface="Garamond" panose="02020404030301010803" pitchFamily="18" charset="0"/>
              </a:rPr>
              <a:t> </a:t>
            </a:r>
          </a:p>
          <a:p>
            <a:pPr marL="533400" indent="-533400" algn="just">
              <a:buFontTx/>
              <a:buAutoNum type="arabicPeriod"/>
            </a:pPr>
            <a:r>
              <a:rPr lang="hr-HR" altLang="sr-Latn-RS" sz="2400" b="1" i="1">
                <a:latin typeface="Garamond" panose="02020404030301010803" pitchFamily="18" charset="0"/>
                <a:cs typeface="Times New Roman" panose="02020603050405020304" pitchFamily="18" charset="0"/>
              </a:rPr>
              <a:t>Kad se skače s broda a uokolo je izlivena nafta koja gori, treba skakati prema strani vjetra. </a:t>
            </a:r>
            <a:endParaRPr lang="hr-HR" altLang="sr-Latn-RS" sz="2400" b="1" i="1">
              <a:latin typeface="Garamond" panose="02020404030301010803" pitchFamily="18" charset="0"/>
            </a:endParaRPr>
          </a:p>
          <a:p>
            <a:pPr marL="533400" indent="-533400" algn="just">
              <a:buFontTx/>
              <a:buAutoNum type="arabicPeriod"/>
            </a:pPr>
            <a:r>
              <a:rPr lang="hr-HR" altLang="sr-Latn-RS" sz="2400" b="1" i="1">
                <a:latin typeface="Garamond" panose="02020404030301010803" pitchFamily="18" charset="0"/>
                <a:cs typeface="Times New Roman" panose="02020603050405020304" pitchFamily="18" charset="0"/>
              </a:rPr>
              <a:t>Kad se čovjek nađe u moru napuštajući brod treba  plivati što dalje nastojeći se udaljiti od broda koji tone barem 150 do 200 m.</a:t>
            </a:r>
            <a:endParaRPr lang="hr-HR" altLang="sr-Latn-RS" sz="2400" b="1" i="1">
              <a:latin typeface="Garamond" panose="02020404030301010803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5" name="Rectangle 3">
            <a:extLst>
              <a:ext uri="{FF2B5EF4-FFF2-40B4-BE49-F238E27FC236}">
                <a16:creationId xmlns:a16="http://schemas.microsoft.com/office/drawing/2014/main" xmlns="" id="{551EFF07-597F-4586-9579-9ACF4D74CF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838200"/>
            <a:ext cx="7772400" cy="5257800"/>
          </a:xfrm>
        </p:spPr>
        <p:txBody>
          <a:bodyPr/>
          <a:lstStyle/>
          <a:p>
            <a:pPr marL="609600" indent="-609600" algn="just">
              <a:buNone/>
            </a:pPr>
            <a:r>
              <a:rPr lang="hr-HR" altLang="sr-Latn-RS" sz="2400" b="1" i="1">
                <a:latin typeface="Garamond" panose="02020404030301010803" pitchFamily="18" charset="0"/>
              </a:rPr>
              <a:t>8. </a:t>
            </a:r>
            <a:r>
              <a:rPr lang="hr-HR" altLang="sr-Latn-RS" sz="2400" b="1" i="1">
                <a:latin typeface="Garamond" panose="02020404030301010803" pitchFamily="18" charset="0"/>
                <a:cs typeface="Times New Roman" panose="02020603050405020304" pitchFamily="18" charset="0"/>
              </a:rPr>
              <a:t>Treba se držati na okupu, sve čamce i splavi treba povezati.</a:t>
            </a:r>
          </a:p>
          <a:p>
            <a:pPr marL="609600" indent="-609600" algn="just">
              <a:buNone/>
            </a:pPr>
            <a:r>
              <a:rPr lang="hr-HR" altLang="sr-Latn-RS" sz="2400" b="1" i="1">
                <a:latin typeface="Garamond" panose="02020404030301010803" pitchFamily="18" charset="0"/>
              </a:rPr>
              <a:t>9. </a:t>
            </a:r>
            <a:r>
              <a:rPr lang="hr-HR" altLang="sr-Latn-RS" sz="2400" b="1" i="1">
                <a:latin typeface="Garamond" panose="02020404030301010803" pitchFamily="18" charset="0"/>
                <a:cs typeface="Times New Roman" panose="02020603050405020304" pitchFamily="18" charset="0"/>
              </a:rPr>
              <a:t>Stvarati povoljnu i optimističku atmosferu. Svakom članu dati posebno zaduženje. Takva zaduženja su korisna zbog  podizanja morala i samopouzdanja kod ljudi što je važan čimbenik za preživljavanje na moru.  </a:t>
            </a:r>
          </a:p>
          <a:p>
            <a:pPr marL="609600" indent="-609600" algn="just">
              <a:buNone/>
            </a:pPr>
            <a:r>
              <a:rPr lang="hr-HR" altLang="sr-Latn-RS" sz="2400" b="1" i="1">
                <a:latin typeface="Garamond" panose="02020404030301010803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xmlns="" id="{49F39E07-BCB0-4605-90BF-683F600B8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762000"/>
          </a:xfrm>
        </p:spPr>
        <p:txBody>
          <a:bodyPr/>
          <a:lstStyle/>
          <a:p>
            <a:pPr eaLnBrk="1" hangingPunct="1"/>
            <a:r>
              <a:rPr lang="hr-HR" altLang="sr-Latn-RS" sz="3600" b="1" i="1">
                <a:latin typeface="Garamond" panose="02020404030301010803" pitchFamily="18" charset="0"/>
                <a:cs typeface="Times New Roman" panose="02020603050405020304" pitchFamily="18" charset="0"/>
              </a:rPr>
              <a:t>Raspored za uzbunu </a:t>
            </a:r>
            <a:endParaRPr lang="hr-HR" altLang="sr-Latn-RS" sz="3600" i="1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224259" name="Rectangle 3">
            <a:extLst>
              <a:ext uri="{FF2B5EF4-FFF2-40B4-BE49-F238E27FC236}">
                <a16:creationId xmlns:a16="http://schemas.microsoft.com/office/drawing/2014/main" xmlns="" id="{04AF7AAA-6B65-42EB-8CFE-E4ECB2B830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143000"/>
            <a:ext cx="7772400" cy="5257800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hr-HR" altLang="sr-Latn-RS" sz="2400" i="1">
                <a:latin typeface="Garamond" panose="02020404030301010803" pitchFamily="18" charset="0"/>
                <a:cs typeface="Times New Roman" panose="02020603050405020304" pitchFamily="18" charset="0"/>
              </a:rPr>
              <a:t> Rasporedom za uzbunu se propisuje postupak na brodovima za slučaj nastupa izvanrednih okolnosti koje prijete ljudima i brodu. </a:t>
            </a:r>
            <a:endParaRPr lang="hr-HR" altLang="sr-Latn-RS" sz="2400" i="1">
              <a:latin typeface="Garamond" panose="02020404030301010803" pitchFamily="18" charset="0"/>
            </a:endParaRPr>
          </a:p>
          <a:p>
            <a:pPr algn="just" eaLnBrk="1" hangingPunct="1">
              <a:buFontTx/>
              <a:buNone/>
            </a:pPr>
            <a:r>
              <a:rPr lang="hr-HR" altLang="sr-Latn-RS" sz="2400" i="1">
                <a:latin typeface="Garamond" panose="02020404030301010803" pitchFamily="18" charset="0"/>
                <a:cs typeface="Times New Roman" panose="02020603050405020304" pitchFamily="18" charset="0"/>
              </a:rPr>
              <a:t>Da bi se spriječila neorganiziranost u takvim situacijama SOLAS konvencija propisuje odredbe koje se moraju provoditi za slučaj takvih opasnosti.</a:t>
            </a:r>
            <a:endParaRPr lang="hr-HR" altLang="sr-Latn-RS" sz="2400" i="1">
              <a:latin typeface="Garamond" panose="02020404030301010803" pitchFamily="18" charset="0"/>
            </a:endParaRPr>
          </a:p>
          <a:p>
            <a:pPr algn="just" eaLnBrk="1" hangingPunct="1">
              <a:buFontTx/>
              <a:buNone/>
            </a:pPr>
            <a:r>
              <a:rPr lang="hr-HR" altLang="sr-Latn-RS" sz="2400" i="1">
                <a:latin typeface="Garamond" panose="02020404030301010803" pitchFamily="18" charset="0"/>
                <a:cs typeface="Times New Roman" panose="02020603050405020304" pitchFamily="18" charset="0"/>
              </a:rPr>
              <a:t> Prema odredbama SOLAS konvencije svaki raspored za uzbunu mora sadržavati :</a:t>
            </a:r>
          </a:p>
          <a:p>
            <a:pPr algn="just" eaLnBrk="1" hangingPunct="1"/>
            <a:r>
              <a:rPr lang="hr-HR" altLang="sr-Latn-RS" sz="2400" b="1" i="1">
                <a:solidFill>
                  <a:srgbClr val="0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Za sve osobe na brodu propisuju se dužnosti te točne upute i postupci u slučaju nastupa raznih opasnosti (požar, prodor vode, čovjek u moru i napuštanje broda).</a:t>
            </a:r>
            <a:endParaRPr lang="hr-HR" altLang="sr-Latn-RS" sz="2400" i="1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hr-HR" altLang="sr-Latn-RS" sz="2400" b="1" i="1">
                <a:solidFill>
                  <a:srgbClr val="0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Primjerci rasporeda za uzbunu moraju biti postavljeni na pogodno odabranim mjestima na brodu (hodnicima, nastambama, strojarnici i zapovjedničkom mostu).</a:t>
            </a:r>
            <a:endParaRPr lang="hr-HR" altLang="sr-Latn-RS" sz="2400" b="1" i="1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3" name="Rectangle 3">
            <a:extLst>
              <a:ext uri="{FF2B5EF4-FFF2-40B4-BE49-F238E27FC236}">
                <a16:creationId xmlns:a16="http://schemas.microsoft.com/office/drawing/2014/main" xmlns="" id="{1165280A-BAF0-4C08-9247-391440F1BA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228600"/>
            <a:ext cx="9144000" cy="6629400"/>
          </a:xfrm>
        </p:spPr>
        <p:txBody>
          <a:bodyPr>
            <a:normAutofit lnSpcReduction="10000"/>
          </a:bodyPr>
          <a:lstStyle/>
          <a:p>
            <a:pPr marL="533400" indent="-533400" algn="just">
              <a:buFontTx/>
              <a:buAutoNum type="arabicPeriod"/>
            </a:pPr>
            <a:r>
              <a:rPr lang="hr-HR" altLang="sr-Latn-RS" sz="2400" b="1" i="1">
                <a:solidFill>
                  <a:srgbClr val="0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U svakoj kabini (pored uzglavlja kreveta) moraju biti postavljena pojedinačna upustva o dužnostima članova posade za slučaj požara i napuštanja broda. Na putničkim brodovima takva upustva i odredbe o mjestu okupljanja moraju biti napisana na nekoliko jezika. Osim toga na propisanim mjestima moraju biti istaknuta i upustva (slikom) o načinu oblačenja prsluka za spašavanje.</a:t>
            </a:r>
            <a:endParaRPr lang="hr-HR" altLang="sr-Latn-RS" sz="2400" i="1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marL="533400" indent="-533400" algn="just">
              <a:buFontTx/>
              <a:buAutoNum type="arabicPeriod"/>
            </a:pPr>
            <a:r>
              <a:rPr lang="hr-HR" altLang="sr-Latn-RS" sz="2400" b="1" i="1">
                <a:solidFill>
                  <a:srgbClr val="0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Raspored za uzbunu mora sadržavati opis signala za napuštanje broda i načinu izdavanja naredbi o napuštanju broda. Svaki raspored za uzbunu mora sadržavati dužnosti članova posade uključujući :</a:t>
            </a:r>
            <a:endParaRPr lang="hr-HR" altLang="sr-Latn-RS" sz="2400" i="1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marL="533400" indent="-533400" algn="just"/>
            <a:r>
              <a:rPr lang="hr-HR" altLang="sr-Latn-RS" sz="2400" b="1" i="1">
                <a:solidFill>
                  <a:srgbClr val="0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    -zatvaranje vodonepropusnih vrata,</a:t>
            </a:r>
            <a:endParaRPr lang="hr-HR" altLang="sr-Latn-RS" sz="2400" i="1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marL="533400" indent="-533400" algn="just"/>
            <a:r>
              <a:rPr lang="hr-HR" altLang="sr-Latn-RS" sz="2400" b="1" i="1">
                <a:solidFill>
                  <a:srgbClr val="0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    -opremanje brodica, splavi i ostalih sredstava za spašavanja,</a:t>
            </a:r>
            <a:endParaRPr lang="hr-HR" altLang="sr-Latn-RS" sz="2400" i="1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marL="533400" indent="-533400" algn="just"/>
            <a:r>
              <a:rPr lang="hr-HR" altLang="sr-Latn-RS" sz="2400" b="1" i="1">
                <a:solidFill>
                  <a:srgbClr val="0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    -pripremu i spuštanje brodica za spašavanje,</a:t>
            </a:r>
            <a:endParaRPr lang="hr-HR" altLang="sr-Latn-RS" sz="2400" i="1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marL="533400" indent="-533400" algn="just"/>
            <a:r>
              <a:rPr lang="hr-HR" altLang="sr-Latn-RS" sz="2400" b="1" i="1">
                <a:solidFill>
                  <a:srgbClr val="0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    -okupljanje putnika,</a:t>
            </a:r>
            <a:endParaRPr lang="hr-HR" altLang="sr-Latn-RS" sz="2400" i="1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marL="533400" indent="-533400" algn="just"/>
            <a:r>
              <a:rPr lang="hr-HR" altLang="sr-Latn-RS" sz="2400" b="1" i="1">
                <a:solidFill>
                  <a:srgbClr val="0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    -korištenje radioopreme</a:t>
            </a:r>
            <a:endParaRPr lang="hr-HR" altLang="sr-Latn-RS" sz="2400" i="1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marL="533400" indent="-533400" algn="just"/>
            <a:r>
              <a:rPr lang="hr-HR" altLang="sr-Latn-RS" sz="2400" b="1" i="1">
                <a:solidFill>
                  <a:srgbClr val="0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    -rukovanje opremom za protupožarnu zaštitu,</a:t>
            </a:r>
            <a:endParaRPr lang="hr-HR" altLang="sr-Latn-RS" sz="2400" i="1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marL="533400" indent="-533400" algn="just"/>
            <a:r>
              <a:rPr lang="hr-HR" altLang="sr-Latn-RS" sz="2400" b="1" i="1">
                <a:solidFill>
                  <a:srgbClr val="0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    -posebne dužnosti vezane za gašenje požara.</a:t>
            </a:r>
            <a:endParaRPr lang="hr-HR" altLang="sr-Latn-RS" sz="2400" b="1" i="1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3">
            <a:extLst>
              <a:ext uri="{FF2B5EF4-FFF2-40B4-BE49-F238E27FC236}">
                <a16:creationId xmlns:a16="http://schemas.microsoft.com/office/drawing/2014/main" xmlns="" id="{3CEE084B-618F-46F8-BEA6-C1E6A1E5C8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762000"/>
            <a:ext cx="7772400" cy="5334000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hr-HR" altLang="sr-Latn-RS" sz="2400" b="1">
                <a:solidFill>
                  <a:srgbClr val="0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U rasporedu za uzbunu </a:t>
            </a:r>
            <a:r>
              <a:rPr lang="hr-HR" altLang="sr-Latn-RS" sz="2400" b="1">
                <a:solidFill>
                  <a:srgbClr val="000000"/>
                </a:solidFill>
                <a:latin typeface="Garamond" panose="02020404030301010803" pitchFamily="18" charset="0"/>
              </a:rPr>
              <a:t>m</a:t>
            </a:r>
            <a:r>
              <a:rPr lang="hr-HR" altLang="sr-Latn-RS" sz="2400" b="1">
                <a:solidFill>
                  <a:srgbClr val="0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oraju biti navedene i dužnosti članova posade vezane za pomoć putnicima u slučaju opasnosti kao što su:</a:t>
            </a:r>
            <a:endParaRPr lang="hr-HR" altLang="sr-Latn-RS" sz="240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hr-HR" altLang="sr-Latn-RS" sz="2400" b="1">
                <a:solidFill>
                  <a:srgbClr val="0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    -upozoravanje putnika,</a:t>
            </a:r>
            <a:endParaRPr lang="hr-HR" altLang="sr-Latn-RS" sz="240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hr-HR" altLang="sr-Latn-RS" sz="2400" b="1">
                <a:solidFill>
                  <a:srgbClr val="0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    -provjeru opreme putnika uključujući pravilno oblačenje prsluka za    spašavanje,</a:t>
            </a:r>
            <a:endParaRPr lang="hr-HR" altLang="sr-Latn-RS" sz="240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hr-HR" altLang="sr-Latn-RS" sz="2400" b="1">
                <a:solidFill>
                  <a:srgbClr val="0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    -okupljanje putnika na za to predviđenim mjestima,</a:t>
            </a:r>
            <a:endParaRPr lang="hr-HR" altLang="sr-Latn-RS" sz="240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hr-HR" altLang="sr-Latn-RS" sz="2400" b="1">
                <a:solidFill>
                  <a:srgbClr val="0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    -održavanje reda u prolazima i hodnicima.</a:t>
            </a:r>
            <a:endParaRPr lang="hr-HR" altLang="sr-Latn-RS" sz="240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hr-HR" altLang="sr-Latn-RS" sz="2400" b="1">
                <a:solidFill>
                  <a:srgbClr val="0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Raspored za uzbunu mora biti pripremljen prije odlaska broda na putovanje.</a:t>
            </a:r>
            <a:endParaRPr lang="hr-HR" altLang="sr-Latn-RS" sz="240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hr-HR" altLang="sr-Latn-RS" sz="2400" b="1">
                <a:solidFill>
                  <a:srgbClr val="0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Raspored za uzbunu mora odobriti nadležna vlast</a:t>
            </a:r>
            <a:endParaRPr lang="hr-HR" altLang="sr-Latn-RS" sz="240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519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Garamond</vt:lpstr>
      <vt:lpstr>Times New Roman</vt:lpstr>
      <vt:lpstr>Tema sustava Office</vt:lpstr>
      <vt:lpstr>Raspored za uzbunu i napuštanje broda</vt:lpstr>
      <vt:lpstr>PowerPoint Presentation</vt:lpstr>
      <vt:lpstr>PowerPoint Presentation</vt:lpstr>
      <vt:lpstr>Raspored za uzbunu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Raspored za uzbunu i napuštanje broda</dc:title>
  <dc:creator>Renato Dudić</dc:creator>
  <cp:lastModifiedBy>Renato</cp:lastModifiedBy>
  <cp:revision>3</cp:revision>
  <dcterms:created xsi:type="dcterms:W3CDTF">2020-05-03T15:20:44Z</dcterms:created>
  <dcterms:modified xsi:type="dcterms:W3CDTF">2023-01-20T11:28:59Z</dcterms:modified>
</cp:coreProperties>
</file>