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6" r:id="rId4"/>
    <p:sldId id="267" r:id="rId5"/>
    <p:sldId id="257" r:id="rId6"/>
    <p:sldId id="258" r:id="rId7"/>
    <p:sldId id="268" r:id="rId8"/>
    <p:sldId id="265" r:id="rId9"/>
    <p:sldId id="259" r:id="rId10"/>
    <p:sldId id="260" r:id="rId11"/>
    <p:sldId id="256" r:id="rId12"/>
    <p:sldId id="261" r:id="rId13"/>
    <p:sldId id="262" r:id="rId14"/>
    <p:sldId id="263" r:id="rId15"/>
    <p:sldId id="264" r:id="rId16"/>
    <p:sldId id="269" r:id="rId17"/>
    <p:sldId id="270" r:id="rId18"/>
    <p:sldId id="27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FC1"/>
    <a:srgbClr val="FB9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4920E-BE70-43DD-AA2D-710EFA750E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2EEC1-959E-4703-998D-97024F0ADE71}">
      <dgm:prSet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dirty="0"/>
            <a:t>K</a:t>
          </a:r>
          <a:r>
            <a:rPr lang="hr-HR" dirty="0" err="1"/>
            <a:t>ontejneri</a:t>
          </a:r>
          <a:r>
            <a:rPr lang="hr-HR" dirty="0"/>
            <a:t> se </a:t>
          </a:r>
          <a:r>
            <a:rPr lang="en-US" dirty="0" err="1"/>
            <a:t>izr</a:t>
          </a:r>
          <a:r>
            <a:rPr lang="hr-HR" dirty="0"/>
            <a:t>a</a:t>
          </a:r>
          <a:r>
            <a:rPr lang="en-US" dirty="0" err="1"/>
            <a:t>đuju</a:t>
          </a:r>
          <a:r>
            <a:rPr lang="hr-HR" dirty="0"/>
            <a:t> prema </a:t>
          </a:r>
          <a:r>
            <a:rPr lang="en-US" dirty="0"/>
            <a:t>ISO </a:t>
          </a:r>
          <a:r>
            <a:rPr lang="en-US" dirty="0" err="1"/>
            <a:t>standardima</a:t>
          </a:r>
          <a:r>
            <a:rPr lang="en-US" dirty="0"/>
            <a:t> </a:t>
          </a:r>
          <a:r>
            <a:rPr lang="hr-HR" dirty="0"/>
            <a:t>te moraju imati: </a:t>
          </a:r>
          <a:endParaRPr lang="en-US" dirty="0"/>
        </a:p>
      </dgm:t>
    </dgm:pt>
    <dgm:pt modelId="{9EF27D11-01BA-45B4-9503-F334DA90DE8F}" type="parTrans" cxnId="{B8500F76-AA71-4F6E-87C8-DC93C5DC6655}">
      <dgm:prSet/>
      <dgm:spPr/>
      <dgm:t>
        <a:bodyPr/>
        <a:lstStyle/>
        <a:p>
          <a:endParaRPr lang="en-US"/>
        </a:p>
      </dgm:t>
    </dgm:pt>
    <dgm:pt modelId="{74D75268-F849-4858-80E5-8B05772C25D4}" type="sibTrans" cxnId="{B8500F76-AA71-4F6E-87C8-DC93C5DC6655}">
      <dgm:prSet/>
      <dgm:spPr/>
      <dgm:t>
        <a:bodyPr/>
        <a:lstStyle/>
        <a:p>
          <a:endParaRPr lang="en-US"/>
        </a:p>
      </dgm:t>
    </dgm:pt>
    <dgm:pt modelId="{CC4BB576-7501-4563-B32B-2B9080C70C83}">
      <dgm:prSet/>
      <dgm:spPr>
        <a:solidFill>
          <a:srgbClr val="C00000">
            <a:alpha val="76000"/>
          </a:srgbClr>
        </a:solidFill>
      </dgm:spPr>
      <dgm:t>
        <a:bodyPr/>
        <a:lstStyle/>
        <a:p>
          <a:r>
            <a:rPr lang="en-US" dirty="0"/>
            <a:t>              - </a:t>
          </a:r>
          <a:r>
            <a:rPr lang="hr-HR" dirty="0"/>
            <a:t>propisane dimenzije</a:t>
          </a:r>
          <a:endParaRPr lang="en-US" dirty="0"/>
        </a:p>
      </dgm:t>
    </dgm:pt>
    <dgm:pt modelId="{4EBCD57C-82F6-48BA-AE93-C27D1FC4B945}" type="parTrans" cxnId="{A99E349C-5F0F-4883-995A-D1EC3A2777DB}">
      <dgm:prSet/>
      <dgm:spPr/>
      <dgm:t>
        <a:bodyPr/>
        <a:lstStyle/>
        <a:p>
          <a:endParaRPr lang="en-US"/>
        </a:p>
      </dgm:t>
    </dgm:pt>
    <dgm:pt modelId="{C2D676A3-2D83-49E6-932D-520EA7C18E86}" type="sibTrans" cxnId="{A99E349C-5F0F-4883-995A-D1EC3A2777DB}">
      <dgm:prSet/>
      <dgm:spPr/>
      <dgm:t>
        <a:bodyPr/>
        <a:lstStyle/>
        <a:p>
          <a:endParaRPr lang="en-US"/>
        </a:p>
      </dgm:t>
    </dgm:pt>
    <dgm:pt modelId="{F7BB5B3E-FFA3-40E5-82DC-0117813B47AD}">
      <dgm:prSet/>
      <dgm:spPr>
        <a:solidFill>
          <a:srgbClr val="00B050">
            <a:alpha val="79000"/>
          </a:srgbClr>
        </a:solidFill>
      </dgm:spPr>
      <dgm:t>
        <a:bodyPr/>
        <a:lstStyle/>
        <a:p>
          <a:r>
            <a:rPr lang="en-US" dirty="0"/>
            <a:t>              - </a:t>
          </a:r>
          <a:r>
            <a:rPr lang="hr-HR" dirty="0"/>
            <a:t>čelične okove u svih osam uglova</a:t>
          </a:r>
          <a:endParaRPr lang="en-US" dirty="0"/>
        </a:p>
      </dgm:t>
    </dgm:pt>
    <dgm:pt modelId="{B9DF62A4-C529-455F-8E78-8008A808F5EB}" type="parTrans" cxnId="{7CAED4BF-56AF-485D-8EE0-91BC567E21C6}">
      <dgm:prSet/>
      <dgm:spPr/>
      <dgm:t>
        <a:bodyPr/>
        <a:lstStyle/>
        <a:p>
          <a:endParaRPr lang="en-US"/>
        </a:p>
      </dgm:t>
    </dgm:pt>
    <dgm:pt modelId="{E8E85EB0-8486-42B1-8040-06C5C7D50023}" type="sibTrans" cxnId="{7CAED4BF-56AF-485D-8EE0-91BC567E21C6}">
      <dgm:prSet/>
      <dgm:spPr/>
      <dgm:t>
        <a:bodyPr/>
        <a:lstStyle/>
        <a:p>
          <a:endParaRPr lang="en-US"/>
        </a:p>
      </dgm:t>
    </dgm:pt>
    <dgm:pt modelId="{420D73E2-0243-424D-98ED-7A458BB54EEF}">
      <dgm:prSet/>
      <dgm:spPr>
        <a:solidFill>
          <a:schemeClr val="accent5">
            <a:lumMod val="50000"/>
            <a:alpha val="86000"/>
          </a:schemeClr>
        </a:solidFill>
      </dgm:spPr>
      <dgm:t>
        <a:bodyPr/>
        <a:lstStyle/>
        <a:p>
          <a:r>
            <a:rPr lang="en-US" dirty="0"/>
            <a:t>              - </a:t>
          </a:r>
          <a:r>
            <a:rPr lang="hr-HR" dirty="0"/>
            <a:t>utore za rad viljuškarom</a:t>
          </a:r>
          <a:endParaRPr lang="en-US" dirty="0"/>
        </a:p>
      </dgm:t>
    </dgm:pt>
    <dgm:pt modelId="{E8842B8D-88F3-41EC-A73B-801F76B75430}" type="parTrans" cxnId="{5B0FD3F4-9028-4C33-9801-7727B8C32A6C}">
      <dgm:prSet/>
      <dgm:spPr/>
      <dgm:t>
        <a:bodyPr/>
        <a:lstStyle/>
        <a:p>
          <a:endParaRPr lang="en-US"/>
        </a:p>
      </dgm:t>
    </dgm:pt>
    <dgm:pt modelId="{37AC81B8-0AF4-4F66-BD0F-264ADB3FCB28}" type="sibTrans" cxnId="{5B0FD3F4-9028-4C33-9801-7727B8C32A6C}">
      <dgm:prSet/>
      <dgm:spPr/>
      <dgm:t>
        <a:bodyPr/>
        <a:lstStyle/>
        <a:p>
          <a:endParaRPr lang="en-US"/>
        </a:p>
      </dgm:t>
    </dgm:pt>
    <dgm:pt modelId="{F233E0D8-3248-470B-B608-A0EDE6CE18C4}">
      <dgm:prSet/>
      <dgm:spPr>
        <a:solidFill>
          <a:srgbClr val="FB9B0D">
            <a:alpha val="81000"/>
          </a:srgbClr>
        </a:solidFill>
      </dgm:spPr>
      <dgm:t>
        <a:bodyPr/>
        <a:lstStyle/>
        <a:p>
          <a:r>
            <a:rPr lang="en-US" dirty="0"/>
            <a:t>              - </a:t>
          </a:r>
          <a:r>
            <a:rPr lang="hr-HR" dirty="0"/>
            <a:t>nepropusna vrata</a:t>
          </a:r>
          <a:endParaRPr lang="en-US" dirty="0"/>
        </a:p>
      </dgm:t>
    </dgm:pt>
    <dgm:pt modelId="{FBDBCB39-EBCF-4F44-BC82-2450582D13FA}" type="parTrans" cxnId="{218E6595-3044-4B5E-8464-32B824282520}">
      <dgm:prSet/>
      <dgm:spPr/>
      <dgm:t>
        <a:bodyPr/>
        <a:lstStyle/>
        <a:p>
          <a:endParaRPr lang="en-US"/>
        </a:p>
      </dgm:t>
    </dgm:pt>
    <dgm:pt modelId="{16300070-3930-432C-98D2-9D5A3305D8FF}" type="sibTrans" cxnId="{218E6595-3044-4B5E-8464-32B824282520}">
      <dgm:prSet/>
      <dgm:spPr/>
      <dgm:t>
        <a:bodyPr/>
        <a:lstStyle/>
        <a:p>
          <a:endParaRPr lang="en-US"/>
        </a:p>
      </dgm:t>
    </dgm:pt>
    <dgm:pt modelId="{533D9835-C351-4F04-981E-93F62AAD4001}">
      <dgm:prSet/>
      <dgm:spPr>
        <a:solidFill>
          <a:srgbClr val="D92FC1">
            <a:alpha val="84000"/>
          </a:srgbClr>
        </a:solidFill>
      </dgm:spPr>
      <dgm:t>
        <a:bodyPr/>
        <a:lstStyle/>
        <a:p>
          <a:r>
            <a:rPr lang="en-US" dirty="0"/>
            <a:t>              - </a:t>
          </a:r>
          <a:r>
            <a:rPr lang="hr-HR" dirty="0"/>
            <a:t>propisane oznake</a:t>
          </a:r>
          <a:endParaRPr lang="en-US" dirty="0"/>
        </a:p>
      </dgm:t>
    </dgm:pt>
    <dgm:pt modelId="{E4DBEE60-55C8-4D2E-BE44-7A497DF06828}" type="parTrans" cxnId="{6C628825-A9A6-472B-BC3C-121FF8114863}">
      <dgm:prSet/>
      <dgm:spPr/>
      <dgm:t>
        <a:bodyPr/>
        <a:lstStyle/>
        <a:p>
          <a:endParaRPr lang="en-US"/>
        </a:p>
      </dgm:t>
    </dgm:pt>
    <dgm:pt modelId="{E7F7512B-034B-40EC-A475-B617629EBFC4}" type="sibTrans" cxnId="{6C628825-A9A6-472B-BC3C-121FF8114863}">
      <dgm:prSet/>
      <dgm:spPr/>
      <dgm:t>
        <a:bodyPr/>
        <a:lstStyle/>
        <a:p>
          <a:endParaRPr lang="en-US"/>
        </a:p>
      </dgm:t>
    </dgm:pt>
    <dgm:pt modelId="{B8F406E8-D176-4356-8227-BF63F2147C76}" type="pres">
      <dgm:prSet presAssocID="{D8F4920E-BE70-43DD-AA2D-710EFA750E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C0381D2-C8FE-4D7B-B95D-5C533B804C31}" type="pres">
      <dgm:prSet presAssocID="{E6F2EEC1-959E-4703-998D-97024F0ADE7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5C5BFC-44E6-46AA-96AA-4FC2855942CE}" type="pres">
      <dgm:prSet presAssocID="{74D75268-F849-4858-80E5-8B05772C25D4}" presName="spacer" presStyleCnt="0"/>
      <dgm:spPr/>
    </dgm:pt>
    <dgm:pt modelId="{3401DF51-5F64-447B-AC12-8AEAEDC0FA99}" type="pres">
      <dgm:prSet presAssocID="{CC4BB576-7501-4563-B32B-2B9080C70C8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D99D76-CDB6-4BAE-9A68-04F9DF1922CE}" type="pres">
      <dgm:prSet presAssocID="{C2D676A3-2D83-49E6-932D-520EA7C18E86}" presName="spacer" presStyleCnt="0"/>
      <dgm:spPr/>
    </dgm:pt>
    <dgm:pt modelId="{7098FF53-8BDA-4EF5-985E-77DCE602DB81}" type="pres">
      <dgm:prSet presAssocID="{F7BB5B3E-FFA3-40E5-82DC-0117813B47A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AFD38D-8C63-4B61-91F7-EB45C878491F}" type="pres">
      <dgm:prSet presAssocID="{E8E85EB0-8486-42B1-8040-06C5C7D50023}" presName="spacer" presStyleCnt="0"/>
      <dgm:spPr/>
    </dgm:pt>
    <dgm:pt modelId="{62453379-C662-4F70-BEF5-36B229C8FB46}" type="pres">
      <dgm:prSet presAssocID="{420D73E2-0243-424D-98ED-7A458BB54EE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4FD6E6-EE26-4078-AACB-AB428F769E60}" type="pres">
      <dgm:prSet presAssocID="{37AC81B8-0AF4-4F66-BD0F-264ADB3FCB28}" presName="spacer" presStyleCnt="0"/>
      <dgm:spPr/>
    </dgm:pt>
    <dgm:pt modelId="{0619D153-07CE-44C5-A7CA-F9B24A8B35A3}" type="pres">
      <dgm:prSet presAssocID="{F233E0D8-3248-470B-B608-A0EDE6CE18C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82DE10-C046-479A-8A1C-AB17B8ADC8C6}" type="pres">
      <dgm:prSet presAssocID="{16300070-3930-432C-98D2-9D5A3305D8FF}" presName="spacer" presStyleCnt="0"/>
      <dgm:spPr/>
    </dgm:pt>
    <dgm:pt modelId="{7D911B10-7E84-46F0-8B61-0C7D0D9190AA}" type="pres">
      <dgm:prSet presAssocID="{533D9835-C351-4F04-981E-93F62AAD400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8B5DBC7-036D-402C-88E5-0389DBC3BDD5}" type="presOf" srcId="{D8F4920E-BE70-43DD-AA2D-710EFA750E5F}" destId="{B8F406E8-D176-4356-8227-BF63F2147C76}" srcOrd="0" destOrd="0" presId="urn:microsoft.com/office/officeart/2005/8/layout/vList2"/>
    <dgm:cxn modelId="{AEBB272C-40A3-47FF-8BE4-613B9860593F}" type="presOf" srcId="{F233E0D8-3248-470B-B608-A0EDE6CE18C4}" destId="{0619D153-07CE-44C5-A7CA-F9B24A8B35A3}" srcOrd="0" destOrd="0" presId="urn:microsoft.com/office/officeart/2005/8/layout/vList2"/>
    <dgm:cxn modelId="{B8500F76-AA71-4F6E-87C8-DC93C5DC6655}" srcId="{D8F4920E-BE70-43DD-AA2D-710EFA750E5F}" destId="{E6F2EEC1-959E-4703-998D-97024F0ADE71}" srcOrd="0" destOrd="0" parTransId="{9EF27D11-01BA-45B4-9503-F334DA90DE8F}" sibTransId="{74D75268-F849-4858-80E5-8B05772C25D4}"/>
    <dgm:cxn modelId="{5B0FD3F4-9028-4C33-9801-7727B8C32A6C}" srcId="{D8F4920E-BE70-43DD-AA2D-710EFA750E5F}" destId="{420D73E2-0243-424D-98ED-7A458BB54EEF}" srcOrd="3" destOrd="0" parTransId="{E8842B8D-88F3-41EC-A73B-801F76B75430}" sibTransId="{37AC81B8-0AF4-4F66-BD0F-264ADB3FCB28}"/>
    <dgm:cxn modelId="{18786666-390A-4414-9A7E-C8BE24A70D61}" type="presOf" srcId="{F7BB5B3E-FFA3-40E5-82DC-0117813B47AD}" destId="{7098FF53-8BDA-4EF5-985E-77DCE602DB81}" srcOrd="0" destOrd="0" presId="urn:microsoft.com/office/officeart/2005/8/layout/vList2"/>
    <dgm:cxn modelId="{A99E349C-5F0F-4883-995A-D1EC3A2777DB}" srcId="{D8F4920E-BE70-43DD-AA2D-710EFA750E5F}" destId="{CC4BB576-7501-4563-B32B-2B9080C70C83}" srcOrd="1" destOrd="0" parTransId="{4EBCD57C-82F6-48BA-AE93-C27D1FC4B945}" sibTransId="{C2D676A3-2D83-49E6-932D-520EA7C18E86}"/>
    <dgm:cxn modelId="{6A7F3903-07B2-4382-AADA-5BFF2C452322}" type="presOf" srcId="{533D9835-C351-4F04-981E-93F62AAD4001}" destId="{7D911B10-7E84-46F0-8B61-0C7D0D9190AA}" srcOrd="0" destOrd="0" presId="urn:microsoft.com/office/officeart/2005/8/layout/vList2"/>
    <dgm:cxn modelId="{6C628825-A9A6-472B-BC3C-121FF8114863}" srcId="{D8F4920E-BE70-43DD-AA2D-710EFA750E5F}" destId="{533D9835-C351-4F04-981E-93F62AAD4001}" srcOrd="5" destOrd="0" parTransId="{E4DBEE60-55C8-4D2E-BE44-7A497DF06828}" sibTransId="{E7F7512B-034B-40EC-A475-B617629EBFC4}"/>
    <dgm:cxn modelId="{451B6978-FC48-4BE1-9496-2D645E35C587}" type="presOf" srcId="{420D73E2-0243-424D-98ED-7A458BB54EEF}" destId="{62453379-C662-4F70-BEF5-36B229C8FB46}" srcOrd="0" destOrd="0" presId="urn:microsoft.com/office/officeart/2005/8/layout/vList2"/>
    <dgm:cxn modelId="{D82C7C6A-A8C6-4B34-B396-ECE48BF98AFC}" type="presOf" srcId="{CC4BB576-7501-4563-B32B-2B9080C70C83}" destId="{3401DF51-5F64-447B-AC12-8AEAEDC0FA99}" srcOrd="0" destOrd="0" presId="urn:microsoft.com/office/officeart/2005/8/layout/vList2"/>
    <dgm:cxn modelId="{C80AD378-2FD0-4EA9-AE9C-7E1157706232}" type="presOf" srcId="{E6F2EEC1-959E-4703-998D-97024F0ADE71}" destId="{6C0381D2-C8FE-4D7B-B95D-5C533B804C31}" srcOrd="0" destOrd="0" presId="urn:microsoft.com/office/officeart/2005/8/layout/vList2"/>
    <dgm:cxn modelId="{7CAED4BF-56AF-485D-8EE0-91BC567E21C6}" srcId="{D8F4920E-BE70-43DD-AA2D-710EFA750E5F}" destId="{F7BB5B3E-FFA3-40E5-82DC-0117813B47AD}" srcOrd="2" destOrd="0" parTransId="{B9DF62A4-C529-455F-8E78-8008A808F5EB}" sibTransId="{E8E85EB0-8486-42B1-8040-06C5C7D50023}"/>
    <dgm:cxn modelId="{218E6595-3044-4B5E-8464-32B824282520}" srcId="{D8F4920E-BE70-43DD-AA2D-710EFA750E5F}" destId="{F233E0D8-3248-470B-B608-A0EDE6CE18C4}" srcOrd="4" destOrd="0" parTransId="{FBDBCB39-EBCF-4F44-BC82-2450582D13FA}" sibTransId="{16300070-3930-432C-98D2-9D5A3305D8FF}"/>
    <dgm:cxn modelId="{A5B82E43-32F1-4B0D-A187-051D0CB7B2B1}" type="presParOf" srcId="{B8F406E8-D176-4356-8227-BF63F2147C76}" destId="{6C0381D2-C8FE-4D7B-B95D-5C533B804C31}" srcOrd="0" destOrd="0" presId="urn:microsoft.com/office/officeart/2005/8/layout/vList2"/>
    <dgm:cxn modelId="{8704B624-7618-4C38-BE5F-0EAF5B56CF91}" type="presParOf" srcId="{B8F406E8-D176-4356-8227-BF63F2147C76}" destId="{2F5C5BFC-44E6-46AA-96AA-4FC2855942CE}" srcOrd="1" destOrd="0" presId="urn:microsoft.com/office/officeart/2005/8/layout/vList2"/>
    <dgm:cxn modelId="{46B1BE20-29CD-4830-AB09-27D1DBF9060F}" type="presParOf" srcId="{B8F406E8-D176-4356-8227-BF63F2147C76}" destId="{3401DF51-5F64-447B-AC12-8AEAEDC0FA99}" srcOrd="2" destOrd="0" presId="urn:microsoft.com/office/officeart/2005/8/layout/vList2"/>
    <dgm:cxn modelId="{7E8D7FEC-BA38-4DD7-9C89-267728C30914}" type="presParOf" srcId="{B8F406E8-D176-4356-8227-BF63F2147C76}" destId="{0BD99D76-CDB6-4BAE-9A68-04F9DF1922CE}" srcOrd="3" destOrd="0" presId="urn:microsoft.com/office/officeart/2005/8/layout/vList2"/>
    <dgm:cxn modelId="{798020AA-40A4-4FBD-8E79-D9909714BF6E}" type="presParOf" srcId="{B8F406E8-D176-4356-8227-BF63F2147C76}" destId="{7098FF53-8BDA-4EF5-985E-77DCE602DB81}" srcOrd="4" destOrd="0" presId="urn:microsoft.com/office/officeart/2005/8/layout/vList2"/>
    <dgm:cxn modelId="{73B1B78C-5D31-4137-8E9A-3FB512EC866A}" type="presParOf" srcId="{B8F406E8-D176-4356-8227-BF63F2147C76}" destId="{07AFD38D-8C63-4B61-91F7-EB45C878491F}" srcOrd="5" destOrd="0" presId="urn:microsoft.com/office/officeart/2005/8/layout/vList2"/>
    <dgm:cxn modelId="{9460894B-6A9E-4E92-BC89-F6B5F5E4BE15}" type="presParOf" srcId="{B8F406E8-D176-4356-8227-BF63F2147C76}" destId="{62453379-C662-4F70-BEF5-36B229C8FB46}" srcOrd="6" destOrd="0" presId="urn:microsoft.com/office/officeart/2005/8/layout/vList2"/>
    <dgm:cxn modelId="{CBB10071-6B32-4918-9BCC-6C40006970B3}" type="presParOf" srcId="{B8F406E8-D176-4356-8227-BF63F2147C76}" destId="{9A4FD6E6-EE26-4078-AACB-AB428F769E60}" srcOrd="7" destOrd="0" presId="urn:microsoft.com/office/officeart/2005/8/layout/vList2"/>
    <dgm:cxn modelId="{F8EA4DC1-5F4E-430C-9D63-798AB4E0E8D8}" type="presParOf" srcId="{B8F406E8-D176-4356-8227-BF63F2147C76}" destId="{0619D153-07CE-44C5-A7CA-F9B24A8B35A3}" srcOrd="8" destOrd="0" presId="urn:microsoft.com/office/officeart/2005/8/layout/vList2"/>
    <dgm:cxn modelId="{016D6F72-1F99-4221-80BB-6A3DE3434B10}" type="presParOf" srcId="{B8F406E8-D176-4356-8227-BF63F2147C76}" destId="{D482DE10-C046-479A-8A1C-AB17B8ADC8C6}" srcOrd="9" destOrd="0" presId="urn:microsoft.com/office/officeart/2005/8/layout/vList2"/>
    <dgm:cxn modelId="{79F07BF5-3374-42B9-8575-B2974CCD386B}" type="presParOf" srcId="{B8F406E8-D176-4356-8227-BF63F2147C76}" destId="{7D911B10-7E84-46F0-8B61-0C7D0D9190A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5D3AC1-D66F-486E-95DF-874ACC64D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C44F246-F5DB-41FC-B086-19498E980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114C115-BA8E-4D7F-852A-51642720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366-3521-42DB-9723-AB3D1B119F5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CF1AE10-9E7A-4E63-AA93-424EBD86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BE78BEB-2C5F-4622-8031-9BDB2C6F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1EA4-14E8-4896-BB69-DDB59E62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5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D59BB7-4702-4232-B498-F2330FA3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A902A7C-C454-43F8-AD96-F5037D58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DDF39F5-F38C-43B0-B23C-B4359328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366-3521-42DB-9723-AB3D1B119F5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FA12DA3-BA5F-4900-8CC3-F5B7786B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89DA0C-78BD-4819-AE8B-9D0CFFD0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1EA4-14E8-4896-BB69-DDB59E62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A74C5951-7B54-4729-BF76-2AF777328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F0C3A6D-B618-4FE0-BC99-A28E6151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3A214EE-A2A8-4A20-AF0C-70D83F24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366-3521-42DB-9723-AB3D1B119F5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577E29B-F70F-45EA-A5FC-03CC97B9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ED99B1E-F0E9-4002-84D4-49381236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1EA4-14E8-4896-BB69-DDB59E62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2EDDAE-15AB-4633-88BB-F55830D5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4625AEA-F183-4B17-B8F6-C97525AF5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25B5A96-A7AA-4E12-9F58-668D9CB9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366-3521-42DB-9723-AB3D1B119F5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BD93890-8DE1-47F8-A4A0-38C911F6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2057A4C-1640-4E89-AF6A-B79410AD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1EA4-14E8-4896-BB69-DDB59E62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8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37A0C5E-3BF5-4DAB-BE57-3CF4EA26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6C4A284-6366-4BA3-9524-E11C3A5C6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FDFAE4C-434A-4BAA-91F3-8AE99306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366-3521-42DB-9723-AB3D1B119F5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63B8C72-9CAA-4AC2-8DE0-78308AF8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A515E5E-9CCD-4758-835D-60C6E44E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1EA4-14E8-4896-BB69-DDB59E62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8F94EA-E0C4-4F5B-8753-0E0F6881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3EC1294-9667-4760-A1F4-6C15970DC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D9E03EFD-3B2A-4233-B681-C9E9D44CC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0451685-9F3B-4DB2-9BBD-2600E41A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366-3521-42DB-9723-AB3D1B119F5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D4E0CC6-611E-4B0F-8E4F-402C1872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A2CD2B5-824F-43C3-9E3D-99D7284C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1EA4-14E8-4896-BB69-DDB59E62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388BF22-8217-4E10-947E-FCEC99B0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2044777-4CA5-4388-AAB6-C7FDA36DD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65CB4A77-50BC-4D70-8DE1-8FB5D0A5D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1C67FF31-F17F-4621-A7F5-F1ADF3253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24B3ED8-2B50-40BA-A4A1-CDE8D09FF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007AD5C-D8A2-4615-A0FB-EA42C184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366-3521-42DB-9723-AB3D1B119F5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0D994822-4CC6-4BE9-BCF5-0776F73E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2929F595-F889-4AF7-92D3-F5C72832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1EA4-14E8-4896-BB69-DDB59E62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D6EE33-3775-4FCF-AE87-D7C663384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301E2BDC-9920-4F6C-91FC-6F8487D8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366-3521-42DB-9723-AB3D1B119F5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65200BEF-F7AD-4F27-B4E1-6E1A1BBEE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ECB841D2-45BD-44B7-84FA-343E55F5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1EA4-14E8-4896-BB69-DDB59E62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3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D096C7F1-7CDC-4F3E-B562-B4BC9525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366-3521-42DB-9723-AB3D1B119F5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0CFA4492-DAEB-4398-8F36-0A2666BB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B907C8C0-E275-49DF-A108-6652E5AA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1EA4-14E8-4896-BB69-DDB59E62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083F92-759C-4C22-BAA3-F828357A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E0326A7-231A-437E-9DA0-35659407D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F56682A-2C2D-42E1-9103-BB80EC3F7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9D8745A-3ABF-451D-84C0-580FC297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366-3521-42DB-9723-AB3D1B119F5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DC3DA7C-485E-4BD5-9C5E-4DA34A32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B07BAD9-5D73-4AA6-AD7C-C2F5A04D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1EA4-14E8-4896-BB69-DDB59E62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5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A60A8B-9B50-4BBB-8543-4322C4EE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28E5B527-1FCA-4964-82D6-3B88F714F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A2B4927-843D-4230-9F08-1A49CD029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50316D8-DB02-4C87-BD29-912FEB62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366-3521-42DB-9723-AB3D1B119F5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378DFCB-6216-4603-8B39-0E153FCB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CA70AB0-EF53-4CA5-B859-11BEE360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1EA4-14E8-4896-BB69-DDB59E62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1C241257-85E6-4A2E-8AD4-ED745666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B47C61E-629D-4F9E-8607-3954C14C0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6A73C-0084-48EC-AF57-4DBFB68ED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2366-3521-42DB-9723-AB3D1B119F5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C13CC9E-D8B8-49F3-BA6D-67CE56928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4C24859-F2C6-404E-82F4-1DE790059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31EA4-14E8-4896-BB69-DDB59E62B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4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C4788219-CCCC-4E76-97F9-729FE9D8CD2F}"/>
              </a:ext>
            </a:extLst>
          </p:cNvPr>
          <p:cNvSpPr txBox="1"/>
          <p:nvPr/>
        </p:nvSpPr>
        <p:spPr>
          <a:xfrm>
            <a:off x="-354804" y="0"/>
            <a:ext cx="6659104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PRIJEVOZ KONTEJNERA MOREM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87212" y="6488668"/>
            <a:ext cx="25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Kap.Renato</a:t>
            </a:r>
            <a:r>
              <a:rPr lang="en-US" dirty="0" smtClean="0"/>
              <a:t> Dudić©2022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416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trg&#10;&#10;Opis je automatski generiran">
            <a:extLst>
              <a:ext uri="{FF2B5EF4-FFF2-40B4-BE49-F238E27FC236}">
                <a16:creationId xmlns:a16="http://schemas.microsoft.com/office/drawing/2014/main" xmlns="" id="{4EB39091-8903-493B-84E8-6FA17C2CC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70" y="643467"/>
            <a:ext cx="956406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8736CF8-BE62-4C34-8271-315209D49C23}"/>
              </a:ext>
            </a:extLst>
          </p:cNvPr>
          <p:cNvSpPr txBox="1"/>
          <p:nvPr/>
        </p:nvSpPr>
        <p:spPr>
          <a:xfrm>
            <a:off x="3275153" y="97209"/>
            <a:ext cx="576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Princip </a:t>
            </a:r>
            <a:r>
              <a:rPr lang="en-US" sz="2400" dirty="0" err="1"/>
              <a:t>povezivanja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pričvršćivanja</a:t>
            </a:r>
            <a:r>
              <a:rPr lang="en-US" sz="2400" dirty="0"/>
              <a:t> za </a:t>
            </a:r>
            <a:r>
              <a:rPr lang="en-US" sz="2400" dirty="0" err="1"/>
              <a:t>palubu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838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94B024-C151-44A7-B6EB-A6A6F1708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458" y="160141"/>
            <a:ext cx="10726455" cy="515110"/>
          </a:xfrm>
        </p:spPr>
        <p:txBody>
          <a:bodyPr>
            <a:normAutofit/>
          </a:bodyPr>
          <a:lstStyle/>
          <a:p>
            <a:r>
              <a:rPr lang="en-US" sz="2800" dirty="0"/>
              <a:t>Plan </a:t>
            </a:r>
            <a:r>
              <a:rPr lang="en-US" sz="2800" dirty="0" err="1"/>
              <a:t>tereta</a:t>
            </a:r>
            <a:r>
              <a:rPr lang="en-US" sz="2800" dirty="0"/>
              <a:t> – Bay-Row-Tier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323A0D6-DA06-4D79-8BC4-949352623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211" y="1481605"/>
            <a:ext cx="9723391" cy="155894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814DBC2-A1A5-4E5B-8EBA-2D5A716BA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11" y="3116058"/>
            <a:ext cx="5446812" cy="334811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7923284-3C3F-4034-867E-2F4AC649ECB7}"/>
              </a:ext>
            </a:extLst>
          </p:cNvPr>
          <p:cNvSpPr txBox="1"/>
          <p:nvPr/>
        </p:nvSpPr>
        <p:spPr>
          <a:xfrm>
            <a:off x="6487820" y="4278884"/>
            <a:ext cx="5566118" cy="102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-"/>
              <a:tabLst>
                <a:tab pos="762000" algn="l"/>
              </a:tabLst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crveni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kontejner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od 20':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531212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(bay53, row12, tier12)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-"/>
              <a:tabLst>
                <a:tab pos="762000" algn="l"/>
              </a:tabLst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plavi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kontejner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od 40’: 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540788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(bay54, row07, tier88)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-"/>
              <a:tabLst>
                <a:tab pos="762000" algn="l"/>
              </a:tabLst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zeleni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kontejner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od 20’: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551184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(bay55, row11, tier84)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65728C1A-36C3-4CE5-BDE5-8611ED73D649}"/>
              </a:ext>
            </a:extLst>
          </p:cNvPr>
          <p:cNvSpPr txBox="1"/>
          <p:nvPr/>
        </p:nvSpPr>
        <p:spPr>
          <a:xfrm>
            <a:off x="942087" y="634282"/>
            <a:ext cx="6093912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Kontejneri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imaju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sljedeće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numeričke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oznake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koordinate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kojima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definira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njihova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pozicija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brodu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4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0A511626-FBF4-4E24-BB5D-5F056C9691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3" y="1651722"/>
            <a:ext cx="2574386" cy="24618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kstni okvir 2">
            <a:extLst>
              <a:ext uri="{FF2B5EF4-FFF2-40B4-BE49-F238E27FC236}">
                <a16:creationId xmlns:a16="http://schemas.microsoft.com/office/drawing/2014/main" xmlns="" id="{78B79C12-1705-4C39-B308-6B96C4F92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775" y="1592419"/>
            <a:ext cx="3670398" cy="16595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Oznaka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kontejneru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prijevoz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zapakirane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opasne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robe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različitog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broja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iste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klase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robe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kojoj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dodijeljen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samo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jedan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broj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čija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masa ne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prelazi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4000 kg.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485A379-387E-4AE5-BCEF-207BB3B2DD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16" y="3311279"/>
            <a:ext cx="2881874" cy="2461846"/>
          </a:xfrm>
          <a:prstGeom prst="rect">
            <a:avLst/>
          </a:prstGeom>
          <a:noFill/>
        </p:spPr>
      </p:pic>
      <p:sp>
        <p:nvSpPr>
          <p:cNvPr id="11" name="Tekstni okvir 2">
            <a:extLst>
              <a:ext uri="{FF2B5EF4-FFF2-40B4-BE49-F238E27FC236}">
                <a16:creationId xmlns:a16="http://schemas.microsoft.com/office/drawing/2014/main" xmlns="" id="{A8228A74-942A-48A9-893A-B909A563E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775" y="3265371"/>
            <a:ext cx="3904957" cy="16595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Oznake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kontejneru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koji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prevozi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zapakiranu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opasnu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robu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klase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  mase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preko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4000 kg, a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kojoj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dodijeljen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samo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jedan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broj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(1266)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koja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jedina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opasna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roba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unutar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kontejnera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8B4696E0-DF82-42EF-B1C2-66C23148DD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68" y="4396154"/>
            <a:ext cx="2799469" cy="2461846"/>
          </a:xfrm>
          <a:prstGeom prst="rect">
            <a:avLst/>
          </a:prstGeom>
          <a:noFill/>
        </p:spPr>
      </p:pic>
      <p:sp>
        <p:nvSpPr>
          <p:cNvPr id="15" name="Tekstni okvir 2">
            <a:extLst>
              <a:ext uri="{FF2B5EF4-FFF2-40B4-BE49-F238E27FC236}">
                <a16:creationId xmlns:a16="http://schemas.microsoft.com/office/drawing/2014/main" xmlns="" id="{243ACF14-20DE-46EF-AA97-2E225FBDA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24" y="5768101"/>
            <a:ext cx="3670398" cy="10224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Oznake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kontejneru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 transport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zapakirane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tvari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koja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potencijalni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zagađivač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mora.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B557C245-8917-4D87-8759-829D30386B41}"/>
              </a:ext>
            </a:extLst>
          </p:cNvPr>
          <p:cNvSpPr txBox="1"/>
          <p:nvPr/>
        </p:nvSpPr>
        <p:spPr>
          <a:xfrm>
            <a:off x="3449853" y="67440"/>
            <a:ext cx="583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Označavanje kontejnera s opasnim teretom</a:t>
            </a:r>
            <a:endParaRPr lang="en-US" sz="2400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4759202E-4358-4E98-B6B7-78EAB604C2D1}"/>
              </a:ext>
            </a:extLst>
          </p:cNvPr>
          <p:cNvSpPr txBox="1"/>
          <p:nvPr/>
        </p:nvSpPr>
        <p:spPr>
          <a:xfrm>
            <a:off x="1117947" y="654738"/>
            <a:ext cx="10380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Kontejner koji sadrži opasan teret, mora biti označen propisanim naljepnicama u skladu sa IMDG kodeksom. Naljepnice se postavljaju na bočne, prednju, stražnju stranu te na gornju stranu kontejnera.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5DA835B-9366-4C52-AA83-0813047FA8ED}"/>
              </a:ext>
            </a:extLst>
          </p:cNvPr>
          <p:cNvSpPr txBox="1"/>
          <p:nvPr/>
        </p:nvSpPr>
        <p:spPr>
          <a:xfrm>
            <a:off x="4062412" y="78566"/>
            <a:ext cx="37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Štete na teretima kontejnera</a:t>
            </a:r>
            <a:endParaRPr lang="en-US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09878C8-4B76-47D4-9233-80AA073164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56" y="791406"/>
            <a:ext cx="3728704" cy="547233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23554">
            <a:extLst>
              <a:ext uri="{FF2B5EF4-FFF2-40B4-BE49-F238E27FC236}">
                <a16:creationId xmlns:a16="http://schemas.microsoft.com/office/drawing/2014/main" xmlns="" id="{8620F5DE-D4EB-4FA1-B708-0C7409C0C6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6" y="1167617"/>
            <a:ext cx="4881491" cy="3249637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60892D0B-5956-4C90-8C80-F88A23081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545" y="4839724"/>
            <a:ext cx="4476910" cy="18002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28%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svih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šteta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uzrokovano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fizičkim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oštećenjem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samog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kontejnera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čak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15%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šteta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odnosi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reefer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kontejneru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već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11%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otpada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koji je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zajedno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kontejnerom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završio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06B4F649-02A3-430B-A930-13068DB38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666">
            <a:off x="414980" y="749606"/>
            <a:ext cx="3042260" cy="200102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9F0FA99-FB20-41E7-9962-4546AD020E8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1" y="2481897"/>
            <a:ext cx="2967355" cy="1894205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7E51E94-E05A-4CC5-83F7-F59908067F9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620">
            <a:off x="425181" y="4251065"/>
            <a:ext cx="2970654" cy="2041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9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9498ABD8-B851-4351-88AD-6497AB100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924" y="0"/>
            <a:ext cx="6349891" cy="3595608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 MOLLER-MAERSK GRUPA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Maersk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danska brodarska kompanija sa sjedištem u Kopenhagenu. Osnovana je 1904. godine i nije samo najveća poslovna jedinica već i najveći inozemni prijevoznik tereta u svijetu. Od 1996. kompanija je najveći svjetski kontejnerski brodski operater.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Maersk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grupa ima urede u više od 135 zemalja svijeta s otprilike 35 000 zaposlenika. Po zadnjim raspoloživim podacima iz rujna 2021.godine, kompanija ima 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313 brodova u vlasništvu, 425 u čarteru i 21 u knjigama narudžbi. Ukupni  kapacitet mjeri se u 4 229 751 TEU-a.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C6980206-3D59-4BA1-B068-920F80763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1363"/>
            <a:ext cx="6643607" cy="3462419"/>
          </a:xfrm>
          <a:prstGeom prst="rect">
            <a:avLst/>
          </a:prstGeom>
          <a:blipFill>
            <a:blip r:embed="rId4">
              <a:alphaModFix amt="23000"/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MSC – </a:t>
            </a:r>
            <a:r>
              <a:rPr lang="hr-HR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Mediteranean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Shipping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Company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MSC je najveća brodarska kompanija u privatnom vlasništvu i druga po kapacitetu kontejnerskih brodova u svijetu. Kompanija je osnovana 1970. godine u Napulju, a sjedište joj je u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Genevi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Švicarska. Kompanija ima oko 480 ureda u 150 zemalja širom svijeta, a procjenjuje se da ima oko 24 000 zaposlenika. Brodovi ove kompanije plove na više od 200 trgovačkih ruta širom svijeta i povezuju ukupno 315 različitih luka. Po podacima iz rujna 2021.godine kompanija ima 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203 broda u vlasništvu, 410 u čarteru i 51 u knjigama narudžbi. Ukupni kapacitet mjeri se u 4 110 527 TEU-a.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59844B72-BDAE-4333-81F9-F683BF9C9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772" y="3843818"/>
            <a:ext cx="5548393" cy="2937510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CMA CGM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CMA CGM je francuska brodarska kompanija koju je 1978. godine osnovao Jacques </a:t>
            </a:r>
            <a:r>
              <a:rPr lang="hr-H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Saade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CMA CGM je treća najveća svjetska brodarska kompanija sa sjedištem u Marseilleu, Francuska i Norfolk, Virginia. Kompanija ima flotu od 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566 brodova ukupnog kapaciteta od  3 049 743 TEU</a:t>
            </a: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koji plove na 170 brodskih ruta i povezuju 400 različitih luka u preko 150 zemalja. Kompanija ima više od 600 ureda s otprilike 20 000 zaposlenika.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2B08A54-7D06-452D-BDC6-9326F05B75E7}"/>
              </a:ext>
            </a:extLst>
          </p:cNvPr>
          <p:cNvSpPr txBox="1"/>
          <p:nvPr/>
        </p:nvSpPr>
        <p:spPr>
          <a:xfrm>
            <a:off x="86068" y="1005840"/>
            <a:ext cx="4201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VODEĆE BRODARSKE </a:t>
            </a:r>
          </a:p>
          <a:p>
            <a:pPr algn="ctr"/>
            <a:r>
              <a:rPr lang="en-US" sz="3600" dirty="0"/>
              <a:t>TVRTKE</a:t>
            </a:r>
          </a:p>
        </p:txBody>
      </p:sp>
    </p:spTree>
    <p:extLst>
      <p:ext uri="{BB962C8B-B14F-4D97-AF65-F5344CB8AC3E}">
        <p14:creationId xmlns:p14="http://schemas.microsoft.com/office/powerpoint/2010/main" val="39321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45ACE1CC-898F-437F-AD53-002C9D676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64421" y="314977"/>
            <a:ext cx="5233225" cy="3322463"/>
          </a:xfrm>
          <a:prstGeom prst="rect">
            <a:avLst/>
          </a:prstGeom>
        </p:spPr>
      </p:pic>
      <p:sp>
        <p:nvSpPr>
          <p:cNvPr id="3" name="Tekstni okvir 2">
            <a:extLst>
              <a:ext uri="{FF2B5EF4-FFF2-40B4-BE49-F238E27FC236}">
                <a16:creationId xmlns:a16="http://schemas.microsoft.com/office/drawing/2014/main" xmlns="" id="{AA34706F-77BF-46C8-B035-64C60CCDA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227" y="499643"/>
            <a:ext cx="2123767" cy="273582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Izgrađen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2021.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BT: 235579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Nosivost: 200000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Kapacitet: 23992 TEU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Duljina: 400 m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Širina: 62 m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Gaz: 16 m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Slika 6" descr="HMM ALGECIRAS, Container Ship - Details and current position - IMO 9863297  MMSI 351297000 - VesselFinder">
            <a:extLst>
              <a:ext uri="{FF2B5EF4-FFF2-40B4-BE49-F238E27FC236}">
                <a16:creationId xmlns:a16="http://schemas.microsoft.com/office/drawing/2014/main" xmlns="" id="{DC7AB54F-28C3-4BCC-B5BD-CBC371C759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9" y="3823827"/>
            <a:ext cx="3775929" cy="273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Slika na kojoj se prikazuje nebo, voda, na otvorenom, objekt na otvorenom&#10;&#10;Opis je automatski generiran">
            <a:extLst>
              <a:ext uri="{FF2B5EF4-FFF2-40B4-BE49-F238E27FC236}">
                <a16:creationId xmlns:a16="http://schemas.microsoft.com/office/drawing/2014/main" xmlns="" id="{6655443F-3052-4160-8DE2-81701FDCCB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16" y="4418406"/>
            <a:ext cx="2999425" cy="20902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ni okvir 2">
            <a:extLst>
              <a:ext uri="{FF2B5EF4-FFF2-40B4-BE49-F238E27FC236}">
                <a16:creationId xmlns:a16="http://schemas.microsoft.com/office/drawing/2014/main" xmlns="" id="{CB765A15-9106-4096-8708-B9CE69247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8233" y="3924890"/>
            <a:ext cx="2123767" cy="273582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Izgrađen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2020.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235500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Nosivost: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228600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Kapacitet: 23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79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TEU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Duljina: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400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61,5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Gaz: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14,7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kstni okvir 2">
            <a:extLst>
              <a:ext uri="{FF2B5EF4-FFF2-40B4-BE49-F238E27FC236}">
                <a16:creationId xmlns:a16="http://schemas.microsoft.com/office/drawing/2014/main" xmlns="" id="{21A57F07-73E5-445F-A835-AC3F9A9A9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459" y="3965857"/>
            <a:ext cx="2123767" cy="273582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Izgrađen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2020.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228283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Nosivost: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200000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Kapacitet: 239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TEU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Duljina: 400 m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Širina: 6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Gaz: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16,5 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76B3F9B4-0193-4800-9C78-74692BA7A3B1}"/>
              </a:ext>
            </a:extLst>
          </p:cNvPr>
          <p:cNvSpPr txBox="1"/>
          <p:nvPr/>
        </p:nvSpPr>
        <p:spPr>
          <a:xfrm>
            <a:off x="7478812" y="4418406"/>
            <a:ext cx="14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HMM OSLO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6014F90-5B3D-4977-A0D6-8807DBB81DA8}"/>
              </a:ext>
            </a:extLst>
          </p:cNvPr>
          <p:cNvSpPr txBox="1"/>
          <p:nvPr/>
        </p:nvSpPr>
        <p:spPr>
          <a:xfrm>
            <a:off x="1411210" y="3823827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HMM ALGECIRAS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6940FD4B-8BAA-466E-8C8E-DB5DD935C02A}"/>
              </a:ext>
            </a:extLst>
          </p:cNvPr>
          <p:cNvSpPr txBox="1"/>
          <p:nvPr/>
        </p:nvSpPr>
        <p:spPr>
          <a:xfrm>
            <a:off x="5010510" y="314977"/>
            <a:ext cx="108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EVER ACE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DBD4926-CC2F-424E-85EB-EEF1B9A46B6D}"/>
              </a:ext>
            </a:extLst>
          </p:cNvPr>
          <p:cNvSpPr txBox="1"/>
          <p:nvPr/>
        </p:nvSpPr>
        <p:spPr>
          <a:xfrm>
            <a:off x="86068" y="1005840"/>
            <a:ext cx="357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NAJVEĆI BRODOVI</a:t>
            </a:r>
          </a:p>
        </p:txBody>
      </p:sp>
    </p:spTree>
    <p:extLst>
      <p:ext uri="{BB962C8B-B14F-4D97-AF65-F5344CB8AC3E}">
        <p14:creationId xmlns:p14="http://schemas.microsoft.com/office/powerpoint/2010/main" val="360825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5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C68BA29-AD49-4CF6-B256-C7CEB3B36FE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875" y="852146"/>
            <a:ext cx="6822985" cy="5548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D8887409-95EB-4BF0-A2F3-A59DF936290E}"/>
              </a:ext>
            </a:extLst>
          </p:cNvPr>
          <p:cNvSpPr txBox="1"/>
          <p:nvPr/>
        </p:nvSpPr>
        <p:spPr>
          <a:xfrm>
            <a:off x="6853645" y="6400799"/>
            <a:ext cx="2645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Promet</a:t>
            </a:r>
            <a:r>
              <a:rPr lang="en-US" dirty="0"/>
              <a:t> u </a:t>
            </a:r>
            <a:r>
              <a:rPr lang="en-US" dirty="0" err="1"/>
              <a:t>milionima</a:t>
            </a:r>
            <a:r>
              <a:rPr lang="en-US" dirty="0"/>
              <a:t> TEU-a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7713817-CE5A-4A9B-93F2-2F7CFF0A00C5}"/>
              </a:ext>
            </a:extLst>
          </p:cNvPr>
          <p:cNvSpPr txBox="1"/>
          <p:nvPr/>
        </p:nvSpPr>
        <p:spPr>
          <a:xfrm>
            <a:off x="268948" y="4921099"/>
            <a:ext cx="4308565" cy="147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Shanghai u Kini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</a:t>
            </a:r>
            <a:r>
              <a:rPr lang="hr-H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ajveći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kontejnerski terminal na svijetu sa prekrcanih 43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500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000 TEU-a u 20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godini.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87FD6F7F-208D-4AD0-B982-A64D02B00C4E}"/>
              </a:ext>
            </a:extLst>
          </p:cNvPr>
          <p:cNvSpPr txBox="1"/>
          <p:nvPr/>
        </p:nvSpPr>
        <p:spPr>
          <a:xfrm>
            <a:off x="568505" y="695391"/>
            <a:ext cx="357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VODEĆI TERMINALI</a:t>
            </a:r>
          </a:p>
        </p:txBody>
      </p:sp>
      <p:pic>
        <p:nvPicPr>
          <p:cNvPr id="3074" name="Picture 2" descr="SHANGHAI CONTAINER TERMINAL | Marine Vessel Traffic | Container terminal,  Shanghai, Port">
            <a:extLst>
              <a:ext uri="{FF2B5EF4-FFF2-40B4-BE49-F238E27FC236}">
                <a16:creationId xmlns:a16="http://schemas.microsoft.com/office/drawing/2014/main" xmlns="" id="{6A353479-46E1-4FB6-B1D0-B71ABD16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8" y="2239163"/>
            <a:ext cx="4177469" cy="25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xmlns="" id="{FACDD996-749C-41B7-BC40-213774EC873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765" y="314325"/>
            <a:ext cx="7418584" cy="622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FD3EB816-A216-4A2B-B485-936DA6E25A2B}"/>
              </a:ext>
            </a:extLst>
          </p:cNvPr>
          <p:cNvSpPr txBox="1"/>
          <p:nvPr/>
        </p:nvSpPr>
        <p:spPr>
          <a:xfrm>
            <a:off x="355228" y="314325"/>
            <a:ext cx="357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KONTEJNERSKI PROMET</a:t>
            </a:r>
            <a:endParaRPr lang="en-US" sz="36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CA64044F-755E-4420-BEC0-5F288D465AE3}"/>
              </a:ext>
            </a:extLst>
          </p:cNvPr>
          <p:cNvSpPr txBox="1"/>
          <p:nvPr/>
        </p:nvSpPr>
        <p:spPr>
          <a:xfrm>
            <a:off x="0" y="2137427"/>
            <a:ext cx="4084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    U</a:t>
            </a:r>
            <a:r>
              <a:rPr lang="it-IT" sz="2000" dirty="0" err="1"/>
              <a:t>nutar</a:t>
            </a:r>
            <a:r>
              <a:rPr lang="it-IT" sz="2000" dirty="0"/>
              <a:t> </a:t>
            </a:r>
            <a:r>
              <a:rPr lang="it-IT" sz="2000" dirty="0" err="1"/>
              <a:t>Azije</a:t>
            </a:r>
            <a:r>
              <a:rPr lang="it-IT" sz="2000" dirty="0"/>
              <a:t>,  43,5 </a:t>
            </a:r>
            <a:r>
              <a:rPr lang="it-IT" sz="2000" dirty="0" err="1"/>
              <a:t>milijuna</a:t>
            </a:r>
            <a:r>
              <a:rPr lang="it-IT" sz="2000" dirty="0"/>
              <a:t> TEU-a. </a:t>
            </a:r>
            <a:endParaRPr lang="hr-HR" sz="20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0223BA63-2C2F-49DE-A811-5FC0F8DDAD69}"/>
              </a:ext>
            </a:extLst>
          </p:cNvPr>
          <p:cNvSpPr/>
          <p:nvPr/>
        </p:nvSpPr>
        <p:spPr>
          <a:xfrm>
            <a:off x="2217976" y="2782669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Sjevern</a:t>
            </a:r>
            <a:r>
              <a:rPr lang="hr-HR" sz="2000" dirty="0"/>
              <a:t>a</a:t>
            </a:r>
            <a:r>
              <a:rPr lang="it-IT" sz="2000" dirty="0"/>
              <a:t> </a:t>
            </a:r>
            <a:r>
              <a:rPr lang="it-IT" sz="2000" dirty="0" err="1"/>
              <a:t>Amerik</a:t>
            </a:r>
            <a:r>
              <a:rPr lang="hr-HR" sz="2000" dirty="0"/>
              <a:t>a </a:t>
            </a:r>
          </a:p>
          <a:p>
            <a:r>
              <a:rPr lang="it-IT" sz="2000" dirty="0"/>
              <a:t>21,8 </a:t>
            </a:r>
            <a:r>
              <a:rPr lang="it-IT" sz="2000" dirty="0" err="1"/>
              <a:t>milijuna</a:t>
            </a:r>
            <a:r>
              <a:rPr lang="it-IT" sz="2000" dirty="0"/>
              <a:t> TEU-a</a:t>
            </a:r>
            <a:endParaRPr lang="hr-HR" sz="20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CE4235-E5A4-48FB-9B85-B11A62BE0BAA}"/>
              </a:ext>
            </a:extLst>
          </p:cNvPr>
          <p:cNvSpPr txBox="1"/>
          <p:nvPr/>
        </p:nvSpPr>
        <p:spPr>
          <a:xfrm>
            <a:off x="6589059" y="6543675"/>
            <a:ext cx="439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Promet kontejnera 2021. u milionima TEU-a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4FC9DF21-A9F7-4CF1-9DED-ED1B9AC31FCA}"/>
              </a:ext>
            </a:extLst>
          </p:cNvPr>
          <p:cNvSpPr/>
          <p:nvPr/>
        </p:nvSpPr>
        <p:spPr>
          <a:xfrm>
            <a:off x="247651" y="3429000"/>
            <a:ext cx="1437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Dalek</a:t>
            </a:r>
            <a:r>
              <a:rPr lang="hr-HR" sz="2000" dirty="0"/>
              <a:t>i</a:t>
            </a:r>
            <a:r>
              <a:rPr lang="it-IT" sz="2000" dirty="0"/>
              <a:t> </a:t>
            </a:r>
            <a:r>
              <a:rPr lang="it-IT" sz="2000" dirty="0" err="1"/>
              <a:t>istok</a:t>
            </a:r>
            <a:r>
              <a:rPr lang="hr-HR" sz="2000" dirty="0"/>
              <a:t> 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88E5DAE4-4869-4C87-83AD-768D876C367D}"/>
              </a:ext>
            </a:extLst>
          </p:cNvPr>
          <p:cNvSpPr/>
          <p:nvPr/>
        </p:nvSpPr>
        <p:spPr>
          <a:xfrm>
            <a:off x="2217976" y="3926195"/>
            <a:ext cx="2207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Europa</a:t>
            </a:r>
            <a:endParaRPr lang="hr-HR" sz="2000" dirty="0"/>
          </a:p>
          <a:p>
            <a:r>
              <a:rPr lang="it-IT" sz="2000" dirty="0"/>
              <a:t>14,3 </a:t>
            </a:r>
            <a:r>
              <a:rPr lang="it-IT" sz="2000" dirty="0" err="1"/>
              <a:t>milijuna</a:t>
            </a:r>
            <a:r>
              <a:rPr lang="it-IT" sz="2000" dirty="0"/>
              <a:t> TEU-a</a:t>
            </a:r>
            <a:endParaRPr lang="hr-HR" sz="2000" dirty="0"/>
          </a:p>
        </p:txBody>
      </p:sp>
      <p:sp>
        <p:nvSpPr>
          <p:cNvPr id="13" name="Strelica: desno 12">
            <a:extLst>
              <a:ext uri="{FF2B5EF4-FFF2-40B4-BE49-F238E27FC236}">
                <a16:creationId xmlns:a16="http://schemas.microsoft.com/office/drawing/2014/main" xmlns="" id="{4EA378F7-286C-4B64-B15C-E5833FE6B7D6}"/>
              </a:ext>
            </a:extLst>
          </p:cNvPr>
          <p:cNvSpPr/>
          <p:nvPr/>
        </p:nvSpPr>
        <p:spPr>
          <a:xfrm rot="19466254">
            <a:off x="1685289" y="3254188"/>
            <a:ext cx="440929" cy="17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xmlns="" id="{56D3BB54-5390-4BCB-9F6C-FD45EA1D83DA}"/>
              </a:ext>
            </a:extLst>
          </p:cNvPr>
          <p:cNvSpPr/>
          <p:nvPr/>
        </p:nvSpPr>
        <p:spPr>
          <a:xfrm rot="2144266">
            <a:off x="1665213" y="3998391"/>
            <a:ext cx="440929" cy="17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1EE5A832-6435-4CA6-B5D1-DB9D769C121C}"/>
              </a:ext>
            </a:extLst>
          </p:cNvPr>
          <p:cNvSpPr txBox="1"/>
          <p:nvPr/>
        </p:nvSpPr>
        <p:spPr>
          <a:xfrm>
            <a:off x="326504" y="1550184"/>
            <a:ext cx="357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Dominiraju 3 prometna pravca.</a:t>
            </a:r>
          </a:p>
        </p:txBody>
      </p:sp>
    </p:spTree>
    <p:extLst>
      <p:ext uri="{BB962C8B-B14F-4D97-AF65-F5344CB8AC3E}">
        <p14:creationId xmlns:p14="http://schemas.microsoft.com/office/powerpoint/2010/main" val="186125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  <p:bldP spid="13" grpId="0" animBg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556">
            <a:extLst>
              <a:ext uri="{FF2B5EF4-FFF2-40B4-BE49-F238E27FC236}">
                <a16:creationId xmlns:a16="http://schemas.microsoft.com/office/drawing/2014/main" xmlns="" id="{0A196644-8BF4-4407-9D93-AF589B9C571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17" y="552450"/>
            <a:ext cx="7544071" cy="575310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271405CA-4EE2-4CA5-B753-73C5F5292172}"/>
              </a:ext>
            </a:extLst>
          </p:cNvPr>
          <p:cNvSpPr txBox="1"/>
          <p:nvPr/>
        </p:nvSpPr>
        <p:spPr>
          <a:xfrm>
            <a:off x="6233305" y="6305550"/>
            <a:ext cx="440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Prevezeni teret</a:t>
            </a:r>
            <a:r>
              <a:rPr lang="en-US" dirty="0"/>
              <a:t> </a:t>
            </a:r>
            <a:r>
              <a:rPr lang="en-US" dirty="0" err="1"/>
              <a:t>kontejnera</a:t>
            </a:r>
            <a:r>
              <a:rPr lang="hr-HR" dirty="0"/>
              <a:t> u milijunima tona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5CAB777D-FCE3-4DAD-99D6-268922D78568}"/>
              </a:ext>
            </a:extLst>
          </p:cNvPr>
          <p:cNvSpPr txBox="1"/>
          <p:nvPr/>
        </p:nvSpPr>
        <p:spPr>
          <a:xfrm>
            <a:off x="0" y="939828"/>
            <a:ext cx="431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Promet</a:t>
            </a:r>
            <a:r>
              <a:rPr lang="it-IT" dirty="0"/>
              <a:t> robe </a:t>
            </a:r>
            <a:r>
              <a:rPr lang="it-IT" dirty="0" err="1"/>
              <a:t>koja</a:t>
            </a:r>
            <a:r>
              <a:rPr lang="it-IT" dirty="0"/>
              <a:t> je </a:t>
            </a:r>
            <a:r>
              <a:rPr lang="it-IT" dirty="0" err="1"/>
              <a:t>prevezena</a:t>
            </a:r>
            <a:r>
              <a:rPr lang="it-IT" dirty="0"/>
              <a:t> </a:t>
            </a:r>
            <a:r>
              <a:rPr lang="it-IT" dirty="0" err="1"/>
              <a:t>kontejnerima</a:t>
            </a:r>
            <a:endParaRPr lang="it-IT" dirty="0"/>
          </a:p>
          <a:p>
            <a:r>
              <a:rPr lang="en-US" dirty="0"/>
              <a:t> - </a:t>
            </a:r>
            <a:r>
              <a:rPr lang="it-IT" dirty="0"/>
              <a:t>1980.godina</a:t>
            </a:r>
            <a:r>
              <a:rPr lang="en-US" dirty="0"/>
              <a:t>:</a:t>
            </a:r>
            <a:r>
              <a:rPr lang="it-IT" dirty="0"/>
              <a:t>  102 </a:t>
            </a:r>
            <a:r>
              <a:rPr lang="it-IT" dirty="0" err="1"/>
              <a:t>milijuna</a:t>
            </a:r>
            <a:r>
              <a:rPr lang="it-IT" dirty="0"/>
              <a:t> tona</a:t>
            </a:r>
            <a:endParaRPr lang="hr-HR" dirty="0"/>
          </a:p>
          <a:p>
            <a:r>
              <a:rPr lang="it-IT" dirty="0"/>
              <a:t> - 2017.godina: 1,83 </a:t>
            </a:r>
            <a:r>
              <a:rPr lang="it-IT" dirty="0" err="1"/>
              <a:t>milijardi</a:t>
            </a:r>
            <a:r>
              <a:rPr lang="it-IT" dirty="0"/>
              <a:t> tona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D4C98346-6D45-4B4B-883F-7BD5B61D84CE}"/>
              </a:ext>
            </a:extLst>
          </p:cNvPr>
          <p:cNvSpPr txBox="1"/>
          <p:nvPr/>
        </p:nvSpPr>
        <p:spPr>
          <a:xfrm>
            <a:off x="0" y="2028689"/>
            <a:ext cx="428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- 2012.godina: 662 </a:t>
            </a:r>
            <a:r>
              <a:rPr lang="en-US" dirty="0" err="1"/>
              <a:t>milijuna</a:t>
            </a:r>
            <a:r>
              <a:rPr lang="en-US" dirty="0"/>
              <a:t> TEU-a</a:t>
            </a:r>
          </a:p>
          <a:p>
            <a:r>
              <a:rPr lang="en-US" dirty="0"/>
              <a:t> - 2020.godina: 775 </a:t>
            </a:r>
            <a:r>
              <a:rPr lang="en-US" dirty="0" err="1"/>
              <a:t>milijuna</a:t>
            </a:r>
            <a:r>
              <a:rPr lang="en-US" dirty="0"/>
              <a:t> TEU-a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35B6BA8-4E75-4E81-B229-AD9788908F92}"/>
              </a:ext>
            </a:extLst>
          </p:cNvPr>
          <p:cNvSpPr txBox="1"/>
          <p:nvPr/>
        </p:nvSpPr>
        <p:spPr>
          <a:xfrm>
            <a:off x="0" y="2840551"/>
            <a:ext cx="428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hr-HR" dirty="0" err="1"/>
              <a:t>zmeđu</a:t>
            </a:r>
            <a:r>
              <a:rPr lang="hr-HR" dirty="0"/>
              <a:t> 2017. i 2021., kapacitet je porastao za 3873 TEU-a ili</a:t>
            </a:r>
            <a:r>
              <a:rPr lang="en-US" dirty="0"/>
              <a:t> </a:t>
            </a:r>
            <a:r>
              <a:rPr lang="hr-HR" dirty="0"/>
              <a:t>otprilike za jedan brod iz III generacije.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E0B484E7-F33D-41D3-B96F-DC8F45EBDEF8}"/>
              </a:ext>
            </a:extLst>
          </p:cNvPr>
          <p:cNvSpPr txBox="1"/>
          <p:nvPr/>
        </p:nvSpPr>
        <p:spPr>
          <a:xfrm>
            <a:off x="0" y="4163846"/>
            <a:ext cx="40931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2020.</a:t>
            </a:r>
            <a:r>
              <a:rPr lang="en-US" dirty="0" err="1"/>
              <a:t>godine</a:t>
            </a:r>
            <a:r>
              <a:rPr lang="hr-HR" dirty="0"/>
              <a:t> svjetska flota trgovačkih </a:t>
            </a:r>
          </a:p>
          <a:p>
            <a:r>
              <a:rPr lang="hr-HR" dirty="0"/>
              <a:t>kontejnerskih brodova imala je ukupnu </a:t>
            </a:r>
          </a:p>
          <a:p>
            <a:r>
              <a:rPr lang="hr-HR" dirty="0"/>
              <a:t>nosivost od približno 275 milijuna tona. </a:t>
            </a:r>
          </a:p>
          <a:p>
            <a:endParaRPr lang="en-US" dirty="0"/>
          </a:p>
          <a:p>
            <a:r>
              <a:rPr lang="hr-HR" dirty="0"/>
              <a:t>Od siječnja 2020. godine u svjetskoj </a:t>
            </a:r>
          </a:p>
          <a:p>
            <a:r>
              <a:rPr lang="hr-HR" dirty="0"/>
              <a:t>trgovačkoj floti bilo je 5360 kontejnerskih </a:t>
            </a:r>
          </a:p>
          <a:p>
            <a:r>
              <a:rPr lang="hr-HR" dirty="0"/>
              <a:t>brodova.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440866A-DC62-40E9-A64B-E8D69579E222}"/>
              </a:ext>
            </a:extLst>
          </p:cNvPr>
          <p:cNvSpPr txBox="1"/>
          <p:nvPr/>
        </p:nvSpPr>
        <p:spPr>
          <a:xfrm>
            <a:off x="88360" y="63753"/>
            <a:ext cx="7375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Kontinuirani rast prometa, kapaciteta i nosivosti…</a:t>
            </a:r>
          </a:p>
        </p:txBody>
      </p:sp>
    </p:spTree>
    <p:extLst>
      <p:ext uri="{BB962C8B-B14F-4D97-AF65-F5344CB8AC3E}">
        <p14:creationId xmlns:p14="http://schemas.microsoft.com/office/powerpoint/2010/main" val="16159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B6C8333-2054-41B1-942A-F773C4795096}"/>
              </a:ext>
            </a:extLst>
          </p:cNvPr>
          <p:cNvSpPr txBox="1"/>
          <p:nvPr/>
        </p:nvSpPr>
        <p:spPr>
          <a:xfrm>
            <a:off x="2132509" y="874890"/>
            <a:ext cx="789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GLAVNE PREDNOSTI I NEDOSTACI KONTEJNERSKOG PRIJEVOZA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EE1FC33D-DB5F-4B0C-963B-CFD8017DD7F0}"/>
              </a:ext>
            </a:extLst>
          </p:cNvPr>
          <p:cNvSpPr txBox="1"/>
          <p:nvPr/>
        </p:nvSpPr>
        <p:spPr>
          <a:xfrm>
            <a:off x="670559" y="2268845"/>
            <a:ext cx="46646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Moguće je prevoziti gotovo sve vrste tereta</a:t>
            </a:r>
          </a:p>
          <a:p>
            <a:r>
              <a:rPr lang="hr-HR" sz="2000" dirty="0"/>
              <a:t>Brza manipulacija</a:t>
            </a:r>
          </a:p>
          <a:p>
            <a:r>
              <a:rPr lang="hr-HR" sz="2000" dirty="0"/>
              <a:t>Ekonomičnost </a:t>
            </a:r>
          </a:p>
          <a:p>
            <a:endParaRPr lang="hr-HR" sz="2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3CDF0491-5320-4DE1-BD31-6EAF8B77760B}"/>
              </a:ext>
            </a:extLst>
          </p:cNvPr>
          <p:cNvSpPr txBox="1"/>
          <p:nvPr/>
        </p:nvSpPr>
        <p:spPr>
          <a:xfrm>
            <a:off x="5900055" y="2268845"/>
            <a:ext cx="5252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Stalnim povećanjem brodova rastu i ograničenja:</a:t>
            </a:r>
          </a:p>
          <a:p>
            <a:r>
              <a:rPr lang="hr-HR" sz="2000" dirty="0"/>
              <a:t>    - prihvat u lukama i na terminalima</a:t>
            </a:r>
          </a:p>
          <a:p>
            <a:r>
              <a:rPr lang="hr-HR" sz="2000" dirty="0"/>
              <a:t>    - sigurnost plovidbe</a:t>
            </a:r>
          </a:p>
          <a:p>
            <a:endParaRPr lang="hr-HR" sz="20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6DB01CFC-762B-42E2-8434-59ADEDB8C436}"/>
              </a:ext>
            </a:extLst>
          </p:cNvPr>
          <p:cNvSpPr txBox="1"/>
          <p:nvPr/>
        </p:nvSpPr>
        <p:spPr>
          <a:xfrm>
            <a:off x="4014371" y="4815840"/>
            <a:ext cx="412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Smanjena potreba za radnom snagom</a:t>
            </a:r>
          </a:p>
        </p:txBody>
      </p:sp>
    </p:spTree>
    <p:extLst>
      <p:ext uri="{BB962C8B-B14F-4D97-AF65-F5344CB8AC3E}">
        <p14:creationId xmlns:p14="http://schemas.microsoft.com/office/powerpoint/2010/main" val="207548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, na otvorenom, cesta, ulica&#10;&#10;Opis je automatski generiran">
            <a:extLst>
              <a:ext uri="{FF2B5EF4-FFF2-40B4-BE49-F238E27FC236}">
                <a16:creationId xmlns:a16="http://schemas.microsoft.com/office/drawing/2014/main" xmlns="" id="{551E3046-8685-4884-A175-C855719E3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r="2" b="7765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" name="Slika 2" descr="Slika na kojoj se prikazuje na otvorenom, brod, nebo, čamac&#10;&#10;Opis je automatski generiran">
            <a:extLst>
              <a:ext uri="{FF2B5EF4-FFF2-40B4-BE49-F238E27FC236}">
                <a16:creationId xmlns:a16="http://schemas.microsoft.com/office/drawing/2014/main" xmlns="" id="{6D5635E5-E892-4105-8FE2-357D49E36A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6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Slika 4" descr="Slika na kojoj se prikazuje tekst, osoba, nebo, na otvorenom&#10;&#10;Opis je automatski generiran">
            <a:extLst>
              <a:ext uri="{FF2B5EF4-FFF2-40B4-BE49-F238E27FC236}">
                <a16:creationId xmlns:a16="http://schemas.microsoft.com/office/drawing/2014/main" xmlns="" id="{48111827-699C-4A3A-A1CF-846FAB4715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1336" b="-1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28635AD8-9FD1-4C6F-B897-3ED13FAD3FC9}"/>
              </a:ext>
            </a:extLst>
          </p:cNvPr>
          <p:cNvSpPr txBox="1"/>
          <p:nvPr/>
        </p:nvSpPr>
        <p:spPr>
          <a:xfrm>
            <a:off x="1167660" y="0"/>
            <a:ext cx="4616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KRATKI POVIJESNI PREGLED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FBEDDB60-7AA8-4D50-9CBA-DA3563788D23}"/>
              </a:ext>
            </a:extLst>
          </p:cNvPr>
          <p:cNvSpPr txBox="1"/>
          <p:nvPr/>
        </p:nvSpPr>
        <p:spPr>
          <a:xfrm>
            <a:off x="6521246" y="2954635"/>
            <a:ext cx="5250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Prvi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ukrcaj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kontejnera</a:t>
            </a:r>
            <a:r>
              <a:rPr lang="en-US" sz="2800" dirty="0">
                <a:solidFill>
                  <a:schemeClr val="bg1"/>
                </a:solidFill>
              </a:rPr>
              <a:t> 1956.godine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86EAFC9-B757-4641-BE21-F6C2EAB0CA14}"/>
              </a:ext>
            </a:extLst>
          </p:cNvPr>
          <p:cNvSpPr txBox="1"/>
          <p:nvPr/>
        </p:nvSpPr>
        <p:spPr>
          <a:xfrm>
            <a:off x="4851894" y="5924741"/>
            <a:ext cx="6670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Prvi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brod</a:t>
            </a:r>
            <a:r>
              <a:rPr lang="en-US" sz="2800" dirty="0">
                <a:solidFill>
                  <a:schemeClr val="bg1"/>
                </a:solidFill>
              </a:rPr>
              <a:t> za </a:t>
            </a:r>
            <a:r>
              <a:rPr lang="en-US" sz="2800" dirty="0" err="1">
                <a:solidFill>
                  <a:schemeClr val="bg1"/>
                </a:solidFill>
              </a:rPr>
              <a:t>prijevoz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kontejnera</a:t>
            </a:r>
            <a:r>
              <a:rPr lang="en-US" sz="2800" dirty="0">
                <a:solidFill>
                  <a:schemeClr val="bg1"/>
                </a:solidFill>
              </a:rPr>
              <a:t> 1956.godine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DC9D92C-AA9A-4AA7-A5B8-65B26D88533A}"/>
              </a:ext>
            </a:extLst>
          </p:cNvPr>
          <p:cNvSpPr txBox="1"/>
          <p:nvPr/>
        </p:nvSpPr>
        <p:spPr>
          <a:xfrm>
            <a:off x="244971" y="5715290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Malcolm McLean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CB406CA0-821C-4635-ABE2-8923087C4FA9}"/>
              </a:ext>
            </a:extLst>
          </p:cNvPr>
          <p:cNvSpPr txBox="1"/>
          <p:nvPr/>
        </p:nvSpPr>
        <p:spPr>
          <a:xfrm>
            <a:off x="244971" y="6084622"/>
            <a:ext cx="307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Izumitelj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kontejnera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EC064CA1-7B71-4F5B-9882-D6C760FA4D68}"/>
              </a:ext>
            </a:extLst>
          </p:cNvPr>
          <p:cNvSpPr txBox="1"/>
          <p:nvPr/>
        </p:nvSpPr>
        <p:spPr>
          <a:xfrm>
            <a:off x="4896466" y="5540795"/>
            <a:ext cx="116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‘’Ideal X’’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4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BB3C9CAE-FDDE-470B-A064-27CE545BC309}"/>
              </a:ext>
            </a:extLst>
          </p:cNvPr>
          <p:cNvSpPr txBox="1"/>
          <p:nvPr/>
        </p:nvSpPr>
        <p:spPr>
          <a:xfrm>
            <a:off x="4234787" y="418816"/>
            <a:ext cx="306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Što</a:t>
            </a:r>
            <a:r>
              <a:rPr lang="en-US" sz="3200" dirty="0"/>
              <a:t> je </a:t>
            </a:r>
            <a:r>
              <a:rPr lang="en-US" sz="3200" dirty="0" err="1"/>
              <a:t>kontejner</a:t>
            </a:r>
            <a:r>
              <a:rPr lang="en-US" sz="3200" dirty="0"/>
              <a:t>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2FA153A-8BD4-426B-95D1-D38D62FB55B8}"/>
              </a:ext>
            </a:extLst>
          </p:cNvPr>
          <p:cNvSpPr txBox="1"/>
          <p:nvPr/>
        </p:nvSpPr>
        <p:spPr>
          <a:xfrm>
            <a:off x="-132208" y="1424029"/>
            <a:ext cx="123242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hr-HR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prenosivi standardizirani spremnik koji služi za ukrcaj, prijevoz i skladištenje robe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hr-HR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putu od proizvođača do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potrošača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9" name="TekstniOkvir 4">
            <a:extLst>
              <a:ext uri="{FF2B5EF4-FFF2-40B4-BE49-F238E27FC236}">
                <a16:creationId xmlns:a16="http://schemas.microsoft.com/office/drawing/2014/main" xmlns="" id="{FD911A92-C7B0-4292-9E62-79D25A402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564441"/>
              </p:ext>
            </p:extLst>
          </p:nvPr>
        </p:nvGraphicFramePr>
        <p:xfrm>
          <a:off x="1785948" y="3479498"/>
          <a:ext cx="8620104" cy="3010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99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702ED2E-3CEE-40B9-B372-6F9CFF902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3" y="667958"/>
            <a:ext cx="5117442" cy="557106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2E9B890-0AAE-4EA1-8B0E-75E6365D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1" y="142901"/>
            <a:ext cx="6884033" cy="607163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6C2F37AD-C8A2-49E0-A8C9-9299FBBD668D}"/>
              </a:ext>
            </a:extLst>
          </p:cNvPr>
          <p:cNvSpPr txBox="1"/>
          <p:nvPr/>
        </p:nvSpPr>
        <p:spPr>
          <a:xfrm>
            <a:off x="3909326" y="157311"/>
            <a:ext cx="324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DIMENZIJE KONTEJNERA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EF4AEC4-7F4A-4DE8-B9B0-8A32DC260960}"/>
              </a:ext>
            </a:extLst>
          </p:cNvPr>
          <p:cNvSpPr txBox="1"/>
          <p:nvPr/>
        </p:nvSpPr>
        <p:spPr>
          <a:xfrm>
            <a:off x="2863457" y="317871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TEU-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twenty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equal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endParaRPr lang="en-US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701C9194-A7F0-4281-96B2-1B60031D38DA}"/>
              </a:ext>
            </a:extLst>
          </p:cNvPr>
          <p:cNvSpPr txBox="1"/>
          <p:nvPr/>
        </p:nvSpPr>
        <p:spPr>
          <a:xfrm>
            <a:off x="7759955" y="317871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four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equal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7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182ED039-4FE2-48EA-81B6-2B820BE98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22363"/>
            <a:ext cx="10905066" cy="5247152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AB85FD43-876D-44DB-972D-8CAA7FBBEFE2}"/>
              </a:ext>
            </a:extLst>
          </p:cNvPr>
          <p:cNvSpPr txBox="1"/>
          <p:nvPr/>
        </p:nvSpPr>
        <p:spPr>
          <a:xfrm>
            <a:off x="2957131" y="368712"/>
            <a:ext cx="627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Identifikacija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označavanje</a:t>
            </a:r>
            <a:r>
              <a:rPr lang="en-US" sz="2800" dirty="0"/>
              <a:t> </a:t>
            </a:r>
            <a:r>
              <a:rPr lang="en-US" sz="2800" dirty="0" err="1"/>
              <a:t>kontejnera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478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2CB5E2A-D21E-42B9-A048-10D1376F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192" y="324253"/>
            <a:ext cx="5257800" cy="478937"/>
          </a:xfrm>
        </p:spPr>
        <p:txBody>
          <a:bodyPr>
            <a:normAutofit/>
          </a:bodyPr>
          <a:lstStyle/>
          <a:p>
            <a:r>
              <a:rPr lang="en-US" sz="2800" dirty="0" err="1"/>
              <a:t>Vrste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tipovi</a:t>
            </a:r>
            <a:r>
              <a:rPr lang="en-US" sz="2800" dirty="0"/>
              <a:t> </a:t>
            </a:r>
            <a:r>
              <a:rPr lang="en-US" sz="2800" dirty="0" err="1"/>
              <a:t>kontejnera</a:t>
            </a:r>
            <a:endParaRPr lang="en-US" sz="2800" dirty="0"/>
          </a:p>
        </p:txBody>
      </p:sp>
      <p:pic>
        <p:nvPicPr>
          <p:cNvPr id="5" name="Slika 4" descr="Slika na kojoj se prikazuje tekst, transportni kontejner&#10;&#10;Opis je automatski generiran">
            <a:extLst>
              <a:ext uri="{FF2B5EF4-FFF2-40B4-BE49-F238E27FC236}">
                <a16:creationId xmlns:a16="http://schemas.microsoft.com/office/drawing/2014/main" xmlns="" id="{A58AFBA5-9652-46D4-A4B4-E297C02D0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98" y="1692274"/>
            <a:ext cx="2551439" cy="1916271"/>
          </a:xfrm>
          <a:prstGeom prst="rect">
            <a:avLst/>
          </a:prstGeom>
        </p:spPr>
      </p:pic>
      <p:pic>
        <p:nvPicPr>
          <p:cNvPr id="7" name="Slika 6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xmlns="" id="{4F44CA8A-EBD2-4E45-B465-EDD3B5429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27" y="1442684"/>
            <a:ext cx="3199316" cy="1439692"/>
          </a:xfrm>
          <a:prstGeom prst="rect">
            <a:avLst/>
          </a:prstGeom>
        </p:spPr>
      </p:pic>
      <p:pic>
        <p:nvPicPr>
          <p:cNvPr id="9" name="Slika 8" descr="Slika na kojoj se prikazuje na otvorenom&#10;&#10;Opis je automatski generiran">
            <a:extLst>
              <a:ext uri="{FF2B5EF4-FFF2-40B4-BE49-F238E27FC236}">
                <a16:creationId xmlns:a16="http://schemas.microsoft.com/office/drawing/2014/main" xmlns="" id="{DBA4E762-9509-4F96-9419-ACA5AF37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61" y="1491965"/>
            <a:ext cx="3115235" cy="2268192"/>
          </a:xfrm>
          <a:prstGeom prst="rect">
            <a:avLst/>
          </a:prstGeom>
        </p:spPr>
      </p:pic>
      <p:pic>
        <p:nvPicPr>
          <p:cNvPr id="11" name="Slika 10" descr="Slika na kojoj se prikazuje tekst, na otvorenom&#10;&#10;Opis je automatski generiran">
            <a:extLst>
              <a:ext uri="{FF2B5EF4-FFF2-40B4-BE49-F238E27FC236}">
                <a16:creationId xmlns:a16="http://schemas.microsoft.com/office/drawing/2014/main" xmlns="" id="{014FF841-2DB3-40B0-AD53-8EB4F101F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8" y="4130676"/>
            <a:ext cx="3073400" cy="2070100"/>
          </a:xfrm>
          <a:prstGeom prst="rect">
            <a:avLst/>
          </a:prstGeom>
        </p:spPr>
      </p:pic>
      <p:pic>
        <p:nvPicPr>
          <p:cNvPr id="13" name="Slika 12" descr="Slika na kojoj se prikazuje tekst, nebo, na otvorenom, plavo&#10;&#10;Opis je automatski generiran">
            <a:extLst>
              <a:ext uri="{FF2B5EF4-FFF2-40B4-BE49-F238E27FC236}">
                <a16:creationId xmlns:a16="http://schemas.microsoft.com/office/drawing/2014/main" xmlns="" id="{13103FEE-FE72-4D52-90E8-A2B6B3D2F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04" y="3128595"/>
            <a:ext cx="3199315" cy="218900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4A199C2E-648F-436E-813D-DD5411E37E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1" y="5153611"/>
            <a:ext cx="3462528" cy="1676400"/>
          </a:xfrm>
          <a:prstGeom prst="rect">
            <a:avLst/>
          </a:prstGeom>
        </p:spPr>
      </p:pic>
      <p:pic>
        <p:nvPicPr>
          <p:cNvPr id="17" name="Slika 16" descr="Slika na kojoj se prikazuje tekst, na otvorenom, transportni kontejner&#10;&#10;Opis je automatski generiran">
            <a:extLst>
              <a:ext uri="{FF2B5EF4-FFF2-40B4-BE49-F238E27FC236}">
                <a16:creationId xmlns:a16="http://schemas.microsoft.com/office/drawing/2014/main" xmlns="" id="{9CD504FC-8F32-496E-899D-FD584396DE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54" y="4208390"/>
            <a:ext cx="3622675" cy="20701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398429C6-3D4D-43FA-B3B8-05CE00F99B86}"/>
              </a:ext>
            </a:extLst>
          </p:cNvPr>
          <p:cNvSpPr txBox="1"/>
          <p:nvPr/>
        </p:nvSpPr>
        <p:spPr>
          <a:xfrm>
            <a:off x="1445350" y="3677817"/>
            <a:ext cx="100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DRY BOX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205BCF5-45BD-4C02-B479-D2AFDFA5D9CB}"/>
              </a:ext>
            </a:extLst>
          </p:cNvPr>
          <p:cNvSpPr txBox="1"/>
          <p:nvPr/>
        </p:nvSpPr>
        <p:spPr>
          <a:xfrm>
            <a:off x="5247404" y="2899016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REEFER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FF92DA4-24F7-439A-A4C5-CACF6AB0115C}"/>
              </a:ext>
            </a:extLst>
          </p:cNvPr>
          <p:cNvSpPr txBox="1"/>
          <p:nvPr/>
        </p:nvSpPr>
        <p:spPr>
          <a:xfrm>
            <a:off x="9242208" y="3760157"/>
            <a:ext cx="114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TOP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E70A785-665E-4B57-B90A-65FDE6B11E61}"/>
              </a:ext>
            </a:extLst>
          </p:cNvPr>
          <p:cNvSpPr txBox="1"/>
          <p:nvPr/>
        </p:nvSpPr>
        <p:spPr>
          <a:xfrm>
            <a:off x="1271296" y="6372772"/>
            <a:ext cx="135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TANKTAINER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5ED27070-13DE-48E1-AA58-0BBD7D8D8583}"/>
              </a:ext>
            </a:extLst>
          </p:cNvPr>
          <p:cNvSpPr txBox="1"/>
          <p:nvPr/>
        </p:nvSpPr>
        <p:spPr>
          <a:xfrm>
            <a:off x="5217530" y="5362513"/>
            <a:ext cx="111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FLATRACK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2F950D7B-5A9E-4450-8031-37E36C34F3F8}"/>
              </a:ext>
            </a:extLst>
          </p:cNvPr>
          <p:cNvSpPr txBox="1"/>
          <p:nvPr/>
        </p:nvSpPr>
        <p:spPr>
          <a:xfrm>
            <a:off x="5126543" y="6372772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PLATFORM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D9E1FE95-5414-4E83-AF78-F3E53840CE29}"/>
              </a:ext>
            </a:extLst>
          </p:cNvPr>
          <p:cNvSpPr txBox="1"/>
          <p:nvPr/>
        </p:nvSpPr>
        <p:spPr>
          <a:xfrm>
            <a:off x="9302071" y="635739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CUBE</a:t>
            </a:r>
          </a:p>
        </p:txBody>
      </p:sp>
    </p:spTree>
    <p:extLst>
      <p:ext uri="{BB962C8B-B14F-4D97-AF65-F5344CB8AC3E}">
        <p14:creationId xmlns:p14="http://schemas.microsoft.com/office/powerpoint/2010/main" val="4177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19B6C92C-EF2D-4868-8983-1DD5973EA8C9}"/>
              </a:ext>
            </a:extLst>
          </p:cNvPr>
          <p:cNvPicPr/>
          <p:nvPr/>
        </p:nvPicPr>
        <p:blipFill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540" y="775173"/>
            <a:ext cx="7624915" cy="5899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D61A9F6A-DA04-42B1-BA2C-F2DE948232FD}"/>
              </a:ext>
            </a:extLst>
          </p:cNvPr>
          <p:cNvSpPr txBox="1"/>
          <p:nvPr/>
        </p:nvSpPr>
        <p:spPr>
          <a:xfrm>
            <a:off x="2940549" y="183472"/>
            <a:ext cx="631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RAZVOJ I GENERACIJE KONTEJNERSKIH BRODOVA</a:t>
            </a:r>
          </a:p>
        </p:txBody>
      </p:sp>
    </p:spTree>
    <p:extLst>
      <p:ext uri="{BB962C8B-B14F-4D97-AF65-F5344CB8AC3E}">
        <p14:creationId xmlns:p14="http://schemas.microsoft.com/office/powerpoint/2010/main" val="178211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3F110B1F-581C-470A-B82F-EEC1B64F8DFA}"/>
              </a:ext>
            </a:extLst>
          </p:cNvPr>
          <p:cNvSpPr txBox="1"/>
          <p:nvPr/>
        </p:nvSpPr>
        <p:spPr>
          <a:xfrm>
            <a:off x="2202911" y="499588"/>
            <a:ext cx="7340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Feeder </a:t>
            </a:r>
            <a:r>
              <a:rPr lang="en-US" sz="2800" dirty="0" err="1"/>
              <a:t>brod</a:t>
            </a:r>
            <a:r>
              <a:rPr lang="en-US" sz="2800" dirty="0"/>
              <a:t>                 vs                  </a:t>
            </a:r>
            <a:r>
              <a:rPr lang="en-US" sz="2800" dirty="0" err="1"/>
              <a:t>brod</a:t>
            </a:r>
            <a:r>
              <a:rPr lang="en-US" sz="2800" dirty="0"/>
              <a:t> </a:t>
            </a:r>
            <a:r>
              <a:rPr lang="en-US" sz="2800" dirty="0" err="1"/>
              <a:t>matica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C778082-9735-47DD-BBB8-08BA0C6D7D6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131" y="1414327"/>
            <a:ext cx="3849328" cy="2554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utoShape 2" descr="Zagrebačka obala: Kinezi favoriti za koncesiju | SEEbiz.eu">
            <a:extLst>
              <a:ext uri="{FF2B5EF4-FFF2-40B4-BE49-F238E27FC236}">
                <a16:creationId xmlns:a16="http://schemas.microsoft.com/office/drawing/2014/main" xmlns="" id="{4164734F-D092-4EA1-848C-0394F08EB8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B6EE187-E92D-41C4-8E16-D53D7A806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229" y="1374303"/>
            <a:ext cx="4095872" cy="259055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2CF9DA4-44CB-494E-828D-45B776D698C9}"/>
              </a:ext>
            </a:extLst>
          </p:cNvPr>
          <p:cNvSpPr txBox="1"/>
          <p:nvPr/>
        </p:nvSpPr>
        <p:spPr>
          <a:xfrm>
            <a:off x="1766170" y="4546948"/>
            <a:ext cx="248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Kapacitet</a:t>
            </a:r>
            <a:r>
              <a:rPr lang="en-US" dirty="0"/>
              <a:t> do 1000 TEU-a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EF11FCD6-8C3F-45C6-9939-D11DB2B20C88}"/>
              </a:ext>
            </a:extLst>
          </p:cNvPr>
          <p:cNvSpPr txBox="1"/>
          <p:nvPr/>
        </p:nvSpPr>
        <p:spPr>
          <a:xfrm>
            <a:off x="6503095" y="4546948"/>
            <a:ext cx="369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Kapaciteti</a:t>
            </a:r>
            <a:r>
              <a:rPr lang="en-US" dirty="0"/>
              <a:t> TEU-a </a:t>
            </a:r>
            <a:r>
              <a:rPr lang="en-US" dirty="0" err="1"/>
              <a:t>rastu</a:t>
            </a:r>
            <a:r>
              <a:rPr lang="en-US" dirty="0"/>
              <a:t> s </a:t>
            </a:r>
            <a:r>
              <a:rPr lang="en-US" dirty="0" err="1"/>
              <a:t>generacijama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3D62BDF-5D22-448C-B6E2-BE19C50CEBD2}"/>
              </a:ext>
            </a:extLst>
          </p:cNvPr>
          <p:cNvSpPr txBox="1"/>
          <p:nvPr/>
        </p:nvSpPr>
        <p:spPr>
          <a:xfrm>
            <a:off x="1751375" y="4846432"/>
            <a:ext cx="250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Brod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vlastite</a:t>
            </a:r>
            <a:r>
              <a:rPr lang="en-US" dirty="0"/>
              <a:t> </a:t>
            </a:r>
            <a:r>
              <a:rPr lang="en-US" dirty="0" err="1"/>
              <a:t>dizalice</a:t>
            </a:r>
            <a:endParaRPr lang="en-US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D44DD22-991B-440D-8AD3-BCF894CB2885}"/>
              </a:ext>
            </a:extLst>
          </p:cNvPr>
          <p:cNvSpPr txBox="1"/>
          <p:nvPr/>
        </p:nvSpPr>
        <p:spPr>
          <a:xfrm>
            <a:off x="6502078" y="4861109"/>
            <a:ext cx="268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Brod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vlastite</a:t>
            </a:r>
            <a:r>
              <a:rPr lang="en-US" dirty="0"/>
              <a:t> </a:t>
            </a:r>
            <a:r>
              <a:rPr lang="en-US" dirty="0" err="1"/>
              <a:t>dizalice</a:t>
            </a:r>
            <a:endParaRPr lang="en-US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53F977C5-E9B0-4D8B-AA50-4DE80818B365}"/>
              </a:ext>
            </a:extLst>
          </p:cNvPr>
          <p:cNvSpPr txBox="1"/>
          <p:nvPr/>
        </p:nvSpPr>
        <p:spPr>
          <a:xfrm>
            <a:off x="1751375" y="5148337"/>
            <a:ext cx="295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Razvoze</a:t>
            </a:r>
            <a:r>
              <a:rPr lang="en-US" dirty="0"/>
              <a:t> </a:t>
            </a:r>
            <a:r>
              <a:rPr lang="en-US" dirty="0" err="1"/>
              <a:t>teret</a:t>
            </a:r>
            <a:r>
              <a:rPr lang="en-US" dirty="0"/>
              <a:t> </a:t>
            </a:r>
            <a:r>
              <a:rPr lang="en-US" dirty="0" err="1"/>
              <a:t>brodova</a:t>
            </a:r>
            <a:r>
              <a:rPr lang="en-US" dirty="0"/>
              <a:t> </a:t>
            </a:r>
            <a:r>
              <a:rPr lang="en-US" dirty="0" err="1"/>
              <a:t>matica</a:t>
            </a:r>
            <a:endParaRPr lang="en-US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004116E-AD07-41CE-82D9-19EB7B5F7CE4}"/>
              </a:ext>
            </a:extLst>
          </p:cNvPr>
          <p:cNvSpPr txBox="1"/>
          <p:nvPr/>
        </p:nvSpPr>
        <p:spPr>
          <a:xfrm>
            <a:off x="6502078" y="5148337"/>
            <a:ext cx="209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Povezuju</a:t>
            </a:r>
            <a:r>
              <a:rPr lang="en-US" dirty="0"/>
              <a:t> </a:t>
            </a:r>
            <a:r>
              <a:rPr lang="en-US" dirty="0" err="1"/>
              <a:t>kontinente</a:t>
            </a:r>
            <a:endParaRPr lang="en-US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E274707-6C43-4752-A543-3A7517229DE3}"/>
              </a:ext>
            </a:extLst>
          </p:cNvPr>
          <p:cNvSpPr txBox="1"/>
          <p:nvPr/>
        </p:nvSpPr>
        <p:spPr>
          <a:xfrm>
            <a:off x="1751375" y="5435574"/>
            <a:ext cx="445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Prevladava</a:t>
            </a:r>
            <a:r>
              <a:rPr lang="en-US" dirty="0"/>
              <a:t> </a:t>
            </a:r>
            <a:r>
              <a:rPr lang="en-US" dirty="0" err="1"/>
              <a:t>konvencionalni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povezivanja</a:t>
            </a:r>
            <a:endParaRPr lang="en-US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570291C0-3C68-47D8-B57C-ABB1BE687BDF}"/>
              </a:ext>
            </a:extLst>
          </p:cNvPr>
          <p:cNvSpPr txBox="1"/>
          <p:nvPr/>
        </p:nvSpPr>
        <p:spPr>
          <a:xfrm>
            <a:off x="6502078" y="5435574"/>
            <a:ext cx="21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ćelija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vodilica</a:t>
            </a:r>
            <a:endParaRPr lang="en-US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CDE7C8A4-930D-4494-B40B-EE0E3C154CFD}"/>
              </a:ext>
            </a:extLst>
          </p:cNvPr>
          <p:cNvSpPr txBox="1"/>
          <p:nvPr/>
        </p:nvSpPr>
        <p:spPr>
          <a:xfrm>
            <a:off x="1929008" y="6037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93B02EF4-E446-499D-8796-6BBD2EEF6996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224" y="5581936"/>
            <a:ext cx="1784758" cy="1152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A72F78B9-202D-4F6B-9E5A-E7304845B73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29" y="5875644"/>
            <a:ext cx="1158357" cy="833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1881667D-1E77-41FE-A2DD-590ECAD50F63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326" y="5869597"/>
            <a:ext cx="1242378" cy="841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23119291-FCD2-4863-9A22-C266573C3DD7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530" y="5875644"/>
            <a:ext cx="1242378" cy="844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0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0C692B2-E348-445B-BECF-15BEB7BD4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65" y="643467"/>
            <a:ext cx="8753803" cy="580967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649CC9D6-2695-4E0B-893B-59975D84C7C1}"/>
              </a:ext>
            </a:extLst>
          </p:cNvPr>
          <p:cNvSpPr txBox="1"/>
          <p:nvPr/>
        </p:nvSpPr>
        <p:spPr>
          <a:xfrm>
            <a:off x="3275153" y="97209"/>
            <a:ext cx="520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Princip slaganja i povezivanja kontejnera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148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786</Words>
  <Application>Microsoft Office PowerPoint</Application>
  <PresentationFormat>Widescreen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Vrste i tipovi kontejnera</vt:lpstr>
      <vt:lpstr>PowerPoint Presentation</vt:lpstr>
      <vt:lpstr>PowerPoint Presentation</vt:lpstr>
      <vt:lpstr>PowerPoint Presentation</vt:lpstr>
      <vt:lpstr>PowerPoint Presentation</vt:lpstr>
      <vt:lpstr>Plan tereta – Bay-Row-Tier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Vrste, dimenzije i tipovi kontejnera</dc:title>
  <dc:creator>Renato Dudić</dc:creator>
  <cp:lastModifiedBy>Renato</cp:lastModifiedBy>
  <cp:revision>44</cp:revision>
  <dcterms:created xsi:type="dcterms:W3CDTF">2021-09-17T16:14:22Z</dcterms:created>
  <dcterms:modified xsi:type="dcterms:W3CDTF">2023-01-09T08:47:28Z</dcterms:modified>
</cp:coreProperties>
</file>