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</p:sldMasterIdLst>
  <p:notesMasterIdLst>
    <p:notesMasterId r:id="rId3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797675" cy="9874250"/>
  <p:embeddedFontLs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B006B1-84FD-4EC4-B687-3DCB0C1620F8}">
  <a:tblStyle styleId="{A1B006B1-84FD-4EC4-B687-3DCB0C1620F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4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0275" y="739775"/>
            <a:ext cx="4937125" cy="3703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80537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380537"/>
            <a:ext cx="2946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14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8163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236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6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215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0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0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343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400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866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3" name="Google Shape;4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7115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83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6188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2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076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23:notes"/>
          <p:cNvSpPr txBox="1">
            <a:spLocks noGrp="1"/>
          </p:cNvSpPr>
          <p:nvPr>
            <p:ph type="body" idx="1"/>
          </p:nvPr>
        </p:nvSpPr>
        <p:spPr>
          <a:xfrm>
            <a:off x="906462" y="4691062"/>
            <a:ext cx="498475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98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700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042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241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98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385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3037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906462" y="4689475"/>
            <a:ext cx="498475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987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 rot="5400000">
            <a:off x="2533649" y="-417512"/>
            <a:ext cx="4114800" cy="823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 rot="5400000">
            <a:off x="4830763" y="1879600"/>
            <a:ext cx="5621337" cy="213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 rot="5400000">
            <a:off x="488156" y="-178594"/>
            <a:ext cx="5621337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584200" y="3911600"/>
            <a:ext cx="4241800" cy="67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568325" y="1657350"/>
            <a:ext cx="42370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6832600" y="6445250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474663" y="1641475"/>
            <a:ext cx="404018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 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4667250" y="1641475"/>
            <a:ext cx="40401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 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–"/>
              <a:defRPr sz="16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 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Slide_Fina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0" y="1549400"/>
            <a:ext cx="6207125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84200" y="6464300"/>
            <a:ext cx="2789237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2005 Aptuit,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562" y="384175"/>
            <a:ext cx="1754187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6832600" y="6445250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74625" y="134937"/>
            <a:ext cx="8126412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74662" y="1641475"/>
            <a:ext cx="8232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 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571500" y="1447800"/>
            <a:ext cx="779145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600"/>
              </a:buClr>
              <a:buSzPts val="3200"/>
              <a:buFont typeface="Verdana"/>
              <a:buNone/>
            </a:pPr>
            <a:br>
              <a:rPr lang="en-US" sz="3200" b="1" i="0" u="none" strike="noStrike" cap="none" dirty="0">
                <a:solidFill>
                  <a:srgbClr val="FED6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 dirty="0">
                <a:solidFill>
                  <a:srgbClr val="FED6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OSNOVE ZAŠTITE OD POŽARA</a:t>
            </a:r>
            <a:br>
              <a:rPr lang="en-US" sz="3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title"/>
          </p:nvPr>
        </p:nvSpPr>
        <p:spPr>
          <a:xfrm>
            <a:off x="0" y="187036"/>
            <a:ext cx="871797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 err="1">
                <a:solidFill>
                  <a:srgbClr val="FF0000"/>
                </a:solidFill>
              </a:rPr>
              <a:t>Djelotvornost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dirty="0"/>
          </a:p>
        </p:txBody>
      </p:sp>
      <p:graphicFrame>
        <p:nvGraphicFramePr>
          <p:cNvPr id="339" name="Google Shape;339;p34"/>
          <p:cNvGraphicFramePr/>
          <p:nvPr>
            <p:extLst>
              <p:ext uri="{D42A27DB-BD31-4B8C-83A1-F6EECF244321}">
                <p14:modId xmlns:p14="http://schemas.microsoft.com/office/powerpoint/2010/main" val="3109385576"/>
              </p:ext>
            </p:extLst>
          </p:nvPr>
        </p:nvGraphicFramePr>
        <p:xfrm>
          <a:off x="295275" y="1466850"/>
          <a:ext cx="8362925" cy="4851451"/>
        </p:xfrm>
        <a:graphic>
          <a:graphicData uri="http://schemas.openxmlformats.org/drawingml/2006/table">
            <a:tbl>
              <a:tblPr>
                <a:noFill/>
                <a:tableStyleId>{A1B006B1-84FD-4EC4-B687-3DCB0C1620F8}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APARAT ZA GAŠENJE POŽARA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hr-HR" sz="2000" b="1" i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DJELOVANJE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DJELOTVORAN PROTIV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VODA POD TLAKOM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HLAĐENJE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MEHANIČKA PJENA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POKRIVANJE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SUHI KEMIJSKI PRAH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GUŠENJE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UGLJIČNI DIOKSID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GUŠENJE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SUHI PIJESAK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POKRIVANJE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0" name="Google Shape;3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3065" y="4942000"/>
            <a:ext cx="1029157" cy="6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6143" y="4942000"/>
            <a:ext cx="1049481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7537" y="4915721"/>
            <a:ext cx="1085719" cy="693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34"/>
          <p:cNvGrpSpPr/>
          <p:nvPr/>
        </p:nvGrpSpPr>
        <p:grpSpPr>
          <a:xfrm>
            <a:off x="5742222" y="5724638"/>
            <a:ext cx="1328923" cy="590550"/>
            <a:chOff x="2628" y="3946"/>
            <a:chExt cx="937" cy="505"/>
          </a:xfrm>
        </p:grpSpPr>
        <p:sp>
          <p:nvSpPr>
            <p:cNvPr id="344" name="Google Shape;344;p34"/>
            <p:cNvSpPr/>
            <p:nvPr/>
          </p:nvSpPr>
          <p:spPr>
            <a:xfrm>
              <a:off x="2974" y="3946"/>
              <a:ext cx="591" cy="505"/>
            </a:xfrm>
            <a:custGeom>
              <a:avLst/>
              <a:gdLst/>
              <a:ahLst/>
              <a:cxnLst/>
              <a:rect l="l" t="t" r="r" b="b"/>
              <a:pathLst>
                <a:path w="591" h="505" extrusionOk="0">
                  <a:moveTo>
                    <a:pt x="0" y="193"/>
                  </a:moveTo>
                  <a:lnTo>
                    <a:pt x="226" y="193"/>
                  </a:lnTo>
                  <a:lnTo>
                    <a:pt x="296" y="0"/>
                  </a:lnTo>
                  <a:lnTo>
                    <a:pt x="365" y="193"/>
                  </a:lnTo>
                  <a:lnTo>
                    <a:pt x="591" y="193"/>
                  </a:lnTo>
                  <a:lnTo>
                    <a:pt x="408" y="312"/>
                  </a:lnTo>
                  <a:lnTo>
                    <a:pt x="478" y="505"/>
                  </a:lnTo>
                  <a:lnTo>
                    <a:pt x="296" y="386"/>
                  </a:lnTo>
                  <a:lnTo>
                    <a:pt x="113" y="505"/>
                  </a:lnTo>
                  <a:lnTo>
                    <a:pt x="183" y="312"/>
                  </a:lnTo>
                  <a:close/>
                </a:path>
              </a:pathLst>
            </a:custGeom>
            <a:solidFill>
              <a:srgbClr val="FAFD00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53881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5" name="Google Shape;345;p34"/>
            <p:cNvSpPr txBox="1"/>
            <p:nvPr/>
          </p:nvSpPr>
          <p:spPr>
            <a:xfrm>
              <a:off x="2628" y="4036"/>
              <a:ext cx="327" cy="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6" name="Google Shape;34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30598" y="2608296"/>
            <a:ext cx="1062470" cy="62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7322" y="3438524"/>
            <a:ext cx="1026890" cy="59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0598" y="3452214"/>
            <a:ext cx="1062470" cy="61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86362" y="4148248"/>
            <a:ext cx="1057275" cy="65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7537" y="3447413"/>
            <a:ext cx="1085719" cy="62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03181" y="4148248"/>
            <a:ext cx="1128712" cy="68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2873828" y="255587"/>
            <a:ext cx="5867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Veliki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požari</a:t>
            </a:r>
            <a:endParaRPr dirty="0"/>
          </a:p>
        </p:txBody>
      </p:sp>
      <p:sp>
        <p:nvSpPr>
          <p:cNvPr id="360" name="Google Shape;360;p35"/>
          <p:cNvSpPr txBox="1"/>
          <p:nvPr/>
        </p:nvSpPr>
        <p:spPr>
          <a:xfrm>
            <a:off x="247650" y="1127125"/>
            <a:ext cx="8763000" cy="52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Vatrogasni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hidrantski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sustav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Tlak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 sustavu: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7,0 kg/cm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Kapacitet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rezervoara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vodu: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puta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veći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od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kapaciteta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pumpe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Glavna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pumpa: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273 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Pumpa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dizelskog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motora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(u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pripravnosti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273 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Jokey pumpa: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 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pojedinačni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hidranti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90662" marR="0" lvl="3" indent="-1524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vode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90662" marR="0" lvl="3" indent="-1524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Prskalice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vodu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90662" marR="0" lvl="3" indent="-1524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Mobilni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pjenasti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90662" marR="0" lvl="3" indent="-1524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#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Različite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mlaznice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6B3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8674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Veliki požari (nastavak)</a:t>
            </a:r>
            <a:endParaRPr/>
          </a:p>
        </p:txBody>
      </p:sp>
      <p:sp>
        <p:nvSpPr>
          <p:cNvPr id="367" name="Google Shape;367;p36"/>
          <p:cNvSpPr txBox="1"/>
          <p:nvPr/>
        </p:nvSpPr>
        <p:spPr>
          <a:xfrm>
            <a:off x="942975" y="1308100"/>
            <a:ext cx="5867400" cy="282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Sustav za suzbijanje požara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FM 200 (ili) Ugljični dioksid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DCP sustav za navodnjavanje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Prskalice za vodu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Sustav za raspršivanje pjene itd...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/>
        </p:nvSpPr>
        <p:spPr>
          <a:xfrm>
            <a:off x="647700" y="6523832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1600200" y="195262"/>
            <a:ext cx="56578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Hitni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odgovor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8"/>
          <p:cNvSpPr txBox="1"/>
          <p:nvPr/>
        </p:nvSpPr>
        <p:spPr>
          <a:xfrm>
            <a:off x="1763564" y="1654174"/>
            <a:ext cx="7134225" cy="42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 "/>
            </a:pPr>
            <a:endParaRPr lang="hr-HR" sz="2400" b="0" i="0" u="none" strike="noStrike" cap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 "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Spasiti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(RESCUE)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spašavanje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osoba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neposrednoj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opasnosti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55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</a:pPr>
            <a:endParaRPr sz="1000" b="0" i="1" u="none" strike="noStrike" cap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 "/>
            </a:pPr>
            <a:r>
              <a:rPr lang="en-US" sz="2400" b="0" i="1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pozorenje</a:t>
            </a:r>
            <a:r>
              <a:rPr lang="hr-HR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(ALERT)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Vi</a:t>
            </a:r>
            <a:r>
              <a:rPr lang="hr-HR" sz="24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kati</a:t>
            </a:r>
            <a:r>
              <a:rPr lang="hr-HR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Vatra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Vatra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Aktivirati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požarni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alarm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Bira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telefonski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broj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za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hitne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slučajeve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hr-HR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 "/>
            </a:pPr>
            <a:r>
              <a:rPr lang="en-US" sz="2400" b="0" i="1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</a:t>
            </a:r>
            <a:r>
              <a:rPr lang="hr-HR" sz="2400" b="0" i="1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atvaranje</a:t>
            </a:r>
            <a:r>
              <a:rPr lang="hr-HR" sz="2400" b="0" i="1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(CLOSING)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tvorit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sv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otvore i pogasiti ventilaciju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 "/>
            </a:pPr>
            <a:r>
              <a:rPr lang="hr-HR" sz="2400" b="0" i="1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asiti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/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Evakuirati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požare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gasiti prijenosnim aparatima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 potrebi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evakuirat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hr-HR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osobe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38"/>
          <p:cNvGrpSpPr/>
          <p:nvPr/>
        </p:nvGrpSpPr>
        <p:grpSpPr>
          <a:xfrm>
            <a:off x="457200" y="1790700"/>
            <a:ext cx="974725" cy="900112"/>
            <a:chOff x="528" y="624"/>
            <a:chExt cx="722" cy="723"/>
          </a:xfrm>
        </p:grpSpPr>
        <p:sp>
          <p:nvSpPr>
            <p:cNvPr id="383" name="Google Shape;383;p38"/>
            <p:cNvSpPr/>
            <p:nvPr/>
          </p:nvSpPr>
          <p:spPr>
            <a:xfrm>
              <a:off x="528" y="624"/>
              <a:ext cx="722" cy="723"/>
            </a:xfrm>
            <a:prstGeom prst="roundRect">
              <a:avLst>
                <a:gd name="adj" fmla="val 2124"/>
              </a:avLst>
            </a:prstGeom>
            <a:gradFill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0"/>
            </a:gradFill>
            <a:ln w="508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4" name="Google Shape;384;p38"/>
            <p:cNvSpPr txBox="1"/>
            <p:nvPr/>
          </p:nvSpPr>
          <p:spPr>
            <a:xfrm>
              <a:off x="661" y="647"/>
              <a:ext cx="426" cy="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en-US" sz="5400" b="1" i="1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8"/>
          <p:cNvGrpSpPr/>
          <p:nvPr/>
        </p:nvGrpSpPr>
        <p:grpSpPr>
          <a:xfrm>
            <a:off x="457200" y="2759075"/>
            <a:ext cx="974725" cy="960437"/>
            <a:chOff x="528" y="1584"/>
            <a:chExt cx="722" cy="771"/>
          </a:xfrm>
        </p:grpSpPr>
        <p:sp>
          <p:nvSpPr>
            <p:cNvPr id="386" name="Google Shape;386;p38"/>
            <p:cNvSpPr/>
            <p:nvPr/>
          </p:nvSpPr>
          <p:spPr>
            <a:xfrm>
              <a:off x="528" y="1632"/>
              <a:ext cx="722" cy="723"/>
            </a:xfrm>
            <a:prstGeom prst="roundRect">
              <a:avLst>
                <a:gd name="adj" fmla="val 2124"/>
              </a:avLst>
            </a:prstGeom>
            <a:gradFill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0"/>
            </a:gradFill>
            <a:ln w="508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7" name="Google Shape;387;p38"/>
            <p:cNvSpPr txBox="1"/>
            <p:nvPr/>
          </p:nvSpPr>
          <p:spPr>
            <a:xfrm>
              <a:off x="597" y="1584"/>
              <a:ext cx="426" cy="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en-US" sz="5400" b="1" i="1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38"/>
          <p:cNvGrpSpPr/>
          <p:nvPr/>
        </p:nvGrpSpPr>
        <p:grpSpPr>
          <a:xfrm>
            <a:off x="457200" y="3792537"/>
            <a:ext cx="974725" cy="908050"/>
            <a:chOff x="528" y="2537"/>
            <a:chExt cx="722" cy="730"/>
          </a:xfrm>
        </p:grpSpPr>
        <p:sp>
          <p:nvSpPr>
            <p:cNvPr id="389" name="Google Shape;389;p38"/>
            <p:cNvSpPr/>
            <p:nvPr/>
          </p:nvSpPr>
          <p:spPr>
            <a:xfrm>
              <a:off x="528" y="2543"/>
              <a:ext cx="722" cy="724"/>
            </a:xfrm>
            <a:prstGeom prst="roundRect">
              <a:avLst>
                <a:gd name="adj" fmla="val 2124"/>
              </a:avLst>
            </a:prstGeom>
            <a:gradFill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0"/>
            </a:gradFill>
            <a:ln w="508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0" name="Google Shape;390;p38"/>
            <p:cNvSpPr txBox="1"/>
            <p:nvPr/>
          </p:nvSpPr>
          <p:spPr>
            <a:xfrm>
              <a:off x="640" y="2537"/>
              <a:ext cx="426" cy="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en-US" sz="5400" b="1" i="1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38"/>
          <p:cNvGrpSpPr/>
          <p:nvPr/>
        </p:nvGrpSpPr>
        <p:grpSpPr>
          <a:xfrm>
            <a:off x="457200" y="4783137"/>
            <a:ext cx="974725" cy="931862"/>
            <a:chOff x="528" y="3476"/>
            <a:chExt cx="722" cy="748"/>
          </a:xfrm>
        </p:grpSpPr>
        <p:sp>
          <p:nvSpPr>
            <p:cNvPr id="392" name="Google Shape;392;p38"/>
            <p:cNvSpPr/>
            <p:nvPr/>
          </p:nvSpPr>
          <p:spPr>
            <a:xfrm>
              <a:off x="528" y="3501"/>
              <a:ext cx="722" cy="723"/>
            </a:xfrm>
            <a:prstGeom prst="roundRect">
              <a:avLst>
                <a:gd name="adj" fmla="val 2124"/>
              </a:avLst>
            </a:prstGeom>
            <a:gradFill>
              <a:gsLst>
                <a:gs pos="0">
                  <a:srgbClr val="F3D80A"/>
                </a:gs>
                <a:gs pos="50000">
                  <a:srgbClr val="F8E86C"/>
                </a:gs>
                <a:gs pos="100000">
                  <a:srgbClr val="F3D80A"/>
                </a:gs>
              </a:gsLst>
              <a:lin ang="5400000" scaled="0"/>
            </a:gradFill>
            <a:ln w="508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3" name="Google Shape;393;p38"/>
            <p:cNvSpPr txBox="1"/>
            <p:nvPr/>
          </p:nvSpPr>
          <p:spPr>
            <a:xfrm>
              <a:off x="612" y="3476"/>
              <a:ext cx="402" cy="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5400"/>
                <a:buFont typeface="Arial"/>
                <a:buNone/>
              </a:pPr>
              <a:r>
                <a:rPr lang="en-US" sz="5400" b="1" i="1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38"/>
          <p:cNvSpPr txBox="1"/>
          <p:nvPr/>
        </p:nvSpPr>
        <p:spPr>
          <a:xfrm>
            <a:off x="247650" y="1127125"/>
            <a:ext cx="854392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 "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 zaboravite riječ RACE tijekom požara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1666877" y="247581"/>
            <a:ext cx="76771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Odgovor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u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slučaju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1384294" y="5418197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PALJENJE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1222340" y="1037928"/>
            <a:ext cx="326261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Vatra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 </a:t>
            </a:r>
            <a:endParaRPr lang="hr-HR" sz="3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hr-HR" sz="3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atvorenom</a:t>
            </a:r>
            <a:endParaRPr lang="hr-HR" sz="3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prostoru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3091921" y="3974760"/>
            <a:ext cx="1212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ZRAK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9"/>
          <p:cNvSpPr txBox="1"/>
          <p:nvPr/>
        </p:nvSpPr>
        <p:spPr>
          <a:xfrm>
            <a:off x="5287155" y="1077750"/>
            <a:ext cx="272258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Vatra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otvorenom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9"/>
          <p:cNvSpPr/>
          <p:nvPr/>
        </p:nvSpPr>
        <p:spPr>
          <a:xfrm>
            <a:off x="5308880" y="3522852"/>
            <a:ext cx="2451034" cy="1624151"/>
          </a:xfrm>
          <a:prstGeom prst="triangle">
            <a:avLst>
              <a:gd name="adj" fmla="val 48176"/>
            </a:avLst>
          </a:prstGeom>
          <a:solidFill>
            <a:schemeClr val="accent1"/>
          </a:solidFill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4267984" y="3977973"/>
            <a:ext cx="16287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GORIVO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5772149" y="5421266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PALJENJE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 flipH="1">
            <a:off x="4638909" y="3739584"/>
            <a:ext cx="942973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 txBox="1"/>
          <p:nvPr/>
        </p:nvSpPr>
        <p:spPr>
          <a:xfrm flipH="1">
            <a:off x="3289785" y="3730128"/>
            <a:ext cx="893763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697" y="3699203"/>
            <a:ext cx="12954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9"/>
          <p:cNvSpPr txBox="1"/>
          <p:nvPr/>
        </p:nvSpPr>
        <p:spPr>
          <a:xfrm>
            <a:off x="6086479" y="3739584"/>
            <a:ext cx="989012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Verdana"/>
              <a:buNone/>
            </a:pPr>
            <a:r>
              <a:rPr lang="en-US" sz="96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00373674-B9D7-420F-BDB1-67D5572C8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042" y="3504989"/>
            <a:ext cx="2395664" cy="1659879"/>
          </a:xfrm>
          <a:prstGeom prst="triangle">
            <a:avLst>
              <a:gd name="adj" fmla="val 49218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hr-HR" altLang="sr-Latn-RS"/>
          </a:p>
        </p:txBody>
      </p:sp>
      <p:pic>
        <p:nvPicPr>
          <p:cNvPr id="405" name="Google Shape;40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448" y="3699203"/>
            <a:ext cx="12954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9"/>
          <p:cNvSpPr txBox="1"/>
          <p:nvPr/>
        </p:nvSpPr>
        <p:spPr>
          <a:xfrm>
            <a:off x="1766088" y="3794949"/>
            <a:ext cx="989012" cy="1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Verdana"/>
              <a:buNone/>
            </a:pPr>
            <a:r>
              <a:rPr lang="en-US" sz="96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0;p39">
            <a:extLst>
              <a:ext uri="{FF2B5EF4-FFF2-40B4-BE49-F238E27FC236}">
                <a16:creationId xmlns:a16="http://schemas.microsoft.com/office/drawing/2014/main" id="{E4E39BB0-1744-486E-8F41-AA3E95CDFF13}"/>
              </a:ext>
            </a:extLst>
          </p:cNvPr>
          <p:cNvSpPr txBox="1"/>
          <p:nvPr/>
        </p:nvSpPr>
        <p:spPr>
          <a:xfrm>
            <a:off x="74638" y="3961479"/>
            <a:ext cx="16287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GORIVO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07;p39">
            <a:extLst>
              <a:ext uri="{FF2B5EF4-FFF2-40B4-BE49-F238E27FC236}">
                <a16:creationId xmlns:a16="http://schemas.microsoft.com/office/drawing/2014/main" id="{CF00206D-DBB8-41C6-A0A6-B8F808287927}"/>
              </a:ext>
            </a:extLst>
          </p:cNvPr>
          <p:cNvSpPr txBox="1"/>
          <p:nvPr/>
        </p:nvSpPr>
        <p:spPr>
          <a:xfrm>
            <a:off x="7446025" y="3961478"/>
            <a:ext cx="1212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ZRAK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0" y="914400"/>
            <a:ext cx="8982075" cy="57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Znati¸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postupke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hitne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slučajeve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puteve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evakuaciju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Znati</a:t>
            </a: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lokacije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kako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ih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koristiti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hr-HR" sz="2000" b="1" u="sng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Oglasiti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alarm </a:t>
            </a: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bez </a:t>
            </a: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obzira</a:t>
            </a: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veličinu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Izbjegava</a:t>
            </a:r>
            <a:r>
              <a:rPr lang="hr-HR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ti</a:t>
            </a:r>
            <a:r>
              <a:rPr lang="en-US" sz="2000" b="1" i="0" u="none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zadimljene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uvjete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Osigurati</a:t>
            </a:r>
            <a:r>
              <a:rPr lang="en-US" sz="2000" b="1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evakuirano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područje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Ne </a:t>
            </a:r>
            <a:r>
              <a:rPr lang="hr-HR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započeti </a:t>
            </a:r>
            <a:r>
              <a:rPr lang="hr-HR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 </a:t>
            </a:r>
            <a:r>
              <a:rPr lang="hr-HR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gašenjem,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osim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Oglašen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alarm.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mala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sng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sadržana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Imate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siguran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izlazni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put (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može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doći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bez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izloženost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Dostupni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aparati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ocijenjeni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za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veličinu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vrstu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CC00"/>
              </a:buClr>
              <a:buSzPts val="2000"/>
              <a:buFont typeface="Noto Sans Symbols"/>
              <a:buChar char="⮚"/>
            </a:pPr>
            <a:r>
              <a:rPr lang="en-US" sz="2000" b="1" i="0" u="sng" strike="noStrike" cap="none" dirty="0" err="1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Evakuiram</a:t>
            </a:r>
            <a:r>
              <a:rPr lang="en-US" sz="2000" b="1" i="0" u="sng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r>
              <a:rPr lang="en-US" sz="2000" b="1" i="0" u="none" strike="noStrike" cap="none" dirty="0">
                <a:solidFill>
                  <a:srgbClr val="00CC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sumnjate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3454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hr-HR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    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Kriteriji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vatrogasne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odluke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438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Većina smrtnih slučajeva u požaru NISU žrtve opeklina!</a:t>
            </a:r>
            <a:endParaRPr/>
          </a:p>
        </p:txBody>
      </p:sp>
      <p:sp>
        <p:nvSpPr>
          <p:cNvPr id="430" name="Google Shape;430;p41"/>
          <p:cNvSpPr txBox="1"/>
          <p:nvPr/>
        </p:nvSpPr>
        <p:spPr>
          <a:xfrm>
            <a:off x="0" y="2057400"/>
            <a:ext cx="5915025" cy="336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27062" marR="0" lvl="1" indent="-228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Uzroci smrti u požaru -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DIM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4262" marR="0" lvl="2" indent="-2793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Vodikov cijanid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4262" marR="0" lvl="2" indent="-2793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Cijanovodična kiselina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4262" marR="0" lvl="2" indent="-2793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Ugljični monoksid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4262" marR="0" lvl="2" indent="-2793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Ostale otrovne pare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4262" marR="0" lvl="2" indent="-2793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Trauma (bez opeklina)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41" descr="C:\My Documents\firepics\911-5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225" y="2095500"/>
            <a:ext cx="29527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520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Najvažnije</a:t>
            </a:r>
            <a:endParaRPr/>
          </a:p>
        </p:txBody>
      </p:sp>
      <p:sp>
        <p:nvSpPr>
          <p:cNvPr id="438" name="Google Shape;438;p42"/>
          <p:cNvSpPr/>
          <p:nvPr/>
        </p:nvSpPr>
        <p:spPr>
          <a:xfrm>
            <a:off x="7969250" y="0"/>
            <a:ext cx="1085850" cy="552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105" y="43125"/>
                </a:moveTo>
                <a:lnTo>
                  <a:pt x="37105" y="76875"/>
                </a:lnTo>
                <a:lnTo>
                  <a:pt x="51414" y="76875"/>
                </a:lnTo>
                <a:lnTo>
                  <a:pt x="65724" y="105000"/>
                </a:lnTo>
                <a:lnTo>
                  <a:pt x="65724" y="15000"/>
                </a:lnTo>
                <a:lnTo>
                  <a:pt x="51414" y="43125"/>
                </a:lnTo>
                <a:close/>
              </a:path>
              <a:path w="120000" h="120000" fill="darken" extrusionOk="0">
                <a:moveTo>
                  <a:pt x="37105" y="43125"/>
                </a:moveTo>
                <a:lnTo>
                  <a:pt x="37105" y="76875"/>
                </a:lnTo>
                <a:lnTo>
                  <a:pt x="51414" y="76875"/>
                </a:lnTo>
                <a:lnTo>
                  <a:pt x="65724" y="105000"/>
                </a:lnTo>
                <a:lnTo>
                  <a:pt x="65724" y="15000"/>
                </a:lnTo>
                <a:lnTo>
                  <a:pt x="51414" y="43125"/>
                </a:lnTo>
                <a:close/>
              </a:path>
              <a:path w="120000" h="120000" fill="none" extrusionOk="0">
                <a:moveTo>
                  <a:pt x="37105" y="43125"/>
                </a:moveTo>
                <a:lnTo>
                  <a:pt x="51414" y="43125"/>
                </a:lnTo>
                <a:lnTo>
                  <a:pt x="65724" y="15000"/>
                </a:lnTo>
                <a:lnTo>
                  <a:pt x="65724" y="105000"/>
                </a:lnTo>
                <a:lnTo>
                  <a:pt x="51414" y="76875"/>
                </a:lnTo>
                <a:lnTo>
                  <a:pt x="37105" y="76875"/>
                </a:lnTo>
                <a:close/>
                <a:moveTo>
                  <a:pt x="71447" y="43125"/>
                </a:moveTo>
                <a:lnTo>
                  <a:pt x="82895" y="26250"/>
                </a:lnTo>
                <a:moveTo>
                  <a:pt x="71447" y="60000"/>
                </a:moveTo>
                <a:lnTo>
                  <a:pt x="82895" y="60000"/>
                </a:lnTo>
                <a:moveTo>
                  <a:pt x="71447" y="76875"/>
                </a:moveTo>
                <a:lnTo>
                  <a:pt x="82895" y="9375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171450" y="1190625"/>
            <a:ext cx="7934325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Gasite požar samo u početnoj fazi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NIKADA ne gasite vatru ako postoji nešto od sljedećeg: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Nemate odgovarajući aparat za gašenje ili opremu.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Vatra se proširila izvan svoje izvorne točke.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Vaši instinkti vam govore  IZLAZITE VAN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42" descr="C:\My Documents\fir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3137" y="4210050"/>
            <a:ext cx="2795587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43" descr="drop layou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50" y="2022475"/>
            <a:ext cx="458152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 txBox="1"/>
          <p:nvPr/>
        </p:nvSpPr>
        <p:spPr>
          <a:xfrm>
            <a:off x="3409950" y="841375"/>
            <a:ext cx="54483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STOP!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trči! (Trčanje samo povećava vatru)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16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PAD!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(Spusti se na zemlju ili pod)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1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SVITAK!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(Kotrljajte se iznova i iznova dok se plamen ne ugasi. Pokrijte lice rukama)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3"/>
          <p:cNvSpPr txBox="1"/>
          <p:nvPr/>
        </p:nvSpPr>
        <p:spPr>
          <a:xfrm>
            <a:off x="3524250" y="4737100"/>
            <a:ext cx="52482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Trebao bi prestati padati i kotrljati se,</a:t>
            </a:r>
            <a:b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samo kad ti odjeća gori.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3"/>
          <p:cNvSpPr txBox="1"/>
          <p:nvPr/>
        </p:nvSpPr>
        <p:spPr>
          <a:xfrm>
            <a:off x="438150" y="765175"/>
            <a:ext cx="2771775" cy="53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Ako vam se odjeća zapali, normalno je da ste malo uplašeni, ali pokušajte ne paničariti.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Ako naučite kako se zaustaviti, ispustiti i otkotrljati, imat ćete veće šanse da budete dobro.</a:t>
            </a: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0" name="Google Shape;450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562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STANITE, ISPUSTITE i OKOTRLJAJTE 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1052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ZAŠTITA OD POŽARA</a:t>
            </a:r>
            <a:endParaRPr/>
          </a:p>
        </p:txBody>
      </p:sp>
      <p:sp>
        <p:nvSpPr>
          <p:cNvPr id="457" name="Google Shape;457;p44"/>
          <p:cNvSpPr txBox="1"/>
          <p:nvPr/>
        </p:nvSpPr>
        <p:spPr>
          <a:xfrm>
            <a:off x="695325" y="866775"/>
            <a:ext cx="7677150" cy="530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Prevencija je uvijek bolja od kontrole. Kako bismo spriječili požarne nesreće, moramo eliminirati uobičajene opasnosti od požara na poslu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Uređaji za proizvodnju topline.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Statički elektricitet i kratki spojevi.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Oprema koja nije otporna na plamen.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Skladištenje i rukovanje zapaljivim/zapaljivim tvarima.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Otvoreni plamen i vruće površine.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Egzotermne reakcije dovode do eksplozija.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Vozila i oprema te druge nesigurne radnje i uvjeti.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0" y="695325"/>
            <a:ext cx="83629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n-US" sz="3200" b="1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1" i="1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Vatra je kemijska reakcija 3 elementa.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0" y="0"/>
            <a:ext cx="68787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                </a:t>
            </a:r>
            <a:r>
              <a:rPr lang="en-US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Što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je VATRA?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5200650" y="1981200"/>
            <a:ext cx="3752850" cy="322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Potrebne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tri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komponente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paljenje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Aparati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uklanjaju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jednu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više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komponenti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26" descr="C:\My Documents\Fire Stuff\triangl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5" y="1533525"/>
            <a:ext cx="472440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2286000" y="1166812"/>
            <a:ext cx="45720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 se može spriječiti razmatranjem sljedećih pitanja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Vatrootporna oprema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Dobro održavanje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Pravilna ventilacija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Antistatičke mjere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Osviještenost osoblja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Postupci rada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Sigurne radne prakse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Pravi alati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531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ZAŠTITA OD POŽARA (nastavak…)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6"/>
          <p:cNvSpPr txBox="1"/>
          <p:nvPr/>
        </p:nvSpPr>
        <p:spPr>
          <a:xfrm>
            <a:off x="0" y="0"/>
            <a:ext cx="45116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Zapamtite sljedeće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6"/>
          <p:cNvSpPr txBox="1"/>
          <p:nvPr/>
        </p:nvSpPr>
        <p:spPr>
          <a:xfrm>
            <a:off x="257175" y="1257300"/>
            <a:ext cx="84963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Prijenosni aparati za gašenje požara prikladni su za male požare. tj. Požari su u početnoj fazi.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Prijenosnim aparatima za gašenje požara može rukovati bilo koje osoblje na radnom mjestu koje je upoznato s rukovanjem njime.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Ako je vatra velika, prepustite to članovima ERT-a (vatrogasci), oni mogu kontrolirati vatru pomoću vatrogasnog hidranta / drugih odgovarajućih mjera.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Sve nove sudionike treba uputiti u svijest o zaštiti od požara i planove evakuacije u hitnim slučajevima.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AE6B3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 txBox="1">
            <a:spLocks noGrp="1"/>
          </p:cNvSpPr>
          <p:nvPr>
            <p:ph type="title"/>
          </p:nvPr>
        </p:nvSpPr>
        <p:spPr>
          <a:xfrm>
            <a:off x="685800" y="49530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Verdana"/>
              <a:buNone/>
            </a:pP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4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2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477" name="Google Shape;477;p47"/>
          <p:cNvSpPr/>
          <p:nvPr/>
        </p:nvSpPr>
        <p:spPr>
          <a:xfrm>
            <a:off x="1438275" y="2714625"/>
            <a:ext cx="6010275" cy="904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99CC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66CC"/>
                </a:solidFill>
                <a:latin typeface="Corsiva"/>
              </a:rPr>
              <a:t>HVALA VAM....</a:t>
            </a:r>
          </a:p>
        </p:txBody>
      </p:sp>
      <p:sp>
        <p:nvSpPr>
          <p:cNvPr id="478" name="Google Shape;478;p47"/>
          <p:cNvSpPr txBox="1"/>
          <p:nvPr/>
        </p:nvSpPr>
        <p:spPr>
          <a:xfrm>
            <a:off x="895350" y="3876675"/>
            <a:ext cx="72294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295275" y="1150937"/>
            <a:ext cx="8172450" cy="485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Vatreni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trokut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" 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identificira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tri 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komponente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svake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1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vatre</a:t>
            </a:r>
            <a:r>
              <a:rPr lang="en-US" sz="2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1" i="1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1" indent="-152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Char char="–"/>
            </a:pPr>
            <a:r>
              <a:rPr lang="en-US" sz="2400" b="0" i="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Goriva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tvar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papir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goriva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drvo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zapaljivi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plin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električna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oprema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pod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naponom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Char char="–"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Energija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toplina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dovoljna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podržavanje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izgaranja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Često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naziva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izvorom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paljenja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Char char="–"/>
            </a:pPr>
            <a:r>
              <a:rPr lang="en-US" sz="2400" dirty="0" err="1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Kisik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zrak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AKO BILO ŠTA OD OVOGA NEDOSTAJE, POŽAR </a:t>
            </a:r>
            <a:r>
              <a:rPr lang="en-US" sz="2400" b="0" i="0" u="none" strike="noStrike" cap="none" dirty="0">
                <a:solidFill>
                  <a:srgbClr val="FF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MOŽE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NASTATI.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0" y="0"/>
            <a:ext cx="75914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lang="en-US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Što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je VATRA? (</a:t>
            </a:r>
            <a:r>
              <a:rPr lang="en-US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Nastavak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….)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0" y="-1"/>
            <a:ext cx="8177645" cy="86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        </a:t>
            </a:r>
            <a:r>
              <a:rPr lang="hr-HR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hr-HR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Proces</a:t>
            </a:r>
            <a:r>
              <a:rPr lang="en-US" sz="2800" b="1" i="1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1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sagorijevanja</a:t>
            </a:r>
            <a:br>
              <a:rPr lang="en-US" sz="44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2629530" y="1368668"/>
            <a:ext cx="3875087" cy="2376487"/>
          </a:xfrm>
          <a:prstGeom prst="triangle">
            <a:avLst>
              <a:gd name="adj" fmla="val 50000"/>
            </a:avLst>
          </a:prstGeom>
          <a:solidFill>
            <a:srgbClr val="FAFD00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3" name="Google Shape;143;p28"/>
          <p:cNvGrpSpPr/>
          <p:nvPr/>
        </p:nvGrpSpPr>
        <p:grpSpPr>
          <a:xfrm>
            <a:off x="2667000" y="4038600"/>
            <a:ext cx="3889375" cy="2667000"/>
            <a:chOff x="1610" y="2727"/>
            <a:chExt cx="2441" cy="1497"/>
          </a:xfrm>
        </p:grpSpPr>
        <p:sp>
          <p:nvSpPr>
            <p:cNvPr id="144" name="Google Shape;144;p28"/>
            <p:cNvSpPr/>
            <p:nvPr/>
          </p:nvSpPr>
          <p:spPr>
            <a:xfrm rot="10800000" flipH="1">
              <a:off x="1610" y="2727"/>
              <a:ext cx="2441" cy="1497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5" name="Google Shape;145;p28"/>
            <p:cNvSpPr txBox="1"/>
            <p:nvPr/>
          </p:nvSpPr>
          <p:spPr>
            <a:xfrm>
              <a:off x="2170" y="3258"/>
              <a:ext cx="1265" cy="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TEMPERATURA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28"/>
          <p:cNvGrpSpPr/>
          <p:nvPr/>
        </p:nvGrpSpPr>
        <p:grpSpPr>
          <a:xfrm>
            <a:off x="1756187" y="1892694"/>
            <a:ext cx="3590408" cy="3989065"/>
            <a:chOff x="1535" y="1093"/>
            <a:chExt cx="1731" cy="1941"/>
          </a:xfrm>
        </p:grpSpPr>
        <p:sp>
          <p:nvSpPr>
            <p:cNvPr id="147" name="Google Shape;147;p28"/>
            <p:cNvSpPr/>
            <p:nvPr/>
          </p:nvSpPr>
          <p:spPr>
            <a:xfrm rot="1800000">
              <a:off x="1872" y="1248"/>
              <a:ext cx="1056" cy="1632"/>
            </a:xfrm>
            <a:prstGeom prst="rtTriangle">
              <a:avLst/>
            </a:prstGeom>
            <a:solidFill>
              <a:srgbClr val="00CC00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8" name="Google Shape;148;p28"/>
            <p:cNvSpPr txBox="1"/>
            <p:nvPr/>
          </p:nvSpPr>
          <p:spPr>
            <a:xfrm rot="1740000">
              <a:off x="1776" y="2508"/>
              <a:ext cx="564" cy="179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KISIK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8"/>
          <p:cNvGrpSpPr/>
          <p:nvPr/>
        </p:nvGrpSpPr>
        <p:grpSpPr>
          <a:xfrm>
            <a:off x="3762898" y="1739092"/>
            <a:ext cx="3758960" cy="3989415"/>
            <a:chOff x="2441" y="829"/>
            <a:chExt cx="2000" cy="2243"/>
          </a:xfrm>
        </p:grpSpPr>
        <p:sp>
          <p:nvSpPr>
            <p:cNvPr id="150" name="Google Shape;150;p28"/>
            <p:cNvSpPr/>
            <p:nvPr/>
          </p:nvSpPr>
          <p:spPr>
            <a:xfrm rot="-1800000" flipH="1">
              <a:off x="2830" y="1008"/>
              <a:ext cx="1221" cy="1885"/>
            </a:xfrm>
            <a:prstGeom prst="rtTriangle">
              <a:avLst/>
            </a:prstGeom>
            <a:solidFill>
              <a:srgbClr val="FF0000"/>
            </a:solidFill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1" name="Google Shape;151;p28"/>
            <p:cNvSpPr txBox="1"/>
            <p:nvPr/>
          </p:nvSpPr>
          <p:spPr>
            <a:xfrm rot="-1860000">
              <a:off x="3493" y="2223"/>
              <a:ext cx="739" cy="3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LANAC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REAKCIJA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8"/>
          <p:cNvSpPr txBox="1"/>
          <p:nvPr/>
        </p:nvSpPr>
        <p:spPr>
          <a:xfrm>
            <a:off x="2706210" y="618242"/>
            <a:ext cx="44894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VATRENI TETRAEDAR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Verdana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 (NOVI KONCEPT)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930032" y="2899726"/>
            <a:ext cx="1261077" cy="366767"/>
          </a:xfrm>
          <a:prstGeom prst="rect">
            <a:avLst/>
          </a:prstGeom>
          <a:solidFill>
            <a:srgbClr val="FAFD00"/>
          </a:solidFill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GORIVO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4325" y="857250"/>
            <a:ext cx="20288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Vrste</a:t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062" y="-96554"/>
            <a:ext cx="1905000" cy="1739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29"/>
          <p:cNvGraphicFramePr/>
          <p:nvPr>
            <p:extLst>
              <p:ext uri="{D42A27DB-BD31-4B8C-83A1-F6EECF244321}">
                <p14:modId xmlns:p14="http://schemas.microsoft.com/office/powerpoint/2010/main" val="4177243072"/>
              </p:ext>
            </p:extLst>
          </p:nvPr>
        </p:nvGraphicFramePr>
        <p:xfrm>
          <a:off x="381000" y="1730375"/>
          <a:ext cx="8429625" cy="4779938"/>
        </p:xfrm>
        <a:graphic>
          <a:graphicData uri="http://schemas.openxmlformats.org/drawingml/2006/table">
            <a:tbl>
              <a:tblPr>
                <a:noFill/>
                <a:tableStyleId>{A1B006B1-84FD-4EC4-B687-3DCB0C1620F8}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3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Klasa požara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hr-HR" sz="2000" b="1" u="none" strike="noStrike" cap="non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Gorive tvari</a:t>
                      </a:r>
                      <a:endParaRPr sz="2000" b="1" u="none" strike="noStrike" cap="none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Uključeni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materijali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4100" marR="54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hr-HR" sz="1800" u="none" strike="noStrike" cap="none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Krute tvari</a:t>
                      </a:r>
                      <a:r>
                        <a:rPr lang="hr-HR" sz="1800" u="none" strike="noStrike" cap="none" dirty="0"/>
                        <a:t> </a:t>
                      </a:r>
                      <a:endParaRPr sz="18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Drvo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papir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tkanina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smeće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itd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…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4100" marR="54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Zapaljive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tekućine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Zapaljiva otapala, tekućine, ulja, masti, boje itd…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4100" marR="54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Električni</a:t>
                      </a:r>
                      <a:r>
                        <a:rPr lang="hr-HR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kablovi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Zapaljivi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plinovi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Električna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oprema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pod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naponom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svi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zapaljivi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plinovi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erdana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54100" marR="541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hr-HR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Metali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Kemikalije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koje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reagiraju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vodu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zapaljivi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metali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itd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…</a:t>
                      </a:r>
                      <a:endParaRPr sz="1400" u="none" strike="noStrike" cap="none" dirty="0"/>
                    </a:p>
                  </a:txBody>
                  <a:tcPr marL="54100" marR="541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2" name="Google Shape;16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494" y="2481263"/>
            <a:ext cx="17430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9225" y="3470275"/>
            <a:ext cx="17907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1125" y="4448560"/>
            <a:ext cx="18288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>
            <a:off x="1831830" y="5507615"/>
            <a:ext cx="1314739" cy="773234"/>
          </a:xfrm>
          <a:custGeom>
            <a:avLst/>
            <a:gdLst/>
            <a:ahLst/>
            <a:cxnLst/>
            <a:rect l="l" t="t" r="r" b="b"/>
            <a:pathLst>
              <a:path w="1495425" h="885825" extrusionOk="0">
                <a:moveTo>
                  <a:pt x="2" y="338354"/>
                </a:moveTo>
                <a:lnTo>
                  <a:pt x="571205" y="338357"/>
                </a:lnTo>
                <a:lnTo>
                  <a:pt x="747713" y="0"/>
                </a:lnTo>
                <a:lnTo>
                  <a:pt x="924220" y="338357"/>
                </a:lnTo>
                <a:lnTo>
                  <a:pt x="1495423" y="338354"/>
                </a:lnTo>
                <a:lnTo>
                  <a:pt x="1033308" y="547467"/>
                </a:lnTo>
                <a:lnTo>
                  <a:pt x="1209825" y="885822"/>
                </a:lnTo>
                <a:lnTo>
                  <a:pt x="747713" y="676705"/>
                </a:lnTo>
                <a:lnTo>
                  <a:pt x="285600" y="885822"/>
                </a:lnTo>
                <a:lnTo>
                  <a:pt x="462117" y="547467"/>
                </a:lnTo>
                <a:close/>
              </a:path>
            </a:pathLst>
          </a:custGeom>
          <a:solidFill>
            <a:srgbClr val="FAFD00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3881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1328737" y="5699654"/>
            <a:ext cx="6286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72268" y="291378"/>
            <a:ext cx="56102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Djelovi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dirty="0"/>
          </a:p>
        </p:txBody>
      </p:sp>
      <p:cxnSp>
        <p:nvCxnSpPr>
          <p:cNvPr id="173" name="Google Shape;173;p30"/>
          <p:cNvCxnSpPr/>
          <p:nvPr/>
        </p:nvCxnSpPr>
        <p:spPr>
          <a:xfrm rot="10800000">
            <a:off x="5481637" y="5410200"/>
            <a:ext cx="19161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4" name="Google Shape;174;p30"/>
          <p:cNvCxnSpPr/>
          <p:nvPr/>
        </p:nvCxnSpPr>
        <p:spPr>
          <a:xfrm rot="10800000" flipH="1">
            <a:off x="2522537" y="5862637"/>
            <a:ext cx="1509712" cy="3159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295400"/>
            <a:ext cx="1782762" cy="518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>
              <a:schemeClr val="lt2"/>
            </a:outerShdw>
          </a:effectLst>
        </p:spPr>
      </p:pic>
      <p:cxnSp>
        <p:nvCxnSpPr>
          <p:cNvPr id="176" name="Google Shape;176;p30"/>
          <p:cNvCxnSpPr/>
          <p:nvPr/>
        </p:nvCxnSpPr>
        <p:spPr>
          <a:xfrm flipH="1">
            <a:off x="5100637" y="1608137"/>
            <a:ext cx="1763712" cy="5953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30"/>
          <p:cNvCxnSpPr/>
          <p:nvPr/>
        </p:nvCxnSpPr>
        <p:spPr>
          <a:xfrm>
            <a:off x="2446337" y="1524000"/>
            <a:ext cx="27289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30"/>
          <p:cNvCxnSpPr/>
          <p:nvPr/>
        </p:nvCxnSpPr>
        <p:spPr>
          <a:xfrm>
            <a:off x="2446337" y="3124200"/>
            <a:ext cx="15859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9" name="Google Shape;179;p30"/>
          <p:cNvCxnSpPr/>
          <p:nvPr/>
        </p:nvCxnSpPr>
        <p:spPr>
          <a:xfrm>
            <a:off x="2522537" y="5410200"/>
            <a:ext cx="15859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0" name="Google Shape;180;p30"/>
          <p:cNvCxnSpPr/>
          <p:nvPr/>
        </p:nvCxnSpPr>
        <p:spPr>
          <a:xfrm rot="10800000">
            <a:off x="5481637" y="2286000"/>
            <a:ext cx="18399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1" name="Google Shape;181;p30"/>
          <p:cNvCxnSpPr/>
          <p:nvPr/>
        </p:nvCxnSpPr>
        <p:spPr>
          <a:xfrm rot="10800000" flipH="1">
            <a:off x="2674937" y="1900237"/>
            <a:ext cx="2271712" cy="46831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p30"/>
          <p:cNvCxnSpPr/>
          <p:nvPr/>
        </p:nvCxnSpPr>
        <p:spPr>
          <a:xfrm rot="10800000">
            <a:off x="4868862" y="4179887"/>
            <a:ext cx="2376487" cy="1587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3" name="Google Shape;183;p30"/>
          <p:cNvSpPr txBox="1"/>
          <p:nvPr/>
        </p:nvSpPr>
        <p:spPr>
          <a:xfrm>
            <a:off x="534987" y="2973387"/>
            <a:ext cx="1905000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ISPUSNO CRIJEVO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534987" y="5259387"/>
            <a:ext cx="200818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ISPUSNA MLAZNICA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528637" y="6021387"/>
            <a:ext cx="20193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ISPUSTNI OTVOR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7469187" y="5259387"/>
            <a:ext cx="885104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TIJELO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7205662" y="4040187"/>
            <a:ext cx="1593850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PODAT</a:t>
            </a:r>
            <a:r>
              <a:rPr lang="hr-HR" b="1" dirty="0">
                <a:solidFill>
                  <a:schemeClr val="dk1"/>
                </a:solidFill>
              </a:rPr>
              <a:t>KOVNA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PLOČICA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7315199" y="2108222"/>
            <a:ext cx="1358174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RUČKA</a:t>
            </a:r>
            <a:endParaRPr lang="hr-HR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-HR" b="1" dirty="0">
                <a:solidFill>
                  <a:schemeClr val="dk1"/>
                </a:solidFill>
              </a:rPr>
              <a:t>ZA NOŠENJE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7070724" y="1347809"/>
            <a:ext cx="1863725" cy="52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MANOMETAR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92137" y="1373187"/>
            <a:ext cx="18923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POLUGA ZA PRAZNJENJE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306387" y="2058987"/>
            <a:ext cx="2463800" cy="73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ZAKLJUČAVANJE PRAZNJENJA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OSIGURAČ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0" y="0"/>
            <a:ext cx="8801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Različite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vrste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83127" y="1276350"/>
            <a:ext cx="6182591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9062" marR="0" lvl="0" indent="-119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najčešća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Kemijska</a:t>
            </a:r>
            <a:r>
              <a:rPr lang="en-US" sz="24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Mehanička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pjena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Suhi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kemijski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22859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Ugljični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dioksid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7062" marR="0" lvl="1" indent="-7619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9062" marR="0" lvl="0" indent="-119062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Svaka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vrsta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namjenjena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gašenju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određenih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vrsta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 descr="C:\My Documents\Fire Stuff\apw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057400"/>
            <a:ext cx="15906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 descr="C:\My Documents\Fire Stuff\co2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3124200"/>
            <a:ext cx="1600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 descr="C:\My Documents\Fire Stuff\drychem3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267200"/>
            <a:ext cx="16002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Primjena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aparata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1" i="0" u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dirty="0"/>
          </a:p>
        </p:txBody>
      </p:sp>
      <p:sp>
        <p:nvSpPr>
          <p:cNvPr id="319" name="Google Shape;319;p32"/>
          <p:cNvSpPr txBox="1"/>
          <p:nvPr/>
        </p:nvSpPr>
        <p:spPr>
          <a:xfrm>
            <a:off x="152400" y="5746750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Bilješka: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X-sredstva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mogu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koristiti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požarima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malih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površina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6478587" y="5035550"/>
            <a:ext cx="892175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5407025" y="2614612"/>
            <a:ext cx="109061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×-</a:t>
            </a: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" name="Group 115">
            <a:extLst>
              <a:ext uri="{FF2B5EF4-FFF2-40B4-BE49-F238E27FC236}">
                <a16:creationId xmlns:a16="http://schemas.microsoft.com/office/drawing/2014/main" id="{F1FB2253-FCBE-4407-8BD7-FA11BE63892C}"/>
              </a:ext>
            </a:extLst>
          </p:cNvPr>
          <p:cNvGrpSpPr>
            <a:grpSpLocks/>
          </p:cNvGrpSpPr>
          <p:nvPr/>
        </p:nvGrpSpPr>
        <p:grpSpPr bwMode="auto">
          <a:xfrm>
            <a:off x="195262" y="939978"/>
            <a:ext cx="8753475" cy="4657725"/>
            <a:chOff x="-3" y="554"/>
            <a:chExt cx="5451" cy="3446"/>
          </a:xfrm>
        </p:grpSpPr>
        <p:grpSp>
          <p:nvGrpSpPr>
            <p:cNvPr id="119" name="Group 116">
              <a:extLst>
                <a:ext uri="{FF2B5EF4-FFF2-40B4-BE49-F238E27FC236}">
                  <a16:creationId xmlns:a16="http://schemas.microsoft.com/office/drawing/2014/main" id="{AE75A0FF-5A3C-4D0F-BB5D-2D9EB1F0C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7"/>
              <a:ext cx="5445" cy="3440"/>
              <a:chOff x="0" y="557"/>
              <a:chExt cx="5445" cy="3440"/>
            </a:xfrm>
          </p:grpSpPr>
          <p:grpSp>
            <p:nvGrpSpPr>
              <p:cNvPr id="121" name="Group 118">
                <a:extLst>
                  <a:ext uri="{FF2B5EF4-FFF2-40B4-BE49-F238E27FC236}">
                    <a16:creationId xmlns:a16="http://schemas.microsoft.com/office/drawing/2014/main" id="{BA251D06-8A65-42D8-9517-8134CF610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7"/>
                <a:ext cx="1049" cy="1056"/>
                <a:chOff x="0" y="557"/>
                <a:chExt cx="1049" cy="1056"/>
              </a:xfrm>
            </p:grpSpPr>
            <p:sp>
              <p:nvSpPr>
                <p:cNvPr id="343" name="Rectangle 224">
                  <a:extLst>
                    <a:ext uri="{FF2B5EF4-FFF2-40B4-BE49-F238E27FC236}">
                      <a16:creationId xmlns:a16="http://schemas.microsoft.com/office/drawing/2014/main" id="{20AE14FB-63AE-44D2-835D-EC1B150F4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57"/>
                  <a:ext cx="963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b="1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b="1" kern="12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Fire Class</a:t>
                  </a:r>
                  <a:endParaRPr lang="en-US" altLang="sr-Latn-RS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ectangle 225">
                  <a:extLst>
                    <a:ext uri="{FF2B5EF4-FFF2-40B4-BE49-F238E27FC236}">
                      <a16:creationId xmlns:a16="http://schemas.microsoft.com/office/drawing/2014/main" id="{E192EB2B-8E95-4359-9033-7624EBFAC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57"/>
                  <a:ext cx="1049" cy="10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Group 119">
                <a:extLst>
                  <a:ext uri="{FF2B5EF4-FFF2-40B4-BE49-F238E27FC236}">
                    <a16:creationId xmlns:a16="http://schemas.microsoft.com/office/drawing/2014/main" id="{D49B85CF-C5A3-4314-8C21-C1FB050BF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557"/>
                <a:ext cx="4396" cy="499"/>
                <a:chOff x="1049" y="557"/>
                <a:chExt cx="4396" cy="499"/>
              </a:xfrm>
            </p:grpSpPr>
            <p:sp>
              <p:nvSpPr>
                <p:cNvPr id="341" name="Rectangle 222">
                  <a:extLst>
                    <a:ext uri="{FF2B5EF4-FFF2-40B4-BE49-F238E27FC236}">
                      <a16:creationId xmlns:a16="http://schemas.microsoft.com/office/drawing/2014/main" id="{61B7467B-C2D4-4B89-BD56-E01C5472D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557"/>
                  <a:ext cx="4310" cy="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rPr>
                    <a:t>Suitability of Extinguishers</a:t>
                  </a:r>
                  <a:endParaRPr lang="en-US" altLang="sr-Latn-RS" sz="2600" b="1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Rectangle 223">
                  <a:extLst>
                    <a:ext uri="{FF2B5EF4-FFF2-40B4-BE49-F238E27FC236}">
                      <a16:creationId xmlns:a16="http://schemas.microsoft.com/office/drawing/2014/main" id="{040AA135-F3A1-4253-B114-AE422BE5B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557"/>
                  <a:ext cx="4396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20">
                <a:extLst>
                  <a:ext uri="{FF2B5EF4-FFF2-40B4-BE49-F238E27FC236}">
                    <a16:creationId xmlns:a16="http://schemas.microsoft.com/office/drawing/2014/main" id="{1AA2BD6B-0F40-4C68-928E-78387EAEA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1056"/>
                <a:ext cx="846" cy="557"/>
                <a:chOff x="1049" y="1056"/>
                <a:chExt cx="846" cy="557"/>
              </a:xfrm>
            </p:grpSpPr>
            <p:sp>
              <p:nvSpPr>
                <p:cNvPr id="339" name="Rectangle 220">
                  <a:extLst>
                    <a:ext uri="{FF2B5EF4-FFF2-40B4-BE49-F238E27FC236}">
                      <a16:creationId xmlns:a16="http://schemas.microsoft.com/office/drawing/2014/main" id="{8CE0467A-A3C0-4A53-B72F-7011AFECE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1056"/>
                  <a:ext cx="760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Water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Rectangle 221">
                  <a:extLst>
                    <a:ext uri="{FF2B5EF4-FFF2-40B4-BE49-F238E27FC236}">
                      <a16:creationId xmlns:a16="http://schemas.microsoft.com/office/drawing/2014/main" id="{281AB675-D220-4E16-8591-CADADC221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1056"/>
                  <a:ext cx="846" cy="55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4" name="Group 121">
                <a:extLst>
                  <a:ext uri="{FF2B5EF4-FFF2-40B4-BE49-F238E27FC236}">
                    <a16:creationId xmlns:a16="http://schemas.microsoft.com/office/drawing/2014/main" id="{53874B6F-49EE-43A6-B5FF-9A6AF3BE9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5" y="1056"/>
                <a:ext cx="726" cy="557"/>
                <a:chOff x="1895" y="1056"/>
                <a:chExt cx="726" cy="557"/>
              </a:xfrm>
            </p:grpSpPr>
            <p:sp>
              <p:nvSpPr>
                <p:cNvPr id="337" name="Rectangle 218">
                  <a:extLst>
                    <a:ext uri="{FF2B5EF4-FFF2-40B4-BE49-F238E27FC236}">
                      <a16:creationId xmlns:a16="http://schemas.microsoft.com/office/drawing/2014/main" id="{7BE1B6F1-F3FE-4270-ACCD-DE3A76855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1056"/>
                  <a:ext cx="640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rPr>
                    <a:t>M/F</a:t>
                  </a:r>
                </a:p>
              </p:txBody>
            </p:sp>
            <p:sp>
              <p:nvSpPr>
                <p:cNvPr id="338" name="Rectangle 219">
                  <a:extLst>
                    <a:ext uri="{FF2B5EF4-FFF2-40B4-BE49-F238E27FC236}">
                      <a16:creationId xmlns:a16="http://schemas.microsoft.com/office/drawing/2014/main" id="{84F46706-FD4B-4288-AC20-A8BACF2F8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056"/>
                  <a:ext cx="726" cy="55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6" name="Rectangle 217">
                <a:extLst>
                  <a:ext uri="{FF2B5EF4-FFF2-40B4-BE49-F238E27FC236}">
                    <a16:creationId xmlns:a16="http://schemas.microsoft.com/office/drawing/2014/main" id="{054E4DE5-852E-4EAA-9D44-026FAA200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1056"/>
                <a:ext cx="646" cy="55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hr-HR" altLang="sr-Latn-RS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26" name="Group 123">
                <a:extLst>
                  <a:ext uri="{FF2B5EF4-FFF2-40B4-BE49-F238E27FC236}">
                    <a16:creationId xmlns:a16="http://schemas.microsoft.com/office/drawing/2014/main" id="{FF5598CE-1C7F-43FF-AF55-5057BDFF59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" y="1056"/>
                <a:ext cx="646" cy="557"/>
                <a:chOff x="3267" y="1056"/>
                <a:chExt cx="646" cy="557"/>
              </a:xfrm>
            </p:grpSpPr>
            <p:sp>
              <p:nvSpPr>
                <p:cNvPr id="333" name="Rectangle 214">
                  <a:extLst>
                    <a:ext uri="{FF2B5EF4-FFF2-40B4-BE49-F238E27FC236}">
                      <a16:creationId xmlns:a16="http://schemas.microsoft.com/office/drawing/2014/main" id="{F2256BB8-F7D9-4093-AB37-C8A3FB321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1056"/>
                  <a:ext cx="560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6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DCP</a:t>
                  </a:r>
                  <a:endParaRPr lang="en-US" altLang="sr-Latn-RS" sz="26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Rectangle 215">
                  <a:extLst>
                    <a:ext uri="{FF2B5EF4-FFF2-40B4-BE49-F238E27FC236}">
                      <a16:creationId xmlns:a16="http://schemas.microsoft.com/office/drawing/2014/main" id="{F976F6D1-1C70-4437-93F9-9DDAD472B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" y="1056"/>
                  <a:ext cx="646" cy="55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24">
                <a:extLst>
                  <a:ext uri="{FF2B5EF4-FFF2-40B4-BE49-F238E27FC236}">
                    <a16:creationId xmlns:a16="http://schemas.microsoft.com/office/drawing/2014/main" id="{A7C63ED4-4FB9-41CF-AE02-644650994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" y="1056"/>
                <a:ext cx="766" cy="557"/>
                <a:chOff x="3913" y="1056"/>
                <a:chExt cx="766" cy="557"/>
              </a:xfrm>
            </p:grpSpPr>
            <p:sp>
              <p:nvSpPr>
                <p:cNvPr id="331" name="Rectangle 212">
                  <a:extLst>
                    <a:ext uri="{FF2B5EF4-FFF2-40B4-BE49-F238E27FC236}">
                      <a16:creationId xmlns:a16="http://schemas.microsoft.com/office/drawing/2014/main" id="{B2DC7FAE-CAA3-4E29-B6F2-6679D10BF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6" y="1056"/>
                  <a:ext cx="680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</a:t>
                  </a:r>
                  <a:r>
                    <a:rPr lang="en-US" altLang="sr-Latn-RS" sz="2800" b="1" kern="1200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Rectangle 213">
                  <a:extLst>
                    <a:ext uri="{FF2B5EF4-FFF2-40B4-BE49-F238E27FC236}">
                      <a16:creationId xmlns:a16="http://schemas.microsoft.com/office/drawing/2014/main" id="{F28BB067-9710-4930-9C11-1E5B65892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1056"/>
                  <a:ext cx="766" cy="55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Group 125">
                <a:extLst>
                  <a:ext uri="{FF2B5EF4-FFF2-40B4-BE49-F238E27FC236}">
                    <a16:creationId xmlns:a16="http://schemas.microsoft.com/office/drawing/2014/main" id="{429CABCC-9B7C-4FBB-BD39-3914FEC55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9" y="1056"/>
                <a:ext cx="766" cy="557"/>
                <a:chOff x="4679" y="1056"/>
                <a:chExt cx="766" cy="557"/>
              </a:xfrm>
            </p:grpSpPr>
            <p:sp>
              <p:nvSpPr>
                <p:cNvPr id="329" name="Rectangle 210">
                  <a:extLst>
                    <a:ext uri="{FF2B5EF4-FFF2-40B4-BE49-F238E27FC236}">
                      <a16:creationId xmlns:a16="http://schemas.microsoft.com/office/drawing/2014/main" id="{4F9495FE-00A9-482D-B0B0-3897C14CE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2" y="1056"/>
                  <a:ext cx="680" cy="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Sand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ectangle 211">
                  <a:extLst>
                    <a:ext uri="{FF2B5EF4-FFF2-40B4-BE49-F238E27FC236}">
                      <a16:creationId xmlns:a16="http://schemas.microsoft.com/office/drawing/2014/main" id="{A93A72F9-5BB5-4119-B28D-A1DCD8E8E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1056"/>
                  <a:ext cx="766" cy="55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" name="Group 126">
                <a:extLst>
                  <a:ext uri="{FF2B5EF4-FFF2-40B4-BE49-F238E27FC236}">
                    <a16:creationId xmlns:a16="http://schemas.microsoft.com/office/drawing/2014/main" id="{25B91975-0FCE-4DF5-9F57-2772667B3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13"/>
                <a:ext cx="1049" cy="596"/>
                <a:chOff x="0" y="1613"/>
                <a:chExt cx="1049" cy="596"/>
              </a:xfrm>
            </p:grpSpPr>
            <p:sp>
              <p:nvSpPr>
                <p:cNvPr id="327" name="Rectangle 208">
                  <a:extLst>
                    <a:ext uri="{FF2B5EF4-FFF2-40B4-BE49-F238E27FC236}">
                      <a16:creationId xmlns:a16="http://schemas.microsoft.com/office/drawing/2014/main" id="{120D2A98-EA8D-43AC-92C5-98DD546B1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613"/>
                  <a:ext cx="963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Class A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Rectangle 209">
                  <a:extLst>
                    <a:ext uri="{FF2B5EF4-FFF2-40B4-BE49-F238E27FC236}">
                      <a16:creationId xmlns:a16="http://schemas.microsoft.com/office/drawing/2014/main" id="{9C6825A1-C6AA-4526-922A-E7E2ED265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13"/>
                  <a:ext cx="10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Group 127">
                <a:extLst>
                  <a:ext uri="{FF2B5EF4-FFF2-40B4-BE49-F238E27FC236}">
                    <a16:creationId xmlns:a16="http://schemas.microsoft.com/office/drawing/2014/main" id="{D5EF6498-EB14-4B77-A933-8F59967AC8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1613"/>
                <a:ext cx="846" cy="596"/>
                <a:chOff x="1049" y="1613"/>
                <a:chExt cx="846" cy="596"/>
              </a:xfrm>
            </p:grpSpPr>
            <p:sp>
              <p:nvSpPr>
                <p:cNvPr id="325" name="Rectangle 206">
                  <a:extLst>
                    <a:ext uri="{FF2B5EF4-FFF2-40B4-BE49-F238E27FC236}">
                      <a16:creationId xmlns:a16="http://schemas.microsoft.com/office/drawing/2014/main" id="{1B82DEFB-6B1F-42E0-B167-F361D9DFF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1613"/>
                  <a:ext cx="7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326" name="Rectangle 207">
                  <a:extLst>
                    <a:ext uri="{FF2B5EF4-FFF2-40B4-BE49-F238E27FC236}">
                      <a16:creationId xmlns:a16="http://schemas.microsoft.com/office/drawing/2014/main" id="{DECADB60-0DD7-4600-A08C-030CE2B6A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1613"/>
                  <a:ext cx="8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128">
                <a:extLst>
                  <a:ext uri="{FF2B5EF4-FFF2-40B4-BE49-F238E27FC236}">
                    <a16:creationId xmlns:a16="http://schemas.microsoft.com/office/drawing/2014/main" id="{3517DF4D-FBF2-4FA5-81FE-C11A9FE999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5" y="1613"/>
                <a:ext cx="726" cy="596"/>
                <a:chOff x="1895" y="1613"/>
                <a:chExt cx="726" cy="596"/>
              </a:xfrm>
            </p:grpSpPr>
            <p:sp>
              <p:nvSpPr>
                <p:cNvPr id="323" name="Rectangle 204">
                  <a:extLst>
                    <a:ext uri="{FF2B5EF4-FFF2-40B4-BE49-F238E27FC236}">
                      <a16:creationId xmlns:a16="http://schemas.microsoft.com/office/drawing/2014/main" id="{7932AFDC-3583-466F-895A-E715172BF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1613"/>
                  <a:ext cx="64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324" name="Rectangle 205">
                  <a:extLst>
                    <a:ext uri="{FF2B5EF4-FFF2-40B4-BE49-F238E27FC236}">
                      <a16:creationId xmlns:a16="http://schemas.microsoft.com/office/drawing/2014/main" id="{4BC9DD3B-7124-4FBF-B7AA-518BCB5BC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613"/>
                  <a:ext cx="72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29">
                <a:extLst>
                  <a:ext uri="{FF2B5EF4-FFF2-40B4-BE49-F238E27FC236}">
                    <a16:creationId xmlns:a16="http://schemas.microsoft.com/office/drawing/2014/main" id="{D4960D2C-1C85-4916-B654-3B4E09060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1" y="1613"/>
                <a:ext cx="646" cy="596"/>
                <a:chOff x="2621" y="1613"/>
                <a:chExt cx="646" cy="596"/>
              </a:xfrm>
            </p:grpSpPr>
            <p:sp>
              <p:nvSpPr>
                <p:cNvPr id="205" name="Rectangle 202">
                  <a:extLst>
                    <a:ext uri="{FF2B5EF4-FFF2-40B4-BE49-F238E27FC236}">
                      <a16:creationId xmlns:a16="http://schemas.microsoft.com/office/drawing/2014/main" id="{782515F6-4EC7-4AA2-9625-CD64C144BC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613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</a:p>
              </p:txBody>
            </p:sp>
            <p:sp>
              <p:nvSpPr>
                <p:cNvPr id="322" name="Rectangle 203">
                  <a:extLst>
                    <a:ext uri="{FF2B5EF4-FFF2-40B4-BE49-F238E27FC236}">
                      <a16:creationId xmlns:a16="http://schemas.microsoft.com/office/drawing/2014/main" id="{CDB2D4AF-73EB-4D55-9CBB-492B90753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1613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" name="Group 130">
                <a:extLst>
                  <a:ext uri="{FF2B5EF4-FFF2-40B4-BE49-F238E27FC236}">
                    <a16:creationId xmlns:a16="http://schemas.microsoft.com/office/drawing/2014/main" id="{AAB866B6-6F49-4042-B449-5A0A81098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" y="1613"/>
                <a:ext cx="646" cy="596"/>
                <a:chOff x="3267" y="1613"/>
                <a:chExt cx="646" cy="596"/>
              </a:xfrm>
            </p:grpSpPr>
            <p:sp>
              <p:nvSpPr>
                <p:cNvPr id="203" name="Rectangle 200">
                  <a:extLst>
                    <a:ext uri="{FF2B5EF4-FFF2-40B4-BE49-F238E27FC236}">
                      <a16:creationId xmlns:a16="http://schemas.microsoft.com/office/drawing/2014/main" id="{A771D501-0AD9-48BA-8C20-39D8CB53D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1613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04" name="Rectangle 201">
                  <a:extLst>
                    <a:ext uri="{FF2B5EF4-FFF2-40B4-BE49-F238E27FC236}">
                      <a16:creationId xmlns:a16="http://schemas.microsoft.com/office/drawing/2014/main" id="{3C7A4C39-79F8-42CC-99C0-A36C1E17D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" y="1613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131">
                <a:extLst>
                  <a:ext uri="{FF2B5EF4-FFF2-40B4-BE49-F238E27FC236}">
                    <a16:creationId xmlns:a16="http://schemas.microsoft.com/office/drawing/2014/main" id="{B8064E00-43B7-47A1-B86B-146305AC1F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" y="1613"/>
                <a:ext cx="766" cy="596"/>
                <a:chOff x="3913" y="1613"/>
                <a:chExt cx="766" cy="596"/>
              </a:xfrm>
            </p:grpSpPr>
            <p:sp>
              <p:nvSpPr>
                <p:cNvPr id="201" name="Rectangle 198">
                  <a:extLst>
                    <a:ext uri="{FF2B5EF4-FFF2-40B4-BE49-F238E27FC236}">
                      <a16:creationId xmlns:a16="http://schemas.microsoft.com/office/drawing/2014/main" id="{FD7B0451-5402-4EE2-B23A-C013C693A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6" y="1613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-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02" name="Rectangle 199">
                  <a:extLst>
                    <a:ext uri="{FF2B5EF4-FFF2-40B4-BE49-F238E27FC236}">
                      <a16:creationId xmlns:a16="http://schemas.microsoft.com/office/drawing/2014/main" id="{101E1F0E-24C3-45D5-AD01-467FAAFB4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1613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oup 132">
                <a:extLst>
                  <a:ext uri="{FF2B5EF4-FFF2-40B4-BE49-F238E27FC236}">
                    <a16:creationId xmlns:a16="http://schemas.microsoft.com/office/drawing/2014/main" id="{46C4838C-0CE0-4484-8C5F-F1B25AFDD1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9" y="1613"/>
                <a:ext cx="766" cy="596"/>
                <a:chOff x="4679" y="1613"/>
                <a:chExt cx="766" cy="596"/>
              </a:xfrm>
            </p:grpSpPr>
            <p:sp>
              <p:nvSpPr>
                <p:cNvPr id="199" name="Rectangle 196">
                  <a:extLst>
                    <a:ext uri="{FF2B5EF4-FFF2-40B4-BE49-F238E27FC236}">
                      <a16:creationId xmlns:a16="http://schemas.microsoft.com/office/drawing/2014/main" id="{37EB4396-826D-4A98-990A-26B44BA71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2" y="1613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-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200" name="Rectangle 197">
                  <a:extLst>
                    <a:ext uri="{FF2B5EF4-FFF2-40B4-BE49-F238E27FC236}">
                      <a16:creationId xmlns:a16="http://schemas.microsoft.com/office/drawing/2014/main" id="{139CBDE3-1C02-4428-AFDB-825DC984E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1613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133">
                <a:extLst>
                  <a:ext uri="{FF2B5EF4-FFF2-40B4-BE49-F238E27FC236}">
                    <a16:creationId xmlns:a16="http://schemas.microsoft.com/office/drawing/2014/main" id="{1B5E4FA6-8D4E-4A71-84BE-1FF234652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9"/>
                <a:ext cx="1049" cy="596"/>
                <a:chOff x="0" y="2209"/>
                <a:chExt cx="1049" cy="596"/>
              </a:xfrm>
            </p:grpSpPr>
            <p:sp>
              <p:nvSpPr>
                <p:cNvPr id="197" name="Rectangle 194">
                  <a:extLst>
                    <a:ext uri="{FF2B5EF4-FFF2-40B4-BE49-F238E27FC236}">
                      <a16:creationId xmlns:a16="http://schemas.microsoft.com/office/drawing/2014/main" id="{CDC63A6E-CFA9-421E-8790-8BDB7F8FB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09"/>
                  <a:ext cx="963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Class B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95">
                  <a:extLst>
                    <a:ext uri="{FF2B5EF4-FFF2-40B4-BE49-F238E27FC236}">
                      <a16:creationId xmlns:a16="http://schemas.microsoft.com/office/drawing/2014/main" id="{9F16DF9E-A380-419B-9CDC-36A953E9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9"/>
                  <a:ext cx="10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134">
                <a:extLst>
                  <a:ext uri="{FF2B5EF4-FFF2-40B4-BE49-F238E27FC236}">
                    <a16:creationId xmlns:a16="http://schemas.microsoft.com/office/drawing/2014/main" id="{45625FE5-2CCD-40F5-B914-01A47B92B0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2209"/>
                <a:ext cx="846" cy="596"/>
                <a:chOff x="1049" y="2209"/>
                <a:chExt cx="846" cy="596"/>
              </a:xfrm>
            </p:grpSpPr>
            <p:sp>
              <p:nvSpPr>
                <p:cNvPr id="195" name="Rectangle 192">
                  <a:extLst>
                    <a:ext uri="{FF2B5EF4-FFF2-40B4-BE49-F238E27FC236}">
                      <a16:creationId xmlns:a16="http://schemas.microsoft.com/office/drawing/2014/main" id="{381D3397-62FF-4B39-96C8-D9A270795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2209"/>
                  <a:ext cx="7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96" name="Rectangle 193">
                  <a:extLst>
                    <a:ext uri="{FF2B5EF4-FFF2-40B4-BE49-F238E27FC236}">
                      <a16:creationId xmlns:a16="http://schemas.microsoft.com/office/drawing/2014/main" id="{DB1DB2FA-EF95-4792-8218-5E3D8CC8E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2209"/>
                  <a:ext cx="8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8" name="Group 135">
                <a:extLst>
                  <a:ext uri="{FF2B5EF4-FFF2-40B4-BE49-F238E27FC236}">
                    <a16:creationId xmlns:a16="http://schemas.microsoft.com/office/drawing/2014/main" id="{D49777F3-BE89-4301-BC6A-1AE1B41C5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5" y="2209"/>
                <a:ext cx="726" cy="596"/>
                <a:chOff x="1895" y="2209"/>
                <a:chExt cx="726" cy="596"/>
              </a:xfrm>
            </p:grpSpPr>
            <p:sp>
              <p:nvSpPr>
                <p:cNvPr id="193" name="Rectangle 190">
                  <a:extLst>
                    <a:ext uri="{FF2B5EF4-FFF2-40B4-BE49-F238E27FC236}">
                      <a16:creationId xmlns:a16="http://schemas.microsoft.com/office/drawing/2014/main" id="{20194927-7DD1-46B0-ADE1-F04209285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2209"/>
                  <a:ext cx="64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94" name="Rectangle 191">
                  <a:extLst>
                    <a:ext uri="{FF2B5EF4-FFF2-40B4-BE49-F238E27FC236}">
                      <a16:creationId xmlns:a16="http://schemas.microsoft.com/office/drawing/2014/main" id="{0EFD0045-0A2A-4139-9F64-8B3111C97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2209"/>
                  <a:ext cx="72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9" name="Group 136">
                <a:extLst>
                  <a:ext uri="{FF2B5EF4-FFF2-40B4-BE49-F238E27FC236}">
                    <a16:creationId xmlns:a16="http://schemas.microsoft.com/office/drawing/2014/main" id="{5FE883B8-9162-42CD-A012-CFA6748E6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1" y="2209"/>
                <a:ext cx="646" cy="596"/>
                <a:chOff x="2621" y="2209"/>
                <a:chExt cx="646" cy="596"/>
              </a:xfrm>
            </p:grpSpPr>
            <p:sp>
              <p:nvSpPr>
                <p:cNvPr id="191" name="Rectangle 188">
                  <a:extLst>
                    <a:ext uri="{FF2B5EF4-FFF2-40B4-BE49-F238E27FC236}">
                      <a16:creationId xmlns:a16="http://schemas.microsoft.com/office/drawing/2014/main" id="{0CB83403-50C5-449E-89DD-814FCA30C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209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92" name="Rectangle 189">
                  <a:extLst>
                    <a:ext uri="{FF2B5EF4-FFF2-40B4-BE49-F238E27FC236}">
                      <a16:creationId xmlns:a16="http://schemas.microsoft.com/office/drawing/2014/main" id="{05DC3C6D-0BB1-4DCD-84E2-98BE8FC83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2209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7">
                <a:extLst>
                  <a:ext uri="{FF2B5EF4-FFF2-40B4-BE49-F238E27FC236}">
                    <a16:creationId xmlns:a16="http://schemas.microsoft.com/office/drawing/2014/main" id="{4302C8C6-B637-423C-996D-37B5A94F4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" y="2209"/>
                <a:ext cx="646" cy="596"/>
                <a:chOff x="3267" y="2209"/>
                <a:chExt cx="646" cy="596"/>
              </a:xfrm>
            </p:grpSpPr>
            <p:sp>
              <p:nvSpPr>
                <p:cNvPr id="189" name="Rectangle 186">
                  <a:extLst>
                    <a:ext uri="{FF2B5EF4-FFF2-40B4-BE49-F238E27FC236}">
                      <a16:creationId xmlns:a16="http://schemas.microsoft.com/office/drawing/2014/main" id="{1EF93143-89D8-4D52-9631-E58DDAD12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2209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90" name="Rectangle 187">
                  <a:extLst>
                    <a:ext uri="{FF2B5EF4-FFF2-40B4-BE49-F238E27FC236}">
                      <a16:creationId xmlns:a16="http://schemas.microsoft.com/office/drawing/2014/main" id="{D1995EBF-B147-4772-A226-1BF601581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" y="2209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" name="Group 138">
                <a:extLst>
                  <a:ext uri="{FF2B5EF4-FFF2-40B4-BE49-F238E27FC236}">
                    <a16:creationId xmlns:a16="http://schemas.microsoft.com/office/drawing/2014/main" id="{0FF91B2D-6844-40E5-A04B-DAAA713DD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" y="2209"/>
                <a:ext cx="766" cy="596"/>
                <a:chOff x="3913" y="2209"/>
                <a:chExt cx="766" cy="596"/>
              </a:xfrm>
            </p:grpSpPr>
            <p:sp>
              <p:nvSpPr>
                <p:cNvPr id="187" name="Rectangle 184">
                  <a:extLst>
                    <a:ext uri="{FF2B5EF4-FFF2-40B4-BE49-F238E27FC236}">
                      <a16:creationId xmlns:a16="http://schemas.microsoft.com/office/drawing/2014/main" id="{D034269F-D42C-4F57-8582-67E231452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6" y="2209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88" name="Rectangle 185">
                  <a:extLst>
                    <a:ext uri="{FF2B5EF4-FFF2-40B4-BE49-F238E27FC236}">
                      <a16:creationId xmlns:a16="http://schemas.microsoft.com/office/drawing/2014/main" id="{FAC28330-8799-40B8-9802-24DF83A49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2209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oup 139">
                <a:extLst>
                  <a:ext uri="{FF2B5EF4-FFF2-40B4-BE49-F238E27FC236}">
                    <a16:creationId xmlns:a16="http://schemas.microsoft.com/office/drawing/2014/main" id="{A7FB5548-C4B5-4FC6-BA7C-547E917737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9" y="2209"/>
                <a:ext cx="766" cy="596"/>
                <a:chOff x="4679" y="2209"/>
                <a:chExt cx="766" cy="596"/>
              </a:xfrm>
            </p:grpSpPr>
            <p:sp>
              <p:nvSpPr>
                <p:cNvPr id="185" name="Rectangle 182">
                  <a:extLst>
                    <a:ext uri="{FF2B5EF4-FFF2-40B4-BE49-F238E27FC236}">
                      <a16:creationId xmlns:a16="http://schemas.microsoft.com/office/drawing/2014/main" id="{929C86F9-F51C-4566-A271-6FEB1FCF9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2" y="2209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86" name="Rectangle 183">
                  <a:extLst>
                    <a:ext uri="{FF2B5EF4-FFF2-40B4-BE49-F238E27FC236}">
                      <a16:creationId xmlns:a16="http://schemas.microsoft.com/office/drawing/2014/main" id="{A72D4049-C5F0-48CD-9664-875AA6F09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2209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140">
                <a:extLst>
                  <a:ext uri="{FF2B5EF4-FFF2-40B4-BE49-F238E27FC236}">
                    <a16:creationId xmlns:a16="http://schemas.microsoft.com/office/drawing/2014/main" id="{5E60BC79-02A4-41B0-9FC4-328FF6060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05"/>
                <a:ext cx="1049" cy="596"/>
                <a:chOff x="0" y="2805"/>
                <a:chExt cx="1049" cy="596"/>
              </a:xfrm>
            </p:grpSpPr>
            <p:sp>
              <p:nvSpPr>
                <p:cNvPr id="183" name="Rectangle 180">
                  <a:extLst>
                    <a:ext uri="{FF2B5EF4-FFF2-40B4-BE49-F238E27FC236}">
                      <a16:creationId xmlns:a16="http://schemas.microsoft.com/office/drawing/2014/main" id="{17882493-1EDB-46A4-A904-9264E8AC6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805"/>
                  <a:ext cx="963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Class C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81">
                  <a:extLst>
                    <a:ext uri="{FF2B5EF4-FFF2-40B4-BE49-F238E27FC236}">
                      <a16:creationId xmlns:a16="http://schemas.microsoft.com/office/drawing/2014/main" id="{EE30EA48-5F85-4C74-9A0F-BB4DDF533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805"/>
                  <a:ext cx="10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141">
                <a:extLst>
                  <a:ext uri="{FF2B5EF4-FFF2-40B4-BE49-F238E27FC236}">
                    <a16:creationId xmlns:a16="http://schemas.microsoft.com/office/drawing/2014/main" id="{BCC3E8AE-6906-4088-9AB9-1575787BF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2805"/>
                <a:ext cx="846" cy="596"/>
                <a:chOff x="1049" y="2805"/>
                <a:chExt cx="846" cy="596"/>
              </a:xfrm>
            </p:grpSpPr>
            <p:sp>
              <p:nvSpPr>
                <p:cNvPr id="181" name="Rectangle 178">
                  <a:extLst>
                    <a:ext uri="{FF2B5EF4-FFF2-40B4-BE49-F238E27FC236}">
                      <a16:creationId xmlns:a16="http://schemas.microsoft.com/office/drawing/2014/main" id="{A429C65C-0F63-4164-931A-7E9D25021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2805"/>
                  <a:ext cx="7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82" name="Rectangle 179">
                  <a:extLst>
                    <a:ext uri="{FF2B5EF4-FFF2-40B4-BE49-F238E27FC236}">
                      <a16:creationId xmlns:a16="http://schemas.microsoft.com/office/drawing/2014/main" id="{F077A17D-BF88-4820-BAC2-63CEE2FCC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2805"/>
                  <a:ext cx="8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5" name="Group 142">
                <a:extLst>
                  <a:ext uri="{FF2B5EF4-FFF2-40B4-BE49-F238E27FC236}">
                    <a16:creationId xmlns:a16="http://schemas.microsoft.com/office/drawing/2014/main" id="{4D60B6A1-DD37-4CB8-90E0-706BCA77AC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5" y="2805"/>
                <a:ext cx="726" cy="596"/>
                <a:chOff x="1895" y="2805"/>
                <a:chExt cx="726" cy="596"/>
              </a:xfrm>
            </p:grpSpPr>
            <p:sp>
              <p:nvSpPr>
                <p:cNvPr id="179" name="Rectangle 176">
                  <a:extLst>
                    <a:ext uri="{FF2B5EF4-FFF2-40B4-BE49-F238E27FC236}">
                      <a16:creationId xmlns:a16="http://schemas.microsoft.com/office/drawing/2014/main" id="{8890C198-DD62-4D64-AD3F-A2818FC96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2805"/>
                  <a:ext cx="64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80" name="Rectangle 177">
                  <a:extLst>
                    <a:ext uri="{FF2B5EF4-FFF2-40B4-BE49-F238E27FC236}">
                      <a16:creationId xmlns:a16="http://schemas.microsoft.com/office/drawing/2014/main" id="{4BA07B3D-4A2A-4034-9FE0-8F3BBAF3F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2805"/>
                  <a:ext cx="72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143">
                <a:extLst>
                  <a:ext uri="{FF2B5EF4-FFF2-40B4-BE49-F238E27FC236}">
                    <a16:creationId xmlns:a16="http://schemas.microsoft.com/office/drawing/2014/main" id="{74FB8B07-FADC-4B6C-88DC-EE5EE8FEB2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1" y="2805"/>
                <a:ext cx="646" cy="596"/>
                <a:chOff x="2621" y="2805"/>
                <a:chExt cx="646" cy="596"/>
              </a:xfrm>
            </p:grpSpPr>
            <p:sp>
              <p:nvSpPr>
                <p:cNvPr id="177" name="Rectangle 174">
                  <a:extLst>
                    <a:ext uri="{FF2B5EF4-FFF2-40B4-BE49-F238E27FC236}">
                      <a16:creationId xmlns:a16="http://schemas.microsoft.com/office/drawing/2014/main" id="{964E3073-1D44-4DB2-B063-BCC1FDC7A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2805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78" name="Rectangle 175">
                  <a:extLst>
                    <a:ext uri="{FF2B5EF4-FFF2-40B4-BE49-F238E27FC236}">
                      <a16:creationId xmlns:a16="http://schemas.microsoft.com/office/drawing/2014/main" id="{DC6976D7-8E84-4D79-B89C-632B87B31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2805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" name="Group 144">
                <a:extLst>
                  <a:ext uri="{FF2B5EF4-FFF2-40B4-BE49-F238E27FC236}">
                    <a16:creationId xmlns:a16="http://schemas.microsoft.com/office/drawing/2014/main" id="{5DBEE8A5-86BA-4FB0-BBF0-BC029A3B24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" y="2805"/>
                <a:ext cx="646" cy="596"/>
                <a:chOff x="3267" y="2805"/>
                <a:chExt cx="646" cy="596"/>
              </a:xfrm>
            </p:grpSpPr>
            <p:sp>
              <p:nvSpPr>
                <p:cNvPr id="175" name="Rectangle 172">
                  <a:extLst>
                    <a:ext uri="{FF2B5EF4-FFF2-40B4-BE49-F238E27FC236}">
                      <a16:creationId xmlns:a16="http://schemas.microsoft.com/office/drawing/2014/main" id="{4C6CF645-65D5-4BB1-8E14-DA338DD39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2805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76" name="Rectangle 173">
                  <a:extLst>
                    <a:ext uri="{FF2B5EF4-FFF2-40B4-BE49-F238E27FC236}">
                      <a16:creationId xmlns:a16="http://schemas.microsoft.com/office/drawing/2014/main" id="{C9D0A493-3A6A-4E85-B7CD-78106EA45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" y="2805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8" name="Group 145">
                <a:extLst>
                  <a:ext uri="{FF2B5EF4-FFF2-40B4-BE49-F238E27FC236}">
                    <a16:creationId xmlns:a16="http://schemas.microsoft.com/office/drawing/2014/main" id="{953120EE-B1E8-451B-A0A4-F4C6AD4973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" y="2805"/>
                <a:ext cx="766" cy="596"/>
                <a:chOff x="3913" y="2805"/>
                <a:chExt cx="766" cy="596"/>
              </a:xfrm>
            </p:grpSpPr>
            <p:sp>
              <p:nvSpPr>
                <p:cNvPr id="173" name="Rectangle 170">
                  <a:extLst>
                    <a:ext uri="{FF2B5EF4-FFF2-40B4-BE49-F238E27FC236}">
                      <a16:creationId xmlns:a16="http://schemas.microsoft.com/office/drawing/2014/main" id="{E9034646-E3AF-42BF-8813-7FB2A13F0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6" y="2805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74" name="Rectangle 171">
                  <a:extLst>
                    <a:ext uri="{FF2B5EF4-FFF2-40B4-BE49-F238E27FC236}">
                      <a16:creationId xmlns:a16="http://schemas.microsoft.com/office/drawing/2014/main" id="{6255D179-D2D4-4152-AD77-60FFFD433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2805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9" name="Group 146">
                <a:extLst>
                  <a:ext uri="{FF2B5EF4-FFF2-40B4-BE49-F238E27FC236}">
                    <a16:creationId xmlns:a16="http://schemas.microsoft.com/office/drawing/2014/main" id="{E5D71A91-934B-4DA3-A9E8-E8DE8BC7D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9" y="2805"/>
                <a:ext cx="766" cy="596"/>
                <a:chOff x="4679" y="2805"/>
                <a:chExt cx="766" cy="596"/>
              </a:xfrm>
            </p:grpSpPr>
            <p:sp>
              <p:nvSpPr>
                <p:cNvPr id="171" name="Rectangle 168">
                  <a:extLst>
                    <a:ext uri="{FF2B5EF4-FFF2-40B4-BE49-F238E27FC236}">
                      <a16:creationId xmlns:a16="http://schemas.microsoft.com/office/drawing/2014/main" id="{82975D61-5615-4F18-ADA0-027B9A9E0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2" y="2805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72" name="Rectangle 169">
                  <a:extLst>
                    <a:ext uri="{FF2B5EF4-FFF2-40B4-BE49-F238E27FC236}">
                      <a16:creationId xmlns:a16="http://schemas.microsoft.com/office/drawing/2014/main" id="{4571D15C-E61B-4F9E-B436-77919CDA6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2805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Group 147">
                <a:extLst>
                  <a:ext uri="{FF2B5EF4-FFF2-40B4-BE49-F238E27FC236}">
                    <a16:creationId xmlns:a16="http://schemas.microsoft.com/office/drawing/2014/main" id="{A4F1206B-C242-4435-B825-172268905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401"/>
                <a:ext cx="1049" cy="596"/>
                <a:chOff x="0" y="3401"/>
                <a:chExt cx="1049" cy="596"/>
              </a:xfrm>
            </p:grpSpPr>
            <p:sp>
              <p:nvSpPr>
                <p:cNvPr id="169" name="Rectangle 166">
                  <a:extLst>
                    <a:ext uri="{FF2B5EF4-FFF2-40B4-BE49-F238E27FC236}">
                      <a16:creationId xmlns:a16="http://schemas.microsoft.com/office/drawing/2014/main" id="{A2FC6BB4-99F1-4C67-8A1D-C0DE09567A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401"/>
                  <a:ext cx="963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Class D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Rectangle 167">
                  <a:extLst>
                    <a:ext uri="{FF2B5EF4-FFF2-40B4-BE49-F238E27FC236}">
                      <a16:creationId xmlns:a16="http://schemas.microsoft.com/office/drawing/2014/main" id="{E1899361-5C0E-4505-9345-B64F9FC4B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401"/>
                  <a:ext cx="104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Group 148">
                <a:extLst>
                  <a:ext uri="{FF2B5EF4-FFF2-40B4-BE49-F238E27FC236}">
                    <a16:creationId xmlns:a16="http://schemas.microsoft.com/office/drawing/2014/main" id="{C8239E92-0ECD-4A13-8DAC-E2F50CDD55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" y="3401"/>
                <a:ext cx="846" cy="596"/>
                <a:chOff x="1049" y="3401"/>
                <a:chExt cx="846" cy="596"/>
              </a:xfrm>
            </p:grpSpPr>
            <p:sp>
              <p:nvSpPr>
                <p:cNvPr id="167" name="Rectangle 164">
                  <a:extLst>
                    <a:ext uri="{FF2B5EF4-FFF2-40B4-BE49-F238E27FC236}">
                      <a16:creationId xmlns:a16="http://schemas.microsoft.com/office/drawing/2014/main" id="{133A18D0-6388-41B2-B09A-A60BFE9F0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2" y="3401"/>
                  <a:ext cx="7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68" name="Rectangle 165">
                  <a:extLst>
                    <a:ext uri="{FF2B5EF4-FFF2-40B4-BE49-F238E27FC236}">
                      <a16:creationId xmlns:a16="http://schemas.microsoft.com/office/drawing/2014/main" id="{55073754-32FA-4250-80F2-F17E378F7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9" y="3401"/>
                  <a:ext cx="8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2" name="Group 149">
                <a:extLst>
                  <a:ext uri="{FF2B5EF4-FFF2-40B4-BE49-F238E27FC236}">
                    <a16:creationId xmlns:a16="http://schemas.microsoft.com/office/drawing/2014/main" id="{9280CB3D-914B-4EA4-A92B-DB8F9ABC81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5" y="3401"/>
                <a:ext cx="726" cy="596"/>
                <a:chOff x="1895" y="3401"/>
                <a:chExt cx="726" cy="596"/>
              </a:xfrm>
            </p:grpSpPr>
            <p:sp>
              <p:nvSpPr>
                <p:cNvPr id="165" name="Rectangle 162">
                  <a:extLst>
                    <a:ext uri="{FF2B5EF4-FFF2-40B4-BE49-F238E27FC236}">
                      <a16:creationId xmlns:a16="http://schemas.microsoft.com/office/drawing/2014/main" id="{623B383F-EA97-49CE-A3A7-E50B17468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3401"/>
                  <a:ext cx="64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</a:p>
              </p:txBody>
            </p:sp>
            <p:sp>
              <p:nvSpPr>
                <p:cNvPr id="166" name="Rectangle 163">
                  <a:extLst>
                    <a:ext uri="{FF2B5EF4-FFF2-40B4-BE49-F238E27FC236}">
                      <a16:creationId xmlns:a16="http://schemas.microsoft.com/office/drawing/2014/main" id="{E634E63E-7433-4E90-AD73-82A00E665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3401"/>
                  <a:ext cx="72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3" name="Group 150">
                <a:extLst>
                  <a:ext uri="{FF2B5EF4-FFF2-40B4-BE49-F238E27FC236}">
                    <a16:creationId xmlns:a16="http://schemas.microsoft.com/office/drawing/2014/main" id="{3787158C-6ECE-4D00-94F4-14AFDA9A3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1" y="3401"/>
                <a:ext cx="646" cy="596"/>
                <a:chOff x="2621" y="3401"/>
                <a:chExt cx="646" cy="596"/>
              </a:xfrm>
            </p:grpSpPr>
            <p:sp>
              <p:nvSpPr>
                <p:cNvPr id="163" name="Rectangle 160">
                  <a:extLst>
                    <a:ext uri="{FF2B5EF4-FFF2-40B4-BE49-F238E27FC236}">
                      <a16:creationId xmlns:a16="http://schemas.microsoft.com/office/drawing/2014/main" id="{E25DCDAA-D229-443F-859B-7D4A15815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3401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64" name="Rectangle 161">
                  <a:extLst>
                    <a:ext uri="{FF2B5EF4-FFF2-40B4-BE49-F238E27FC236}">
                      <a16:creationId xmlns:a16="http://schemas.microsoft.com/office/drawing/2014/main" id="{FC948133-3635-497E-B368-0E4521743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1" y="3401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Group 151">
                <a:extLst>
                  <a:ext uri="{FF2B5EF4-FFF2-40B4-BE49-F238E27FC236}">
                    <a16:creationId xmlns:a16="http://schemas.microsoft.com/office/drawing/2014/main" id="{F7CA23F8-0F72-4804-B036-D6849BE599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7" y="3401"/>
                <a:ext cx="646" cy="596"/>
                <a:chOff x="3267" y="3401"/>
                <a:chExt cx="646" cy="596"/>
              </a:xfrm>
            </p:grpSpPr>
            <p:sp>
              <p:nvSpPr>
                <p:cNvPr id="161" name="Rectangle 158">
                  <a:extLst>
                    <a:ext uri="{FF2B5EF4-FFF2-40B4-BE49-F238E27FC236}">
                      <a16:creationId xmlns:a16="http://schemas.microsoft.com/office/drawing/2014/main" id="{712F6E90-7C45-40B2-BC0B-B66ED5C5A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0" y="3401"/>
                  <a:ext cx="56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r>
                    <a:rPr lang="en-US" altLang="sr-Latn-RS" sz="16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(Spl. Grade)</a:t>
                  </a: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62" name="Rectangle 159">
                  <a:extLst>
                    <a:ext uri="{FF2B5EF4-FFF2-40B4-BE49-F238E27FC236}">
                      <a16:creationId xmlns:a16="http://schemas.microsoft.com/office/drawing/2014/main" id="{D3580C0D-5497-42C8-816C-670B23EFE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7" y="3401"/>
                  <a:ext cx="64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" name="Group 152">
                <a:extLst>
                  <a:ext uri="{FF2B5EF4-FFF2-40B4-BE49-F238E27FC236}">
                    <a16:creationId xmlns:a16="http://schemas.microsoft.com/office/drawing/2014/main" id="{0AC89D06-7FDF-4430-9AC5-4FFA273E1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3" y="3401"/>
                <a:ext cx="766" cy="596"/>
                <a:chOff x="3913" y="3401"/>
                <a:chExt cx="766" cy="596"/>
              </a:xfrm>
            </p:grpSpPr>
            <p:sp>
              <p:nvSpPr>
                <p:cNvPr id="159" name="Rectangle 156">
                  <a:extLst>
                    <a:ext uri="{FF2B5EF4-FFF2-40B4-BE49-F238E27FC236}">
                      <a16:creationId xmlns:a16="http://schemas.microsoft.com/office/drawing/2014/main" id="{A0A419F5-F6FD-4503-9868-071DFE079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6" y="3401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60" name="Rectangle 157">
                  <a:extLst>
                    <a:ext uri="{FF2B5EF4-FFF2-40B4-BE49-F238E27FC236}">
                      <a16:creationId xmlns:a16="http://schemas.microsoft.com/office/drawing/2014/main" id="{521D5164-A39C-4BD7-9081-01270DFA5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" y="3401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" name="Group 153">
                <a:extLst>
                  <a:ext uri="{FF2B5EF4-FFF2-40B4-BE49-F238E27FC236}">
                    <a16:creationId xmlns:a16="http://schemas.microsoft.com/office/drawing/2014/main" id="{387DF7E9-C122-4E85-9782-423CCF859D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9" y="3401"/>
                <a:ext cx="766" cy="596"/>
                <a:chOff x="4679" y="3401"/>
                <a:chExt cx="766" cy="596"/>
              </a:xfrm>
            </p:grpSpPr>
            <p:sp>
              <p:nvSpPr>
                <p:cNvPr id="157" name="Rectangle 154">
                  <a:extLst>
                    <a:ext uri="{FF2B5EF4-FFF2-40B4-BE49-F238E27FC236}">
                      <a16:creationId xmlns:a16="http://schemas.microsoft.com/office/drawing/2014/main" id="{229AB461-BF0F-42FB-8C86-8DA187FDC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2" y="3401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sr-Latn-RS" sz="2800" b="1" kern="12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</a:t>
                  </a:r>
                  <a:endParaRPr lang="en-US" altLang="sr-Latn-RS" sz="1000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sr-Latn-RS" sz="2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158" name="Rectangle 155">
                  <a:extLst>
                    <a:ext uri="{FF2B5EF4-FFF2-40B4-BE49-F238E27FC236}">
                      <a16:creationId xmlns:a16="http://schemas.microsoft.com/office/drawing/2014/main" id="{535F1038-9247-4A96-9D68-A836360F0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79" y="3401"/>
                  <a:ext cx="766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hr-HR" altLang="sr-Latn-RS" kern="120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CCDF26BC-6AE4-435F-899F-22A457069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554"/>
              <a:ext cx="5451" cy="344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r-HR" altLang="sr-Latn-RS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/>
          <p:nvPr/>
        </p:nvSpPr>
        <p:spPr>
          <a:xfrm>
            <a:off x="584200" y="6542087"/>
            <a:ext cx="19050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3"/>
          <p:cNvSpPr txBox="1"/>
          <p:nvPr/>
        </p:nvSpPr>
        <p:spPr>
          <a:xfrm>
            <a:off x="0" y="0"/>
            <a:ext cx="88011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Verdana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Kako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koristiti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aparat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za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gašenje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požara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333375" y="1238250"/>
            <a:ext cx="7620000" cy="502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9062" marR="0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Zapamtite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jednostavnu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kraticu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koristite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aparat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gašenje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požara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Char char=" "/>
            </a:pPr>
            <a:r>
              <a:rPr lang="hr-HR" sz="36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Povući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iglu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Char char=" "/>
            </a:pPr>
            <a:r>
              <a:rPr lang="en-US" sz="36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Usmjeriti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mlaznicu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Char char=" "/>
            </a:pPr>
            <a:r>
              <a:rPr lang="en-US" sz="36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Stisnuti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ručicu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9062" marR="0" lvl="0" indent="-119062" algn="l" rtl="0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Char char=" "/>
            </a:pPr>
            <a:r>
              <a:rPr lang="en-US" sz="36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‘’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Pomesti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’’ 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jedne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drugu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stranu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 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podnožju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vatre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n-US" sz="3600" b="1" i="0" u="none" strike="noStrike" cap="none" dirty="0">
                <a:solidFill>
                  <a:srgbClr val="E037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12" y="3124200"/>
            <a:ext cx="1141412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512" y="4000500"/>
            <a:ext cx="1141412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3037" y="4924425"/>
            <a:ext cx="1141412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1925" y="1981200"/>
            <a:ext cx="1152525" cy="105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aptuit_ppt[1]">
  <a:themeElements>
    <a:clrScheme name="">
      <a:dk1>
        <a:srgbClr val="000000"/>
      </a:dk1>
      <a:lt1>
        <a:srgbClr val="FFFFFF"/>
      </a:lt1>
      <a:dk2>
        <a:srgbClr val="3342B5"/>
      </a:dk2>
      <a:lt2>
        <a:srgbClr val="696969"/>
      </a:lt2>
      <a:accent1>
        <a:srgbClr val="7AC041"/>
      </a:accent1>
      <a:accent2>
        <a:srgbClr val="FFD700"/>
      </a:accent2>
      <a:accent3>
        <a:srgbClr val="FFFFFF"/>
      </a:accent3>
      <a:accent4>
        <a:srgbClr val="000000"/>
      </a:accent4>
      <a:accent5>
        <a:srgbClr val="BEDCB0"/>
      </a:accent5>
      <a:accent6>
        <a:srgbClr val="E7C300"/>
      </a:accent6>
      <a:hlink>
        <a:srgbClr val="FF0000"/>
      </a:hlink>
      <a:folHlink>
        <a:srgbClr val="00AC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1028</Words>
  <Application>Microsoft Office PowerPoint</Application>
  <PresentationFormat>Prikaz na zaslonu (4:3)</PresentationFormat>
  <Paragraphs>251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12</vt:i4>
      </vt:variant>
      <vt:variant>
        <vt:lpstr>Naslovi slajdova</vt:lpstr>
      </vt:variant>
      <vt:variant>
        <vt:i4>22</vt:i4>
      </vt:variant>
    </vt:vector>
  </HeadingPairs>
  <TitlesOfParts>
    <vt:vector size="43" baseType="lpstr">
      <vt:lpstr>Arial</vt:lpstr>
      <vt:lpstr>Times New Roman</vt:lpstr>
      <vt:lpstr>Comic Sans MS</vt:lpstr>
      <vt:lpstr>Century Gothic</vt:lpstr>
      <vt:lpstr>Tahoma</vt:lpstr>
      <vt:lpstr>Verdana</vt:lpstr>
      <vt:lpstr>Noto Sans Symbols</vt:lpstr>
      <vt:lpstr>Corsiva</vt:lpstr>
      <vt:lpstr>Symbol</vt:lpstr>
      <vt:lpstr>2_aptuit_ppt[1]</vt:lpstr>
      <vt:lpstr>6_aptuit_ppt[1]</vt:lpstr>
      <vt:lpstr>aptuit_ppt[1]</vt:lpstr>
      <vt:lpstr>1_aptuit_ppt[1]</vt:lpstr>
      <vt:lpstr>3_aptuit_ppt[1]</vt:lpstr>
      <vt:lpstr>4_aptuit_ppt[1]</vt:lpstr>
      <vt:lpstr>5_aptuit_ppt[1]</vt:lpstr>
      <vt:lpstr>7_aptuit_ppt[1]</vt:lpstr>
      <vt:lpstr>8_aptuit_ppt[1]</vt:lpstr>
      <vt:lpstr>9_aptuit_ppt[1]</vt:lpstr>
      <vt:lpstr>10_aptuit_ppt[1]</vt:lpstr>
      <vt:lpstr>11_aptuit_ppt[1]</vt:lpstr>
      <vt:lpstr>PowerPoint prezentacija</vt:lpstr>
      <vt:lpstr>PowerPoint prezentacija</vt:lpstr>
      <vt:lpstr>PowerPoint prezentacija</vt:lpstr>
      <vt:lpstr>PowerPoint prezentacija</vt:lpstr>
      <vt:lpstr>Vrste</vt:lpstr>
      <vt:lpstr>Djelovi aparata za gašenje požara</vt:lpstr>
      <vt:lpstr>PowerPoint prezentacija</vt:lpstr>
      <vt:lpstr>       Primjena aparata za gašenje požara</vt:lpstr>
      <vt:lpstr>PowerPoint prezentacija</vt:lpstr>
      <vt:lpstr>   Djelotvornost aparata za gašenje požara</vt:lpstr>
      <vt:lpstr>Veliki požari</vt:lpstr>
      <vt:lpstr>Veliki požari (nastavak)</vt:lpstr>
      <vt:lpstr>PowerPoint prezentacija</vt:lpstr>
      <vt:lpstr>PowerPoint prezentacija</vt:lpstr>
      <vt:lpstr>            Kriteriji vatrogasne odluke</vt:lpstr>
      <vt:lpstr>Većina smrtnih slučajeva u požaru NISU žrtve opeklina!</vt:lpstr>
      <vt:lpstr>Najvažnije</vt:lpstr>
      <vt:lpstr>STANITE, ISPUSTITE i OKOTRLJAJTE SE</vt:lpstr>
      <vt:lpstr>ZAŠTITA OD POŽARA</vt:lpstr>
      <vt:lpstr>ZAŠTITA OD POŽARA (nastavak…)</vt:lpstr>
      <vt:lpstr>PowerPoint prezentacija</vt:lpstr>
      <vt:lpstr>                     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Korisnik</cp:lastModifiedBy>
  <cp:revision>15</cp:revision>
  <dcterms:modified xsi:type="dcterms:W3CDTF">2023-02-03T11:26:14Z</dcterms:modified>
</cp:coreProperties>
</file>