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23134-6B81-4356-8ED1-F16E20599FC0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96555-490D-41B4-88CA-48E2EF3F53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941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7F8571-F9AD-47E4-916C-0AA715D46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5CFC8BD-BC1D-4426-8A25-229854A23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C4854C6-1656-41A7-9D1B-9D9AA907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9719-E152-43A5-9043-73D570E14F1B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59F685F-A590-4676-8D50-66DF67774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1E9E0CF-7033-4935-870B-D05F00FF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3D32-59EE-4277-BBE4-228024AFAF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50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1ED0BB7-6D1D-497A-8328-7BB7A252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270D73A6-1122-4946-802E-770CF4A04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F2EE600-B37B-4DBA-9D1A-1BAF01A4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9719-E152-43A5-9043-73D570E14F1B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107C66A-B515-4E14-AEB6-00F667D1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80490D5-D712-46BC-AED5-F694E1F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3D32-59EE-4277-BBE4-228024AFAF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177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DA759B04-F415-488F-BB0D-6B2AAC422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CEC7F206-FF1F-4677-A6B8-1F67B4E3E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B4288F8-CCF4-4148-9123-1EC1EA4C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9719-E152-43A5-9043-73D570E14F1B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1B6A1DF-2A26-46FB-8AF2-A37ADAF6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C6A31A0-F00C-4420-BD76-43BA7F4D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3D32-59EE-4277-BBE4-228024AFAF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425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8B41AB-6A81-4087-9449-20D18BFC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5F33215-C0F8-4535-B68A-5AE8BCAE1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B6C289-56DF-45F4-8763-6055B7CC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9719-E152-43A5-9043-73D570E14F1B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D846B77-DB31-4858-A859-050C00B0D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7D11D81-C78C-4713-B82E-C0C30621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3D32-59EE-4277-BBE4-228024AFAF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643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E8EC6C-E21C-4548-85B2-B932261E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BB3A251-EB20-460E-BEFD-312CC747D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E0864C3-D325-4107-BAD4-125AA3B5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9719-E152-43A5-9043-73D570E14F1B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7E14CCD-C7BB-442D-B53A-F692A640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E4D90A5-A164-46C0-AAF5-B8BC9530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3D32-59EE-4277-BBE4-228024AFAF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541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36AB92-FBDD-4EEB-8006-71EE6DC4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3AAF371-9C55-4C7D-91B8-0CB7A72F3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B96593EF-1500-4943-83C6-7D68511A5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F11FAA2-7E33-48A6-9038-F846A1F6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9719-E152-43A5-9043-73D570E14F1B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B69090C-C292-4BCF-A58E-3C8A4C88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6187AE7-664A-4295-AFFC-325B587D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3D32-59EE-4277-BBE4-228024AFAF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988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B38E95-B539-4AE5-8353-47B0D0C3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AC6F1E1-27FD-4EEA-835F-922E86039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30AF4DE-4397-492C-B614-6AC579BA9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C557D4AB-E6C3-4210-B7AE-58F3146E7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AFDAF214-8216-4CDF-A68E-84CA8DD2D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DB9AA00D-29A7-43ED-BB69-D14BB3578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9719-E152-43A5-9043-73D570E14F1B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41291D3D-CCDC-4B0B-BC5E-8F9340C2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EE286B18-7014-4F31-85FE-813C316E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3D32-59EE-4277-BBE4-228024AFAF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246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0549DD-659A-4741-B038-B7D975A98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CF288545-E6C6-493C-BFF4-EEC04675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9719-E152-43A5-9043-73D570E14F1B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510DB80A-6DAF-4B12-A075-B6B47E1A3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6241638D-5D9E-48A8-B127-E59E68AD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3D32-59EE-4277-BBE4-228024AFAF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41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9869F6FE-3890-45F9-A0D0-D1C6F0E3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9719-E152-43A5-9043-73D570E14F1B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A348083A-EA03-4979-853A-FC40ED4D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67C94314-0729-4554-8B09-BBA4ABB9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3D32-59EE-4277-BBE4-228024AFAF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816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21A958-CDA8-4F15-8B80-2DEBD2B8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F2AA30E-D788-44DE-9E65-AA27AA257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E7C8D52-A95B-4DD7-B20A-C2ED57E84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FC5E12D-BC1F-4972-B990-CF12587D8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9719-E152-43A5-9043-73D570E14F1B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3C9ED73-04FB-4006-A92E-986ECF9BB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9178D61-0C7B-4D73-B131-BD6A8752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3D32-59EE-4277-BBE4-228024AFAF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016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3B36586-C691-41F9-B0EE-4BFA139BE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26C04E68-FEAD-4F03-9AA4-1D4F8B651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F6099579-9784-4103-AE5E-47123E7DA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625DD70-AA81-41B1-AA1C-50D2360D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9719-E152-43A5-9043-73D570E14F1B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B272124-40FF-44B8-8533-316ABA65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E31C1A3-958F-4482-8802-C09606EB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3D32-59EE-4277-BBE4-228024AFAF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59EDE3AC-27B8-40E5-8D0D-05C1A20F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ED319CE-4019-446C-9F28-F620DBA50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B60E6F1-E2BF-416C-A31C-1548A86FB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09719-E152-43A5-9043-73D570E14F1B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B0B7950-EEC1-44CE-81D1-9FBDD39C7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C32856E-E7EF-49B1-9674-3DB592195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3D32-59EE-4277-BBE4-228024AFAF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549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6832A73-139B-4786-AE9A-A1E651002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760" y="896432"/>
            <a:ext cx="10952480" cy="74707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Princip odvajanja tereta - </a:t>
            </a:r>
            <a:r>
              <a:rPr lang="hr-HR" b="1" dirty="0" err="1">
                <a:solidFill>
                  <a:srgbClr val="002060"/>
                </a:solidFill>
              </a:rPr>
              <a:t>segragacija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CBFFEE20-4854-4711-B205-965B6156B968}"/>
              </a:ext>
            </a:extLst>
          </p:cNvPr>
          <p:cNvSpPr txBox="1"/>
          <p:nvPr/>
        </p:nvSpPr>
        <p:spPr>
          <a:xfrm>
            <a:off x="9687212" y="6529627"/>
            <a:ext cx="25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Kap.Renato </a:t>
            </a:r>
            <a:r>
              <a:rPr lang="hr-HR" dirty="0" smtClean="0"/>
              <a:t>Dudić©202</a:t>
            </a:r>
            <a:r>
              <a:rPr lang="en-US" dirty="0" smtClean="0"/>
              <a:t>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1731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3DE06769-8BFC-4112-8395-8DA48A5879DA}"/>
              </a:ext>
            </a:extLst>
          </p:cNvPr>
          <p:cNvSpPr txBox="1"/>
          <p:nvPr/>
        </p:nvSpPr>
        <p:spPr>
          <a:xfrm>
            <a:off x="9562695" y="1479580"/>
            <a:ext cx="2583585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2060"/>
                </a:solidFill>
              </a:rPr>
              <a:t>KORIŠTENJE</a:t>
            </a:r>
          </a:p>
          <a:p>
            <a:r>
              <a:rPr lang="hr-HR" sz="2800" b="1" dirty="0">
                <a:solidFill>
                  <a:srgbClr val="002060"/>
                </a:solidFill>
              </a:rPr>
              <a:t>TABLICE</a:t>
            </a:r>
          </a:p>
          <a:p>
            <a:r>
              <a:rPr lang="hr-HR" sz="2800" b="1" dirty="0">
                <a:solidFill>
                  <a:srgbClr val="002060"/>
                </a:solidFill>
              </a:rPr>
              <a:t>ODVAJANJA –</a:t>
            </a:r>
          </a:p>
          <a:p>
            <a:r>
              <a:rPr lang="hr-HR" sz="2800" b="1" dirty="0">
                <a:solidFill>
                  <a:srgbClr val="002060"/>
                </a:solidFill>
              </a:rPr>
              <a:t>SEGRAGATION</a:t>
            </a:r>
          </a:p>
          <a:p>
            <a:r>
              <a:rPr lang="hr-HR" sz="2800" b="1" dirty="0">
                <a:solidFill>
                  <a:srgbClr val="002060"/>
                </a:solidFill>
              </a:rPr>
              <a:t>TABLE (</a:t>
            </a:r>
            <a:r>
              <a:rPr lang="hr-HR" sz="2800" b="1" dirty="0" err="1">
                <a:solidFill>
                  <a:srgbClr val="002060"/>
                </a:solidFill>
              </a:rPr>
              <a:t>Vol.I</a:t>
            </a:r>
            <a:r>
              <a:rPr lang="hr-HR" sz="28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7FFFB6BE-879C-43E9-9737-075739289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85" y="1479580"/>
            <a:ext cx="7341490" cy="523125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2614ACF0-C3C0-4AFD-B348-09AE4D9FFDDB}"/>
              </a:ext>
            </a:extLst>
          </p:cNvPr>
          <p:cNvSpPr txBox="1"/>
          <p:nvPr/>
        </p:nvSpPr>
        <p:spPr>
          <a:xfrm>
            <a:off x="163285" y="2393587"/>
            <a:ext cx="1214846" cy="923330"/>
          </a:xfrm>
          <a:prstGeom prst="rect">
            <a:avLst/>
          </a:prstGeom>
          <a:solidFill>
            <a:srgbClr val="92D050">
              <a:alpha val="58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BUTAN</a:t>
            </a:r>
          </a:p>
          <a:p>
            <a:pPr algn="ctr"/>
            <a:r>
              <a:rPr lang="hr-HR" b="1" dirty="0" err="1"/>
              <a:t>Class</a:t>
            </a:r>
            <a:r>
              <a:rPr lang="hr-HR" b="1" dirty="0"/>
              <a:t>: 2.1</a:t>
            </a:r>
          </a:p>
          <a:p>
            <a:pPr algn="ctr"/>
            <a:endParaRPr lang="hr-HR" b="1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1071E35-D819-4FF2-9812-33DBF29B8277}"/>
              </a:ext>
            </a:extLst>
          </p:cNvPr>
          <p:cNvSpPr txBox="1"/>
          <p:nvPr/>
        </p:nvSpPr>
        <p:spPr>
          <a:xfrm>
            <a:off x="7829699" y="0"/>
            <a:ext cx="1090363" cy="923330"/>
          </a:xfrm>
          <a:prstGeom prst="rect">
            <a:avLst/>
          </a:prstGeom>
          <a:solidFill>
            <a:srgbClr val="FFC000">
              <a:alpha val="48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r-HR" b="1" dirty="0"/>
              <a:t>CLINICAL </a:t>
            </a:r>
          </a:p>
          <a:p>
            <a:r>
              <a:rPr lang="hr-HR" b="1" dirty="0"/>
              <a:t>WASTE</a:t>
            </a:r>
          </a:p>
          <a:p>
            <a:r>
              <a:rPr lang="hr-HR" b="1" dirty="0" err="1"/>
              <a:t>Class</a:t>
            </a:r>
            <a:r>
              <a:rPr lang="hr-HR" b="1" dirty="0"/>
              <a:t>: 6.2</a:t>
            </a:r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xmlns="" id="{DCBE7AF2-C15B-4310-B694-A215070AC7D6}"/>
              </a:ext>
            </a:extLst>
          </p:cNvPr>
          <p:cNvSpPr/>
          <p:nvPr/>
        </p:nvSpPr>
        <p:spPr>
          <a:xfrm>
            <a:off x="1378131" y="2769326"/>
            <a:ext cx="751634" cy="859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: prema dolje 6">
            <a:extLst>
              <a:ext uri="{FF2B5EF4-FFF2-40B4-BE49-F238E27FC236}">
                <a16:creationId xmlns:a16="http://schemas.microsoft.com/office/drawing/2014/main" xmlns="" id="{9B1C6AFC-A7B6-4882-AD1F-F6FDFA9F5BF6}"/>
              </a:ext>
            </a:extLst>
          </p:cNvPr>
          <p:cNvSpPr/>
          <p:nvPr/>
        </p:nvSpPr>
        <p:spPr>
          <a:xfrm>
            <a:off x="8360228" y="923330"/>
            <a:ext cx="78377" cy="5562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xmlns="" id="{E8F1FDF6-9E4E-4FCF-B8B9-14F6B6579086}"/>
              </a:ext>
            </a:extLst>
          </p:cNvPr>
          <p:cNvSpPr/>
          <p:nvPr/>
        </p:nvSpPr>
        <p:spPr>
          <a:xfrm>
            <a:off x="8157753" y="2583689"/>
            <a:ext cx="483326" cy="457200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xmlns="" id="{DE5A2667-0959-4E5E-A5D4-D8699F8A40EE}"/>
              </a:ext>
            </a:extLst>
          </p:cNvPr>
          <p:cNvCxnSpPr>
            <a:cxnSpLocks/>
          </p:cNvCxnSpPr>
          <p:nvPr/>
        </p:nvCxnSpPr>
        <p:spPr>
          <a:xfrm>
            <a:off x="8618219" y="3040889"/>
            <a:ext cx="944476" cy="1267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84762BFF-1F94-469E-B673-6D5B4D63A7F6}"/>
              </a:ext>
            </a:extLst>
          </p:cNvPr>
          <p:cNvSpPr txBox="1"/>
          <p:nvPr/>
        </p:nvSpPr>
        <p:spPr>
          <a:xfrm>
            <a:off x="9516975" y="4308529"/>
            <a:ext cx="28130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 </a:t>
            </a:r>
            <a:r>
              <a:rPr lang="hr-HR" b="1" dirty="0">
                <a:solidFill>
                  <a:srgbClr val="FF0000"/>
                </a:solidFill>
              </a:rPr>
              <a:t>-RAZDVOJENO UZDUŽNO</a:t>
            </a:r>
          </a:p>
          <a:p>
            <a:r>
              <a:rPr lang="hr-HR" b="1" dirty="0">
                <a:solidFill>
                  <a:srgbClr val="FF0000"/>
                </a:solidFill>
              </a:rPr>
              <a:t>CIJELIM ODJELJKOM ILI </a:t>
            </a:r>
          </a:p>
          <a:p>
            <a:r>
              <a:rPr lang="hr-HR" b="1" dirty="0">
                <a:solidFill>
                  <a:srgbClr val="FF0000"/>
                </a:solidFill>
              </a:rPr>
              <a:t>SKLADIŠTEM </a:t>
            </a:r>
          </a:p>
          <a:p>
            <a:r>
              <a:rPr lang="hr-HR" b="1" dirty="0">
                <a:solidFill>
                  <a:srgbClr val="FF0000"/>
                </a:solidFill>
              </a:rPr>
              <a:t>KOJE SE PROTEŽE IZMEĐU</a:t>
            </a:r>
          </a:p>
          <a:p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7383C76E-A380-4D6E-B6E4-35EAAC16E521}"/>
              </a:ext>
            </a:extLst>
          </p:cNvPr>
          <p:cNvSpPr txBox="1"/>
          <p:nvPr/>
        </p:nvSpPr>
        <p:spPr>
          <a:xfrm>
            <a:off x="9687212" y="6529627"/>
            <a:ext cx="25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Kap.Renato </a:t>
            </a:r>
            <a:r>
              <a:rPr lang="hr-HR" dirty="0" smtClean="0"/>
              <a:t>Dudić©202</a:t>
            </a:r>
            <a:r>
              <a:rPr lang="en-US" dirty="0" smtClean="0"/>
              <a:t>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614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4B0D643C-7F96-400A-9AFD-96BA11F298C3}"/>
              </a:ext>
            </a:extLst>
          </p:cNvPr>
          <p:cNvSpPr txBox="1"/>
          <p:nvPr/>
        </p:nvSpPr>
        <p:spPr>
          <a:xfrm>
            <a:off x="352344" y="235630"/>
            <a:ext cx="1153020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002060"/>
                </a:solidFill>
              </a:rPr>
              <a:t>Tablicom odvajanja dvaju tereta došli smo do </a:t>
            </a:r>
            <a:r>
              <a:rPr lang="hr-HR" sz="2400" b="1" dirty="0">
                <a:solidFill>
                  <a:srgbClr val="002060"/>
                </a:solidFill>
              </a:rPr>
              <a:t>šifre broj 4</a:t>
            </a:r>
          </a:p>
          <a:p>
            <a:endParaRPr lang="hr-HR" sz="2400" dirty="0">
              <a:solidFill>
                <a:srgbClr val="002060"/>
              </a:solidFill>
            </a:endParaRPr>
          </a:p>
          <a:p>
            <a:r>
              <a:rPr lang="hr-HR" sz="2400" b="1" dirty="0">
                <a:solidFill>
                  <a:srgbClr val="002060"/>
                </a:solidFill>
              </a:rPr>
              <a:t>Na brodu za prijevoz kontejnera šifra 4 znači</a:t>
            </a:r>
            <a:r>
              <a:rPr lang="hr-HR" sz="2400" dirty="0">
                <a:solidFill>
                  <a:srgbClr val="002060"/>
                </a:solidFill>
              </a:rPr>
              <a:t>:</a:t>
            </a:r>
          </a:p>
          <a:p>
            <a:endParaRPr lang="hr-HR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Dozvoljeno je krcati teret ispod palube i na palubu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Vertikalno i poprečno slaganje je </a:t>
            </a:r>
            <a:r>
              <a:rPr lang="hr-HR" sz="2400" b="1" dirty="0">
                <a:solidFill>
                  <a:srgbClr val="002060"/>
                </a:solidFill>
              </a:rPr>
              <a:t>zabranjeno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Dozvoljeno je </a:t>
            </a:r>
            <a:r>
              <a:rPr lang="hr-HR" sz="2400" b="1" dirty="0">
                <a:solidFill>
                  <a:srgbClr val="002060"/>
                </a:solidFill>
              </a:rPr>
              <a:t>jedino uzdužno </a:t>
            </a:r>
            <a:r>
              <a:rPr lang="hr-HR" sz="2400" dirty="0">
                <a:solidFill>
                  <a:srgbClr val="002060"/>
                </a:solidFill>
              </a:rPr>
              <a:t>slaganje uz uvjet minimalne međusobne udaljenosti </a:t>
            </a:r>
            <a:r>
              <a:rPr lang="hr-HR" sz="2400" b="1" dirty="0">
                <a:solidFill>
                  <a:srgbClr val="002060"/>
                </a:solidFill>
              </a:rPr>
              <a:t>24  m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Ispod palube vrijedi isti </a:t>
            </a:r>
            <a:r>
              <a:rPr lang="hr-HR" sz="2400" dirty="0" err="1">
                <a:solidFill>
                  <a:srgbClr val="002060"/>
                </a:solidFill>
              </a:rPr>
              <a:t>uvijet</a:t>
            </a:r>
            <a:r>
              <a:rPr lang="hr-HR" sz="2400" dirty="0">
                <a:solidFill>
                  <a:srgbClr val="002060"/>
                </a:solidFill>
              </a:rPr>
              <a:t> i dodatno – </a:t>
            </a:r>
            <a:r>
              <a:rPr lang="hr-HR" sz="2400" b="1" dirty="0">
                <a:solidFill>
                  <a:srgbClr val="002060"/>
                </a:solidFill>
              </a:rPr>
              <a:t>pregrada između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2DDC29B3-E975-4403-830D-9E58DACA3965}"/>
              </a:ext>
            </a:extLst>
          </p:cNvPr>
          <p:cNvSpPr txBox="1"/>
          <p:nvPr/>
        </p:nvSpPr>
        <p:spPr>
          <a:xfrm>
            <a:off x="9687212" y="6529627"/>
            <a:ext cx="25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Kap.Renato </a:t>
            </a:r>
            <a:r>
              <a:rPr lang="hr-HR" dirty="0" smtClean="0"/>
              <a:t>Dudić©202</a:t>
            </a:r>
            <a:r>
              <a:rPr lang="en-US" smtClean="0"/>
              <a:t>3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8E0A5B4-03F5-4B5F-BE00-25E7532C266D}"/>
              </a:ext>
            </a:extLst>
          </p:cNvPr>
          <p:cNvSpPr txBox="1"/>
          <p:nvPr/>
        </p:nvSpPr>
        <p:spPr>
          <a:xfrm>
            <a:off x="352344" y="3113307"/>
            <a:ext cx="110433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sz="2400" dirty="0">
              <a:solidFill>
                <a:srgbClr val="002060"/>
              </a:solidFill>
            </a:endParaRPr>
          </a:p>
          <a:p>
            <a:r>
              <a:rPr lang="hr-HR" sz="2400" b="1" dirty="0">
                <a:solidFill>
                  <a:srgbClr val="002060"/>
                </a:solidFill>
              </a:rPr>
              <a:t>Na RO </a:t>
            </a:r>
            <a:r>
              <a:rPr lang="hr-HR" sz="2400" b="1" dirty="0" err="1">
                <a:solidFill>
                  <a:srgbClr val="002060"/>
                </a:solidFill>
              </a:rPr>
              <a:t>RO</a:t>
            </a:r>
            <a:r>
              <a:rPr lang="hr-HR" sz="2400" b="1" dirty="0">
                <a:solidFill>
                  <a:srgbClr val="002060"/>
                </a:solidFill>
              </a:rPr>
              <a:t> brodu šifra 4 znači</a:t>
            </a:r>
            <a:r>
              <a:rPr lang="hr-HR" sz="2400" dirty="0">
                <a:solidFill>
                  <a:srgbClr val="002060"/>
                </a:solidFill>
              </a:rPr>
              <a:t>:</a:t>
            </a:r>
          </a:p>
          <a:p>
            <a:endParaRPr lang="hr-HR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Na palubi nije dozvoljeno poprečno slaganje.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Ispod palube nije dozvoljeno ni poprečno ni uzdužno slaganje.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Na palubi je dozvoljeno uzdužno slaganje uz minimalnu međusobnu udaljenost </a:t>
            </a:r>
            <a:r>
              <a:rPr lang="hr-HR" sz="2400" b="1" dirty="0">
                <a:solidFill>
                  <a:srgbClr val="002060"/>
                </a:solidFill>
              </a:rPr>
              <a:t>48 m.</a:t>
            </a:r>
          </a:p>
          <a:p>
            <a:endParaRPr lang="hr-HR" sz="2400" dirty="0">
              <a:solidFill>
                <a:srgbClr val="002060"/>
              </a:solidFill>
            </a:endParaRPr>
          </a:p>
          <a:p>
            <a:r>
              <a:rPr lang="hr-HR" sz="2400" dirty="0">
                <a:solidFill>
                  <a:srgbClr val="002060"/>
                </a:solidFill>
              </a:rPr>
              <a:t>Treba voditi računa i o tome da je teret butana u </a:t>
            </a:r>
            <a:r>
              <a:rPr lang="hr-HR" sz="2400" b="1" dirty="0">
                <a:solidFill>
                  <a:srgbClr val="002060"/>
                </a:solidFill>
              </a:rPr>
              <a:t>kategoriji E</a:t>
            </a:r>
          </a:p>
          <a:p>
            <a:r>
              <a:rPr lang="hr-HR" sz="2400" dirty="0">
                <a:solidFill>
                  <a:srgbClr val="002060"/>
                </a:solidFill>
              </a:rPr>
              <a:t> i da ga treba </a:t>
            </a:r>
            <a:r>
              <a:rPr lang="hr-HR" sz="2400" b="1" dirty="0">
                <a:solidFill>
                  <a:srgbClr val="002060"/>
                </a:solidFill>
              </a:rPr>
              <a:t>krcati dalje od nastambi </a:t>
            </a:r>
            <a:r>
              <a:rPr lang="hr-HR" sz="2400" dirty="0">
                <a:solidFill>
                  <a:srgbClr val="002060"/>
                </a:solidFill>
              </a:rPr>
              <a:t>(</a:t>
            </a:r>
            <a:r>
              <a:rPr lang="hr-HR" sz="2400" dirty="0" err="1">
                <a:solidFill>
                  <a:srgbClr val="002060"/>
                </a:solidFill>
              </a:rPr>
              <a:t>clear</a:t>
            </a: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err="1">
                <a:solidFill>
                  <a:srgbClr val="002060"/>
                </a:solidFill>
              </a:rPr>
              <a:t>of</a:t>
            </a: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err="1">
                <a:solidFill>
                  <a:srgbClr val="002060"/>
                </a:solidFill>
              </a:rPr>
              <a:t>living</a:t>
            </a: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err="1">
                <a:solidFill>
                  <a:srgbClr val="002060"/>
                </a:solidFill>
              </a:rPr>
              <a:t>quarters</a:t>
            </a:r>
            <a:r>
              <a:rPr lang="hr-HR" sz="24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268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52D4A9D-CEA4-4461-BFE0-8727224D4401}"/>
              </a:ext>
            </a:extLst>
          </p:cNvPr>
          <p:cNvSpPr txBox="1">
            <a:spLocks/>
          </p:cNvSpPr>
          <p:nvPr/>
        </p:nvSpPr>
        <p:spPr>
          <a:xfrm>
            <a:off x="619760" y="431483"/>
            <a:ext cx="10952480" cy="74707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>
                <a:solidFill>
                  <a:srgbClr val="002060"/>
                </a:solidFill>
              </a:rPr>
              <a:t>Princip odvajanja tereta - segragacija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44D2D1E8-47B8-4545-8AB5-B93EDF6DD17E}"/>
              </a:ext>
            </a:extLst>
          </p:cNvPr>
          <p:cNvSpPr txBox="1"/>
          <p:nvPr/>
        </p:nvSpPr>
        <p:spPr>
          <a:xfrm>
            <a:off x="469329" y="1341120"/>
            <a:ext cx="11102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002060"/>
                </a:solidFill>
              </a:rPr>
              <a:t>    Odvajanje tereta ili </a:t>
            </a:r>
            <a:r>
              <a:rPr lang="hr-HR" sz="2400" dirty="0" err="1">
                <a:solidFill>
                  <a:srgbClr val="002060"/>
                </a:solidFill>
              </a:rPr>
              <a:t>segragacija</a:t>
            </a:r>
            <a:r>
              <a:rPr lang="hr-HR" sz="2400" dirty="0">
                <a:solidFill>
                  <a:srgbClr val="002060"/>
                </a:solidFill>
              </a:rPr>
              <a:t> izvodi se pomoću </a:t>
            </a:r>
            <a:r>
              <a:rPr lang="hr-HR" sz="2400" b="1" dirty="0">
                <a:solidFill>
                  <a:srgbClr val="002060"/>
                </a:solidFill>
              </a:rPr>
              <a:t>tablice odvajanja</a:t>
            </a:r>
            <a:r>
              <a:rPr lang="hr-HR" sz="2400" dirty="0">
                <a:solidFill>
                  <a:srgbClr val="002060"/>
                </a:solidFill>
              </a:rPr>
              <a:t>, uzimajući u obzir </a:t>
            </a:r>
          </a:p>
          <a:p>
            <a:r>
              <a:rPr lang="hr-HR" sz="2400" dirty="0">
                <a:solidFill>
                  <a:srgbClr val="002060"/>
                </a:solidFill>
              </a:rPr>
              <a:t>    sve relevantne podatke opasnog tereta koji se nalaze u listi opasnih tereta –</a:t>
            </a:r>
            <a:r>
              <a:rPr lang="hr-HR" sz="2400" b="1" dirty="0">
                <a:solidFill>
                  <a:srgbClr val="002060"/>
                </a:solidFill>
              </a:rPr>
              <a:t>DGL-</a:t>
            </a:r>
            <a:r>
              <a:rPr lang="hr-HR" sz="2400" b="1" dirty="0" err="1">
                <a:solidFill>
                  <a:srgbClr val="002060"/>
                </a:solidFill>
              </a:rPr>
              <a:t>Vol.II</a:t>
            </a:r>
            <a:endParaRPr lang="hr-HR" sz="2400" b="1" dirty="0">
              <a:solidFill>
                <a:srgbClr val="002060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710F812A-A41E-4244-A34B-97B68E04FB1A}"/>
              </a:ext>
            </a:extLst>
          </p:cNvPr>
          <p:cNvSpPr txBox="1"/>
          <p:nvPr/>
        </p:nvSpPr>
        <p:spPr>
          <a:xfrm>
            <a:off x="772160" y="2334677"/>
            <a:ext cx="9236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U tablici je popis svih klasa od 1 do 9 s pripadajućim brojčanim šiframa.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DEE501B4-B24D-4131-B24A-9A4A1F2C31C9}"/>
              </a:ext>
            </a:extLst>
          </p:cNvPr>
          <p:cNvSpPr txBox="1"/>
          <p:nvPr/>
        </p:nvSpPr>
        <p:spPr>
          <a:xfrm>
            <a:off x="1402080" y="3012044"/>
            <a:ext cx="1074005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Značenja brojčanih šifri su:</a:t>
            </a:r>
          </a:p>
          <a:p>
            <a:pPr marL="342900" indent="-342900">
              <a:buFontTx/>
              <a:buChar char="-"/>
            </a:pPr>
            <a:r>
              <a:rPr lang="hr-HR" sz="2400" b="1" dirty="0">
                <a:solidFill>
                  <a:srgbClr val="002060"/>
                </a:solidFill>
              </a:rPr>
              <a:t>1 udaljeno od</a:t>
            </a:r>
          </a:p>
          <a:p>
            <a:pPr marL="342900" indent="-342900">
              <a:buFontTx/>
              <a:buChar char="-"/>
            </a:pPr>
            <a:r>
              <a:rPr lang="hr-HR" sz="2400" b="1" dirty="0">
                <a:solidFill>
                  <a:srgbClr val="002060"/>
                </a:solidFill>
              </a:rPr>
              <a:t>2 razdvojeno od</a:t>
            </a:r>
          </a:p>
          <a:p>
            <a:pPr marL="342900" indent="-342900">
              <a:buFontTx/>
              <a:buChar char="-"/>
            </a:pPr>
            <a:r>
              <a:rPr lang="hr-HR" sz="2400" b="1" dirty="0">
                <a:solidFill>
                  <a:srgbClr val="002060"/>
                </a:solidFill>
              </a:rPr>
              <a:t>3 razdvojeno čitavim odjeljkom ili skladištem</a:t>
            </a:r>
          </a:p>
          <a:p>
            <a:pPr marL="342900" indent="-342900">
              <a:buFontTx/>
              <a:buChar char="-"/>
            </a:pPr>
            <a:r>
              <a:rPr lang="hr-HR" sz="2400" b="1" dirty="0">
                <a:solidFill>
                  <a:srgbClr val="002060"/>
                </a:solidFill>
              </a:rPr>
              <a:t>4 razdvojeno vodoravno, čitavim odjeljkom ili skladištem koje se proteže između</a:t>
            </a:r>
          </a:p>
          <a:p>
            <a:pPr marL="342900" indent="-342900">
              <a:buFontTx/>
              <a:buChar char="-"/>
            </a:pPr>
            <a:r>
              <a:rPr lang="hr-HR" sz="2400" b="1" dirty="0">
                <a:solidFill>
                  <a:srgbClr val="002060"/>
                </a:solidFill>
              </a:rPr>
              <a:t>X odvajanje u skladu s opisom u DGL </a:t>
            </a:r>
          </a:p>
          <a:p>
            <a:pPr marL="342900" indent="-342900">
              <a:buFontTx/>
              <a:buChar char="-"/>
            </a:pPr>
            <a:r>
              <a:rPr lang="hr-HR" sz="2400" b="1" dirty="0">
                <a:solidFill>
                  <a:srgbClr val="002060"/>
                </a:solidFill>
              </a:rPr>
              <a:t>□ prazno polje odnosi se na eksplozive za koje postoje dodatni zahtjevi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9852EE57-6253-4FDD-948C-8B92B8664B04}"/>
              </a:ext>
            </a:extLst>
          </p:cNvPr>
          <p:cNvSpPr txBox="1"/>
          <p:nvPr/>
        </p:nvSpPr>
        <p:spPr>
          <a:xfrm>
            <a:off x="9687212" y="6529627"/>
            <a:ext cx="25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Kap.Renato </a:t>
            </a:r>
            <a:r>
              <a:rPr lang="hr-HR" dirty="0" smtClean="0"/>
              <a:t>Dudić©202</a:t>
            </a:r>
            <a:r>
              <a:rPr lang="en-US" dirty="0" smtClean="0"/>
              <a:t>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370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137CAB54-9E3F-48C4-972F-575EC22954BB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TABLICA ODVAJANJA – SEGRAGATION TABLE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9A458D2-8FDE-4C53-9184-0ACED2F10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31" y="813375"/>
            <a:ext cx="7341490" cy="523125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6862E82A-0C75-4AF0-A5B6-5E62605891EA}"/>
              </a:ext>
            </a:extLst>
          </p:cNvPr>
          <p:cNvSpPr txBox="1"/>
          <p:nvPr/>
        </p:nvSpPr>
        <p:spPr>
          <a:xfrm>
            <a:off x="452532" y="189296"/>
            <a:ext cx="564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Tablice odvajanja nalaze se u VOL I IMDG-a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AF0C20DF-01EF-4FCF-B84F-64C48B9C32CA}"/>
              </a:ext>
            </a:extLst>
          </p:cNvPr>
          <p:cNvSpPr txBox="1"/>
          <p:nvPr/>
        </p:nvSpPr>
        <p:spPr>
          <a:xfrm>
            <a:off x="9687212" y="6529627"/>
            <a:ext cx="25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Kap.Renato </a:t>
            </a:r>
            <a:r>
              <a:rPr lang="hr-HR" dirty="0" smtClean="0"/>
              <a:t>Dudić©202</a:t>
            </a:r>
            <a:r>
              <a:rPr lang="en-US" dirty="0" smtClean="0"/>
              <a:t>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228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5ACDDED3-C6EE-4230-9A02-B3E2B8E98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3" y="1053253"/>
            <a:ext cx="6328171" cy="475149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FF5CF6B9-BC76-4B0F-A8D6-5FC033D68827}"/>
              </a:ext>
            </a:extLst>
          </p:cNvPr>
          <p:cNvSpPr txBox="1"/>
          <p:nvPr/>
        </p:nvSpPr>
        <p:spPr>
          <a:xfrm>
            <a:off x="7074504" y="1520370"/>
            <a:ext cx="3271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ŠIFRA 1 – UDALJENO OD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2AC29216-1DDF-4ECB-9311-571C886E068A}"/>
              </a:ext>
            </a:extLst>
          </p:cNvPr>
          <p:cNvSpPr txBox="1"/>
          <p:nvPr/>
        </p:nvSpPr>
        <p:spPr>
          <a:xfrm>
            <a:off x="7074504" y="2320741"/>
            <a:ext cx="45579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Tereti mogu biti u istome odjeljenju, skladištu ili na palubi uz uvjet horizontalnog odvajanja od </a:t>
            </a:r>
            <a:r>
              <a:rPr lang="hr-HR" sz="2400" b="1" dirty="0">
                <a:solidFill>
                  <a:srgbClr val="002060"/>
                </a:solidFill>
              </a:rPr>
              <a:t>najmanje 3 m.</a:t>
            </a:r>
          </a:p>
          <a:p>
            <a:pPr marL="285750" indent="-285750">
              <a:buFontTx/>
              <a:buChar char="-"/>
            </a:pPr>
            <a:endParaRPr lang="hr-HR" sz="24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Crveni kvadratić predstavlja</a:t>
            </a:r>
          </a:p>
          <a:p>
            <a:r>
              <a:rPr lang="hr-HR" sz="2400" dirty="0">
                <a:solidFill>
                  <a:srgbClr val="002060"/>
                </a:solidFill>
              </a:rPr>
              <a:t>     </a:t>
            </a:r>
            <a:r>
              <a:rPr lang="hr-HR" sz="2400" b="1" dirty="0">
                <a:solidFill>
                  <a:srgbClr val="002060"/>
                </a:solidFill>
              </a:rPr>
              <a:t>referentan</a:t>
            </a:r>
            <a:r>
              <a:rPr lang="hr-HR" sz="2400" dirty="0">
                <a:solidFill>
                  <a:srgbClr val="002060"/>
                </a:solidFill>
              </a:rPr>
              <a:t> teret.</a:t>
            </a:r>
          </a:p>
          <a:p>
            <a:pPr marL="285750" indent="-285750">
              <a:buFontTx/>
              <a:buChar char="-"/>
            </a:pPr>
            <a:endParaRPr lang="hr-HR" sz="24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Šrafirani kvadratić predstavlja </a:t>
            </a:r>
            <a:r>
              <a:rPr lang="hr-HR" sz="2400" b="1" dirty="0">
                <a:solidFill>
                  <a:srgbClr val="002060"/>
                </a:solidFill>
              </a:rPr>
              <a:t>nekompatibilan</a:t>
            </a:r>
            <a:r>
              <a:rPr lang="hr-HR" sz="2400" dirty="0">
                <a:solidFill>
                  <a:srgbClr val="002060"/>
                </a:solidFill>
              </a:rPr>
              <a:t> teret.</a:t>
            </a:r>
          </a:p>
          <a:p>
            <a:pPr marL="285750" indent="-285750">
              <a:buFontTx/>
              <a:buChar char="-"/>
            </a:pPr>
            <a:endParaRPr lang="hr-HR" sz="24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5D4E7A61-2C42-48BE-9936-0FA61DC72223}"/>
              </a:ext>
            </a:extLst>
          </p:cNvPr>
          <p:cNvSpPr txBox="1"/>
          <p:nvPr/>
        </p:nvSpPr>
        <p:spPr>
          <a:xfrm>
            <a:off x="9687212" y="6529627"/>
            <a:ext cx="25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Kap.Renato </a:t>
            </a:r>
            <a:r>
              <a:rPr lang="hr-HR" dirty="0" smtClean="0"/>
              <a:t>Dudić©202</a:t>
            </a:r>
            <a:r>
              <a:rPr lang="en-US" dirty="0" smtClean="0"/>
              <a:t>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305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3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xmlns="" id="{385921D3-0ECE-44AC-8359-AF76BF2A7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1464733"/>
            <a:ext cx="6413931" cy="392853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E2E7CBB1-B06A-420E-AFC8-270B347FBEBE}"/>
              </a:ext>
            </a:extLst>
          </p:cNvPr>
          <p:cNvSpPr txBox="1"/>
          <p:nvPr/>
        </p:nvSpPr>
        <p:spPr>
          <a:xfrm>
            <a:off x="7511143" y="1717317"/>
            <a:ext cx="364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ŠIFRA 2 – RAZDVOJENO OD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C67B7C0B-ABC8-4DC3-B983-E3C800006D27}"/>
              </a:ext>
            </a:extLst>
          </p:cNvPr>
          <p:cNvSpPr txBox="1"/>
          <p:nvPr/>
        </p:nvSpPr>
        <p:spPr>
          <a:xfrm>
            <a:off x="7053000" y="2415235"/>
            <a:ext cx="45579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Tereti složen ispod palube koji se mora </a:t>
            </a:r>
            <a:r>
              <a:rPr lang="hr-HR" sz="2400" b="1" dirty="0">
                <a:solidFill>
                  <a:srgbClr val="002060"/>
                </a:solidFill>
              </a:rPr>
              <a:t>odvojiti po visini.</a:t>
            </a:r>
          </a:p>
          <a:p>
            <a:pPr marL="285750" indent="-285750">
              <a:buFontTx/>
              <a:buChar char="-"/>
            </a:pPr>
            <a:endParaRPr lang="hr-HR" sz="24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Ukoliko se slaže na palubi, zahtjeva se </a:t>
            </a:r>
            <a:r>
              <a:rPr lang="hr-HR" sz="2400" b="1" dirty="0">
                <a:solidFill>
                  <a:srgbClr val="002060"/>
                </a:solidFill>
              </a:rPr>
              <a:t>najmanja horizontalna udaljenost od 6 m</a:t>
            </a:r>
            <a:r>
              <a:rPr lang="hr-HR" sz="24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4ED19420-43CE-4964-8D9B-380F2B3D332F}"/>
              </a:ext>
            </a:extLst>
          </p:cNvPr>
          <p:cNvSpPr txBox="1"/>
          <p:nvPr/>
        </p:nvSpPr>
        <p:spPr>
          <a:xfrm>
            <a:off x="9687212" y="6529627"/>
            <a:ext cx="25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Kap.Renato </a:t>
            </a:r>
            <a:r>
              <a:rPr lang="hr-HR" dirty="0" smtClean="0"/>
              <a:t>Dudić©202</a:t>
            </a:r>
            <a:r>
              <a:rPr lang="en-US" dirty="0" smtClean="0"/>
              <a:t>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789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3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xmlns="" id="{AB594AA6-0728-4449-9B34-FF7EB7B8F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90" y="1479551"/>
            <a:ext cx="5795867" cy="383803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4597C22-FA21-4D67-8E44-32123F0718CD}"/>
              </a:ext>
            </a:extLst>
          </p:cNvPr>
          <p:cNvSpPr txBox="1"/>
          <p:nvPr/>
        </p:nvSpPr>
        <p:spPr>
          <a:xfrm>
            <a:off x="6990969" y="1479551"/>
            <a:ext cx="4287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ŠIFRA 3 – RAZDVOJENO CIJELIM </a:t>
            </a:r>
          </a:p>
          <a:p>
            <a:r>
              <a:rPr lang="hr-HR" sz="2400" b="1" dirty="0">
                <a:solidFill>
                  <a:srgbClr val="002060"/>
                </a:solidFill>
              </a:rPr>
              <a:t>ODJELJKOM ILI SKLADIŠTEM OD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275C1BC5-C2A7-4A56-A44C-5F7C1C7BCF27}"/>
              </a:ext>
            </a:extLst>
          </p:cNvPr>
          <p:cNvSpPr txBox="1"/>
          <p:nvPr/>
        </p:nvSpPr>
        <p:spPr>
          <a:xfrm>
            <a:off x="6755035" y="2790608"/>
            <a:ext cx="4718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Podrazumijeva</a:t>
            </a:r>
            <a:r>
              <a:rPr lang="hr-HR" sz="2400" b="1" dirty="0">
                <a:solidFill>
                  <a:srgbClr val="002060"/>
                </a:solidFill>
              </a:rPr>
              <a:t> vertikalno i horizontalno odvajanje</a:t>
            </a:r>
          </a:p>
          <a:p>
            <a:endParaRPr lang="hr-HR" sz="24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Teret složen na palubi mora biti na udaljenosti od </a:t>
            </a:r>
            <a:r>
              <a:rPr lang="hr-HR" sz="2400" b="1" dirty="0">
                <a:solidFill>
                  <a:srgbClr val="002060"/>
                </a:solidFill>
              </a:rPr>
              <a:t>najmanje 12 m</a:t>
            </a:r>
            <a:r>
              <a:rPr lang="hr-HR" sz="24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DEA9153-8676-4070-98ED-58D393B5E72A}"/>
              </a:ext>
            </a:extLst>
          </p:cNvPr>
          <p:cNvSpPr txBox="1"/>
          <p:nvPr/>
        </p:nvSpPr>
        <p:spPr>
          <a:xfrm>
            <a:off x="9687212" y="6529627"/>
            <a:ext cx="25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Kap.Renato </a:t>
            </a:r>
            <a:r>
              <a:rPr lang="hr-HR" dirty="0" smtClean="0"/>
              <a:t>Dudić©202</a:t>
            </a:r>
            <a:r>
              <a:rPr lang="en-US" dirty="0" smtClean="0"/>
              <a:t>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841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8FDE4AD-C222-4FE3-A788-08E73AFFB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7" y="1395307"/>
            <a:ext cx="6076529" cy="406738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B7139BE-3242-4CBD-B24B-60DD40B6269D}"/>
              </a:ext>
            </a:extLst>
          </p:cNvPr>
          <p:cNvSpPr txBox="1"/>
          <p:nvPr/>
        </p:nvSpPr>
        <p:spPr>
          <a:xfrm>
            <a:off x="6661856" y="1395307"/>
            <a:ext cx="4875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ŠIFRA 4 – RAZDVOJENO UZDUŽNO</a:t>
            </a:r>
          </a:p>
          <a:p>
            <a:r>
              <a:rPr lang="hr-HR" sz="2400" b="1" dirty="0">
                <a:solidFill>
                  <a:srgbClr val="002060"/>
                </a:solidFill>
              </a:rPr>
              <a:t>CIJELIM ODJELJKOM ILI SKLADIŠTEM </a:t>
            </a:r>
          </a:p>
          <a:p>
            <a:r>
              <a:rPr lang="hr-HR" sz="2400" b="1" dirty="0">
                <a:solidFill>
                  <a:srgbClr val="002060"/>
                </a:solidFill>
              </a:rPr>
              <a:t>KOJE SE PROTEŽE IZMEĐU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278019B7-D817-41D4-90C1-FE3F2E8F1148}"/>
              </a:ext>
            </a:extLst>
          </p:cNvPr>
          <p:cNvSpPr txBox="1"/>
          <p:nvPr/>
        </p:nvSpPr>
        <p:spPr>
          <a:xfrm>
            <a:off x="6730786" y="2613051"/>
            <a:ext cx="45579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Između tereta u skladištu i onog na palubi mora biti prazan odjeljak kako bi razmak bio </a:t>
            </a:r>
            <a:r>
              <a:rPr lang="hr-HR" sz="2400" b="1" dirty="0">
                <a:solidFill>
                  <a:srgbClr val="002060"/>
                </a:solidFill>
              </a:rPr>
              <a:t>najmanje 24 m.</a:t>
            </a:r>
          </a:p>
          <a:p>
            <a:endParaRPr lang="hr-HR" sz="24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002060"/>
                </a:solidFill>
              </a:rPr>
              <a:t>Na palubi tereti moraju biti na udaljenosti od </a:t>
            </a:r>
            <a:r>
              <a:rPr lang="hr-HR" sz="2400" b="1" dirty="0">
                <a:solidFill>
                  <a:srgbClr val="002060"/>
                </a:solidFill>
              </a:rPr>
              <a:t>najmanje 24 m </a:t>
            </a:r>
            <a:r>
              <a:rPr lang="hr-HR" sz="2400" dirty="0">
                <a:solidFill>
                  <a:srgbClr val="002060"/>
                </a:solidFill>
              </a:rPr>
              <a:t>s uključenim tzv. </a:t>
            </a:r>
            <a:r>
              <a:rPr lang="hr-HR" sz="2400" b="1" dirty="0">
                <a:solidFill>
                  <a:srgbClr val="002060"/>
                </a:solidFill>
              </a:rPr>
              <a:t>interventnim odjeljkom.</a:t>
            </a:r>
          </a:p>
          <a:p>
            <a:pPr marL="285750" indent="-285750">
              <a:buFontTx/>
              <a:buChar char="-"/>
            </a:pP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F596B4FB-E676-4B99-B4B0-FC1D444615B4}"/>
              </a:ext>
            </a:extLst>
          </p:cNvPr>
          <p:cNvSpPr txBox="1"/>
          <p:nvPr/>
        </p:nvSpPr>
        <p:spPr>
          <a:xfrm>
            <a:off x="9687212" y="6529627"/>
            <a:ext cx="25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Kap.Renato</a:t>
            </a:r>
            <a:r>
              <a:rPr lang="hr-HR" dirty="0"/>
              <a:t> Dudić©2020</a:t>
            </a:r>
          </a:p>
        </p:txBody>
      </p:sp>
    </p:spTree>
    <p:extLst>
      <p:ext uri="{BB962C8B-B14F-4D97-AF65-F5344CB8AC3E}">
        <p14:creationId xmlns:p14="http://schemas.microsoft.com/office/powerpoint/2010/main" val="49445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DA2E8B8F-9096-4AED-AF5D-419AF66A587B}"/>
              </a:ext>
            </a:extLst>
          </p:cNvPr>
          <p:cNvSpPr txBox="1"/>
          <p:nvPr/>
        </p:nvSpPr>
        <p:spPr>
          <a:xfrm>
            <a:off x="1022888" y="371960"/>
            <a:ext cx="10766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002060"/>
                </a:solidFill>
              </a:rPr>
              <a:t>ODVAJANJE KONTEJNERA NA BRODU ZA PRIJEVOZ KONTEJNERA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6FCE87F9-0BEF-4792-8FD8-BE4C63A440A0}"/>
              </a:ext>
            </a:extLst>
          </p:cNvPr>
          <p:cNvSpPr txBox="1"/>
          <p:nvPr/>
        </p:nvSpPr>
        <p:spPr>
          <a:xfrm>
            <a:off x="469329" y="1341120"/>
            <a:ext cx="11190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002060"/>
                </a:solidFill>
              </a:rPr>
              <a:t>    Odvajanje ili </a:t>
            </a:r>
            <a:r>
              <a:rPr lang="hr-HR" sz="2400" dirty="0" err="1">
                <a:solidFill>
                  <a:srgbClr val="002060"/>
                </a:solidFill>
              </a:rPr>
              <a:t>segragacija</a:t>
            </a: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b="1" dirty="0">
                <a:solidFill>
                  <a:srgbClr val="002060"/>
                </a:solidFill>
              </a:rPr>
              <a:t>kontejnera</a:t>
            </a:r>
            <a:r>
              <a:rPr lang="hr-HR" sz="2400" dirty="0">
                <a:solidFill>
                  <a:srgbClr val="002060"/>
                </a:solidFill>
              </a:rPr>
              <a:t> vrši se pomoću </a:t>
            </a:r>
            <a:r>
              <a:rPr lang="hr-HR" sz="2400" b="1" dirty="0">
                <a:solidFill>
                  <a:srgbClr val="002060"/>
                </a:solidFill>
              </a:rPr>
              <a:t>tablice odvajanja za kontejnere</a:t>
            </a:r>
          </a:p>
          <a:p>
            <a:r>
              <a:rPr lang="hr-HR" sz="2400" b="1" dirty="0">
                <a:solidFill>
                  <a:srgbClr val="002060"/>
                </a:solidFill>
              </a:rPr>
              <a:t>    </a:t>
            </a:r>
            <a:r>
              <a:rPr lang="hr-HR" sz="2400" dirty="0">
                <a:solidFill>
                  <a:srgbClr val="002060"/>
                </a:solidFill>
              </a:rPr>
              <a:t>uzimajući u obzir sve relevantne podatke opasnog tereta koji se prevoze kontejnerima.</a:t>
            </a:r>
            <a:endParaRPr lang="hr-HR" sz="2400" b="1" dirty="0">
              <a:solidFill>
                <a:srgbClr val="002060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FCCC2017-0734-4D4C-A1EC-F9FB424B63AD}"/>
              </a:ext>
            </a:extLst>
          </p:cNvPr>
          <p:cNvSpPr txBox="1"/>
          <p:nvPr/>
        </p:nvSpPr>
        <p:spPr>
          <a:xfrm>
            <a:off x="1297577" y="2839224"/>
            <a:ext cx="96621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Značenja brojčanih šifri u tablici odvajanja za kontejnere su:</a:t>
            </a:r>
          </a:p>
          <a:p>
            <a:pPr marL="342900" indent="-342900">
              <a:buFontTx/>
              <a:buChar char="-"/>
            </a:pPr>
            <a:r>
              <a:rPr lang="hr-HR" sz="2400" b="1" dirty="0">
                <a:solidFill>
                  <a:srgbClr val="002060"/>
                </a:solidFill>
              </a:rPr>
              <a:t>1 udaljeno od</a:t>
            </a:r>
          </a:p>
          <a:p>
            <a:pPr marL="342900" indent="-342900">
              <a:buFontTx/>
              <a:buChar char="-"/>
            </a:pPr>
            <a:r>
              <a:rPr lang="hr-HR" sz="2400" b="1" dirty="0">
                <a:solidFill>
                  <a:srgbClr val="002060"/>
                </a:solidFill>
              </a:rPr>
              <a:t>2 razdvojeno od</a:t>
            </a:r>
          </a:p>
          <a:p>
            <a:pPr marL="342900" indent="-342900">
              <a:buFontTx/>
              <a:buChar char="-"/>
            </a:pPr>
            <a:r>
              <a:rPr lang="hr-HR" sz="2400" b="1" dirty="0">
                <a:solidFill>
                  <a:srgbClr val="002060"/>
                </a:solidFill>
              </a:rPr>
              <a:t>3 razdvojeno čitavim odjeljkom ili skladištem</a:t>
            </a:r>
          </a:p>
          <a:p>
            <a:pPr marL="342900" indent="-342900">
              <a:buFontTx/>
              <a:buChar char="-"/>
            </a:pPr>
            <a:r>
              <a:rPr lang="hr-HR" sz="2400" b="1" dirty="0">
                <a:solidFill>
                  <a:srgbClr val="002060"/>
                </a:solidFill>
              </a:rPr>
              <a:t>4 dozvoljeno je jedino uzdužno slaganje uz minimalnu udaljenost 24 m</a:t>
            </a:r>
          </a:p>
          <a:p>
            <a:pPr marL="342900" indent="-342900">
              <a:buFontTx/>
              <a:buChar char="-"/>
            </a:pPr>
            <a:r>
              <a:rPr lang="hr-HR" sz="2400" b="1" dirty="0">
                <a:solidFill>
                  <a:srgbClr val="002060"/>
                </a:solidFill>
              </a:rPr>
              <a:t>X odvajanje u skladu s opisom u DGL </a:t>
            </a:r>
          </a:p>
          <a:p>
            <a:pPr marL="342900" indent="-342900">
              <a:buFontTx/>
              <a:buChar char="-"/>
            </a:pPr>
            <a:r>
              <a:rPr lang="hr-HR" sz="2400" b="1" dirty="0">
                <a:solidFill>
                  <a:srgbClr val="002060"/>
                </a:solidFill>
              </a:rPr>
              <a:t>□ prazno polje odnosi se na eksplozive za koje postoje dodatni zahtjevi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FE39BD4F-F57A-4551-A6DD-B858295CC7AC}"/>
              </a:ext>
            </a:extLst>
          </p:cNvPr>
          <p:cNvSpPr txBox="1"/>
          <p:nvPr/>
        </p:nvSpPr>
        <p:spPr>
          <a:xfrm>
            <a:off x="814251" y="5516880"/>
            <a:ext cx="10237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Sukladno tablici kontejnerskim prostorom se smatra udaljenost od najmanje</a:t>
            </a:r>
          </a:p>
          <a:p>
            <a:r>
              <a:rPr lang="hr-HR" sz="2400" b="1" dirty="0">
                <a:solidFill>
                  <a:srgbClr val="FF0000"/>
                </a:solidFill>
              </a:rPr>
              <a:t>                - 6 m uzdužno (ispred i iza relevantnog kontejnera)</a:t>
            </a:r>
          </a:p>
          <a:p>
            <a:r>
              <a:rPr lang="hr-HR" sz="2400" b="1" dirty="0">
                <a:solidFill>
                  <a:srgbClr val="FF0000"/>
                </a:solidFill>
              </a:rPr>
              <a:t>                - 2,4 m poprečno (lijevo i desno od relevantnog kontejnera)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116D53A-4626-4A53-86E7-96AD065E3C93}"/>
              </a:ext>
            </a:extLst>
          </p:cNvPr>
          <p:cNvSpPr txBox="1"/>
          <p:nvPr/>
        </p:nvSpPr>
        <p:spPr>
          <a:xfrm>
            <a:off x="9687212" y="6529627"/>
            <a:ext cx="25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Kap.Renato </a:t>
            </a:r>
            <a:r>
              <a:rPr lang="hr-HR" dirty="0" smtClean="0"/>
              <a:t>Dudić©202</a:t>
            </a:r>
            <a:r>
              <a:rPr lang="en-US" dirty="0" smtClean="0"/>
              <a:t>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1429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618E11D8-CCD2-4623-B6BB-A7CC829E0455}"/>
              </a:ext>
            </a:extLst>
          </p:cNvPr>
          <p:cNvSpPr txBox="1"/>
          <p:nvPr/>
        </p:nvSpPr>
        <p:spPr>
          <a:xfrm>
            <a:off x="1411940" y="412301"/>
            <a:ext cx="9641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002060"/>
                </a:solidFill>
              </a:rPr>
              <a:t>PRIMJER PROCEDURE ODVAJANJA TERETA KONTEJNERA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4135042F-4787-490B-B00D-5DE3271B34E0}"/>
              </a:ext>
            </a:extLst>
          </p:cNvPr>
          <p:cNvSpPr txBox="1"/>
          <p:nvPr/>
        </p:nvSpPr>
        <p:spPr>
          <a:xfrm>
            <a:off x="1546412" y="1753507"/>
            <a:ext cx="2222853" cy="1477328"/>
          </a:xfrm>
          <a:prstGeom prst="rect">
            <a:avLst/>
          </a:prstGeom>
          <a:solidFill>
            <a:srgbClr val="92D050">
              <a:alpha val="58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PSN: BUTAN</a:t>
            </a:r>
          </a:p>
          <a:p>
            <a:r>
              <a:rPr lang="hr-HR" dirty="0"/>
              <a:t>UN: 1011</a:t>
            </a:r>
          </a:p>
          <a:p>
            <a:r>
              <a:rPr lang="hr-HR" dirty="0" err="1"/>
              <a:t>Class</a:t>
            </a:r>
            <a:r>
              <a:rPr lang="hr-HR" dirty="0"/>
              <a:t>: 2.1</a:t>
            </a:r>
          </a:p>
          <a:p>
            <a:r>
              <a:rPr lang="hr-HR" dirty="0" err="1"/>
              <a:t>Category</a:t>
            </a:r>
            <a:r>
              <a:rPr lang="hr-HR" dirty="0"/>
              <a:t>: E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81E375BA-CA30-4478-8340-2EA92A28AEED}"/>
              </a:ext>
            </a:extLst>
          </p:cNvPr>
          <p:cNvSpPr txBox="1"/>
          <p:nvPr/>
        </p:nvSpPr>
        <p:spPr>
          <a:xfrm>
            <a:off x="8293812" y="1753507"/>
            <a:ext cx="2222853" cy="1477328"/>
          </a:xfrm>
          <a:prstGeom prst="rect">
            <a:avLst/>
          </a:prstGeom>
          <a:solidFill>
            <a:srgbClr val="FFC000">
              <a:alpha val="48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PSN: CLINICAL WASTE</a:t>
            </a:r>
          </a:p>
          <a:p>
            <a:r>
              <a:rPr lang="hr-HR" dirty="0"/>
              <a:t>UN: 3291</a:t>
            </a:r>
          </a:p>
          <a:p>
            <a:r>
              <a:rPr lang="hr-HR" dirty="0" err="1"/>
              <a:t>Class</a:t>
            </a:r>
            <a:r>
              <a:rPr lang="hr-HR" dirty="0"/>
              <a:t>: 6.2</a:t>
            </a:r>
          </a:p>
          <a:p>
            <a:endParaRPr lang="hr-HR" dirty="0"/>
          </a:p>
          <a:p>
            <a:r>
              <a:rPr lang="hr-HR" dirty="0"/>
              <a:t>(medicinski otpad)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C4E99B67-65C6-4BB8-8737-1A711F2EA6F4}"/>
              </a:ext>
            </a:extLst>
          </p:cNvPr>
          <p:cNvSpPr txBox="1"/>
          <p:nvPr/>
        </p:nvSpPr>
        <p:spPr>
          <a:xfrm>
            <a:off x="2269302" y="1190625"/>
            <a:ext cx="77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Teret1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8FC9C04E-C983-430D-8CC6-D8D91EFF544D}"/>
              </a:ext>
            </a:extLst>
          </p:cNvPr>
          <p:cNvSpPr txBox="1"/>
          <p:nvPr/>
        </p:nvSpPr>
        <p:spPr>
          <a:xfrm>
            <a:off x="9016702" y="1234375"/>
            <a:ext cx="77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Teret2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8F3C6803-9F2D-4212-9A55-6D55BF72A430}"/>
              </a:ext>
            </a:extLst>
          </p:cNvPr>
          <p:cNvSpPr txBox="1"/>
          <p:nvPr/>
        </p:nvSpPr>
        <p:spPr>
          <a:xfrm>
            <a:off x="5081919" y="2230561"/>
            <a:ext cx="1899238" cy="52322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r-HR" sz="2800" b="1" dirty="0"/>
              <a:t>DGL – </a:t>
            </a:r>
            <a:r>
              <a:rPr lang="hr-HR" sz="2800" b="1" dirty="0" err="1"/>
              <a:t>Vol.II</a:t>
            </a:r>
            <a:endParaRPr lang="hr-HR" sz="2800" b="1" dirty="0"/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xmlns="" id="{78298C7C-FB53-4E35-9D87-4EA36AF35C92}"/>
              </a:ext>
            </a:extLst>
          </p:cNvPr>
          <p:cNvSpPr/>
          <p:nvPr/>
        </p:nvSpPr>
        <p:spPr>
          <a:xfrm>
            <a:off x="3926465" y="2394264"/>
            <a:ext cx="883404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trelica: ulijevo 9">
            <a:extLst>
              <a:ext uri="{FF2B5EF4-FFF2-40B4-BE49-F238E27FC236}">
                <a16:creationId xmlns:a16="http://schemas.microsoft.com/office/drawing/2014/main" xmlns="" id="{5E8C4BEB-243B-4DE8-B251-7AABAD1B5364}"/>
              </a:ext>
            </a:extLst>
          </p:cNvPr>
          <p:cNvSpPr/>
          <p:nvPr/>
        </p:nvSpPr>
        <p:spPr>
          <a:xfrm>
            <a:off x="7188034" y="2394264"/>
            <a:ext cx="898901" cy="2616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: prema dolje 12">
            <a:extLst>
              <a:ext uri="{FF2B5EF4-FFF2-40B4-BE49-F238E27FC236}">
                <a16:creationId xmlns:a16="http://schemas.microsoft.com/office/drawing/2014/main" xmlns="" id="{413C72F6-BD4C-42BC-A820-68A3A0DC183E}"/>
              </a:ext>
            </a:extLst>
          </p:cNvPr>
          <p:cNvSpPr/>
          <p:nvPr/>
        </p:nvSpPr>
        <p:spPr>
          <a:xfrm>
            <a:off x="5907551" y="3057040"/>
            <a:ext cx="247973" cy="7439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4FFE3CF4-400B-41A5-B029-230C83685E71}"/>
              </a:ext>
            </a:extLst>
          </p:cNvPr>
          <p:cNvSpPr txBox="1"/>
          <p:nvPr/>
        </p:nvSpPr>
        <p:spPr>
          <a:xfrm>
            <a:off x="2657838" y="3976986"/>
            <a:ext cx="7172413" cy="132343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/>
              <a:t>U DG listi pronađemo dva navedena tereta po UN broju ili PSN-u</a:t>
            </a:r>
          </a:p>
          <a:p>
            <a:r>
              <a:rPr lang="hr-HR" sz="2000" dirty="0"/>
              <a:t>U koloni 16 nalaze se uvjeti slaganja i odvajanja.</a:t>
            </a:r>
          </a:p>
          <a:p>
            <a:r>
              <a:rPr lang="hr-HR" sz="2000" dirty="0"/>
              <a:t>Butan je u kategoriji E i mora biti udaljen od nastambi.</a:t>
            </a:r>
          </a:p>
          <a:p>
            <a:r>
              <a:rPr lang="hr-HR" sz="2000" dirty="0"/>
              <a:t>Uvjete za medicinski otpad propisuju nadležne vlasti izvorne države </a:t>
            </a:r>
          </a:p>
        </p:txBody>
      </p:sp>
      <p:sp>
        <p:nvSpPr>
          <p:cNvPr id="15" name="Strelica: prema dolje 14">
            <a:extLst>
              <a:ext uri="{FF2B5EF4-FFF2-40B4-BE49-F238E27FC236}">
                <a16:creationId xmlns:a16="http://schemas.microsoft.com/office/drawing/2014/main" xmlns="" id="{AED42B82-592F-48EF-BDB7-4FFB28241A42}"/>
              </a:ext>
            </a:extLst>
          </p:cNvPr>
          <p:cNvSpPr/>
          <p:nvPr/>
        </p:nvSpPr>
        <p:spPr>
          <a:xfrm>
            <a:off x="5909942" y="5476452"/>
            <a:ext cx="247973" cy="7439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FA3ACD6B-52D4-4BE4-954E-B2A4749694B7}"/>
              </a:ext>
            </a:extLst>
          </p:cNvPr>
          <p:cNvSpPr txBox="1"/>
          <p:nvPr/>
        </p:nvSpPr>
        <p:spPr>
          <a:xfrm>
            <a:off x="3319384" y="6360859"/>
            <a:ext cx="5424305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/>
              <a:t>TABLICA ODVAJANJA – SEGRAGATION TABLE (</a:t>
            </a:r>
            <a:r>
              <a:rPr lang="hr-HR" sz="2000" dirty="0" err="1"/>
              <a:t>Vol.I</a:t>
            </a:r>
            <a:r>
              <a:rPr lang="hr-HR" sz="2000" dirty="0"/>
              <a:t>)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06D59054-D725-4F9B-A4A6-6C29DC8D9E7E}"/>
              </a:ext>
            </a:extLst>
          </p:cNvPr>
          <p:cNvSpPr txBox="1"/>
          <p:nvPr/>
        </p:nvSpPr>
        <p:spPr>
          <a:xfrm>
            <a:off x="9687212" y="6529627"/>
            <a:ext cx="25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Kap.Renato </a:t>
            </a:r>
            <a:r>
              <a:rPr lang="hr-HR" dirty="0" smtClean="0"/>
              <a:t>Dudić©202</a:t>
            </a:r>
            <a:r>
              <a:rPr lang="en-US" dirty="0" smtClean="0"/>
              <a:t>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5048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654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Princip odvajanja tereta - segragacija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 odvajanja tereta - segragacija</dc:title>
  <dc:creator>Renato Dudić</dc:creator>
  <cp:lastModifiedBy>Renato</cp:lastModifiedBy>
  <cp:revision>28</cp:revision>
  <dcterms:created xsi:type="dcterms:W3CDTF">2020-04-02T14:59:00Z</dcterms:created>
  <dcterms:modified xsi:type="dcterms:W3CDTF">2023-01-09T07:41:26Z</dcterms:modified>
</cp:coreProperties>
</file>