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493" r:id="rId3"/>
    <p:sldId id="256" r:id="rId4"/>
    <p:sldId id="267" r:id="rId5"/>
    <p:sldId id="494" r:id="rId6"/>
    <p:sldId id="264" r:id="rId7"/>
    <p:sldId id="495" r:id="rId8"/>
    <p:sldId id="496" r:id="rId9"/>
    <p:sldId id="497" r:id="rId10"/>
    <p:sldId id="499" r:id="rId11"/>
    <p:sldId id="500" r:id="rId12"/>
    <p:sldId id="502" r:id="rId13"/>
    <p:sldId id="501" r:id="rId14"/>
    <p:sldId id="503" r:id="rId15"/>
    <p:sldId id="504" r:id="rId16"/>
    <p:sldId id="505" r:id="rId17"/>
    <p:sldId id="506" r:id="rId18"/>
    <p:sldId id="507" r:id="rId19"/>
    <p:sldId id="508" r:id="rId2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3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4" autoAdjust="0"/>
    <p:restoredTop sz="94660"/>
  </p:normalViewPr>
  <p:slideViewPr>
    <p:cSldViewPr snapToGrid="0">
      <p:cViewPr varScale="1">
        <p:scale>
          <a:sx n="92" d="100"/>
          <a:sy n="92" d="100"/>
        </p:scale>
        <p:origin x="4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23134-6B81-4356-8ED1-F16E20599FC0}" type="datetimeFigureOut">
              <a:rPr lang="hr-HR" smtClean="0"/>
              <a:t>9.1.2023.</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96555-490D-41B4-88CA-48E2EF3F5372}" type="slidenum">
              <a:rPr lang="hr-HR" smtClean="0"/>
              <a:t>‹#›</a:t>
            </a:fld>
            <a:endParaRPr lang="hr-HR"/>
          </a:p>
        </p:txBody>
      </p:sp>
    </p:spTree>
    <p:extLst>
      <p:ext uri="{BB962C8B-B14F-4D97-AF65-F5344CB8AC3E}">
        <p14:creationId xmlns:p14="http://schemas.microsoft.com/office/powerpoint/2010/main" val="3749413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Naslovni slajd – promijenite</a:t>
            </a:r>
            <a:r>
              <a:rPr lang="hr-HR" baseline="0" dirty="0"/>
              <a:t> naslov i ostalo. Ne smijete dodavati grafike ili  tekstualne okvire!</a:t>
            </a:r>
            <a:endParaRPr lang="hr-HR" dirty="0"/>
          </a:p>
        </p:txBody>
      </p:sp>
      <p:sp>
        <p:nvSpPr>
          <p:cNvPr id="4" name="Rezervirano mjesto broja slajd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693FD4-8F83-4EF7-AC3F-0DC0388986B0}" type="slidenum">
              <a:rPr kumimoji="0" lang="hr-H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hr-H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32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23596555-490D-41B4-88CA-48E2EF3F5372}" type="slidenum">
              <a:rPr lang="hr-HR" smtClean="0"/>
              <a:t>4</a:t>
            </a:fld>
            <a:endParaRPr lang="hr-HR"/>
          </a:p>
        </p:txBody>
      </p:sp>
    </p:spTree>
    <p:extLst>
      <p:ext uri="{BB962C8B-B14F-4D97-AF65-F5344CB8AC3E}">
        <p14:creationId xmlns:p14="http://schemas.microsoft.com/office/powerpoint/2010/main" val="336126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B7F8571-F9AD-47E4-916C-0AA715D464FC}"/>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xmlns="" id="{F5CFC8BD-BC1D-4426-8A25-229854A236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xmlns="" id="{8C4854C6-1656-41A7-9D1B-9D9AA9079079}"/>
              </a:ext>
            </a:extLst>
          </p:cNvPr>
          <p:cNvSpPr>
            <a:spLocks noGrp="1"/>
          </p:cNvSpPr>
          <p:nvPr>
            <p:ph type="dt" sz="half" idx="10"/>
          </p:nvPr>
        </p:nvSpPr>
        <p:spPr/>
        <p:txBody>
          <a:bodyPr/>
          <a:lstStyle/>
          <a:p>
            <a:fld id="{EB209719-E152-43A5-9043-73D570E14F1B}" type="datetimeFigureOut">
              <a:rPr lang="hr-HR" smtClean="0"/>
              <a:t>9.1.2023.</a:t>
            </a:fld>
            <a:endParaRPr lang="hr-HR"/>
          </a:p>
        </p:txBody>
      </p:sp>
      <p:sp>
        <p:nvSpPr>
          <p:cNvPr id="5" name="Rezervirano mjesto podnožja 4">
            <a:extLst>
              <a:ext uri="{FF2B5EF4-FFF2-40B4-BE49-F238E27FC236}">
                <a16:creationId xmlns:a16="http://schemas.microsoft.com/office/drawing/2014/main" xmlns="" id="{059F685F-A590-4676-8D50-66DF6777447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C1E9E0CF-7033-4935-870B-D05F00FF0348}"/>
              </a:ext>
            </a:extLst>
          </p:cNvPr>
          <p:cNvSpPr>
            <a:spLocks noGrp="1"/>
          </p:cNvSpPr>
          <p:nvPr>
            <p:ph type="sldNum" sz="quarter" idx="12"/>
          </p:nvPr>
        </p:nvSpPr>
        <p:spPr/>
        <p:txBody>
          <a:bodyPr/>
          <a:lstStyle/>
          <a:p>
            <a:fld id="{488E3D32-59EE-4277-BBE4-228024AFAFAE}" type="slidenum">
              <a:rPr lang="hr-HR" smtClean="0"/>
              <a:t>‹#›</a:t>
            </a:fld>
            <a:endParaRPr lang="hr-HR"/>
          </a:p>
        </p:txBody>
      </p:sp>
    </p:spTree>
    <p:extLst>
      <p:ext uri="{BB962C8B-B14F-4D97-AF65-F5344CB8AC3E}">
        <p14:creationId xmlns:p14="http://schemas.microsoft.com/office/powerpoint/2010/main" val="348650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1ED0BB7-6D1D-497A-8328-7BB7A252FEB9}"/>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270D73A6-1122-4946-802E-770CF4A0491D}"/>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3F2EE600-B37B-4DBA-9D1A-1BAF01A46B2D}"/>
              </a:ext>
            </a:extLst>
          </p:cNvPr>
          <p:cNvSpPr>
            <a:spLocks noGrp="1"/>
          </p:cNvSpPr>
          <p:nvPr>
            <p:ph type="dt" sz="half" idx="10"/>
          </p:nvPr>
        </p:nvSpPr>
        <p:spPr/>
        <p:txBody>
          <a:bodyPr/>
          <a:lstStyle/>
          <a:p>
            <a:fld id="{EB209719-E152-43A5-9043-73D570E14F1B}" type="datetimeFigureOut">
              <a:rPr lang="hr-HR" smtClean="0"/>
              <a:t>9.1.2023.</a:t>
            </a:fld>
            <a:endParaRPr lang="hr-HR"/>
          </a:p>
        </p:txBody>
      </p:sp>
      <p:sp>
        <p:nvSpPr>
          <p:cNvPr id="5" name="Rezervirano mjesto podnožja 4">
            <a:extLst>
              <a:ext uri="{FF2B5EF4-FFF2-40B4-BE49-F238E27FC236}">
                <a16:creationId xmlns:a16="http://schemas.microsoft.com/office/drawing/2014/main" xmlns="" id="{B107C66A-B515-4E14-AEB6-00F667D1926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180490D5-D712-46BC-AED5-F694E1F3DFE6}"/>
              </a:ext>
            </a:extLst>
          </p:cNvPr>
          <p:cNvSpPr>
            <a:spLocks noGrp="1"/>
          </p:cNvSpPr>
          <p:nvPr>
            <p:ph type="sldNum" sz="quarter" idx="12"/>
          </p:nvPr>
        </p:nvSpPr>
        <p:spPr/>
        <p:txBody>
          <a:bodyPr/>
          <a:lstStyle/>
          <a:p>
            <a:fld id="{488E3D32-59EE-4277-BBE4-228024AFAFAE}" type="slidenum">
              <a:rPr lang="hr-HR" smtClean="0"/>
              <a:t>‹#›</a:t>
            </a:fld>
            <a:endParaRPr lang="hr-HR"/>
          </a:p>
        </p:txBody>
      </p:sp>
    </p:spTree>
    <p:extLst>
      <p:ext uri="{BB962C8B-B14F-4D97-AF65-F5344CB8AC3E}">
        <p14:creationId xmlns:p14="http://schemas.microsoft.com/office/powerpoint/2010/main" val="86177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xmlns="" id="{DA759B04-F415-488F-BB0D-6B2AAC422EE4}"/>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CEC7F206-FF1F-4677-A6B8-1F67B4E3E141}"/>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0B4288F8-CCF4-4148-9123-1EC1EA4C1A24}"/>
              </a:ext>
            </a:extLst>
          </p:cNvPr>
          <p:cNvSpPr>
            <a:spLocks noGrp="1"/>
          </p:cNvSpPr>
          <p:nvPr>
            <p:ph type="dt" sz="half" idx="10"/>
          </p:nvPr>
        </p:nvSpPr>
        <p:spPr/>
        <p:txBody>
          <a:bodyPr/>
          <a:lstStyle/>
          <a:p>
            <a:fld id="{EB209719-E152-43A5-9043-73D570E14F1B}" type="datetimeFigureOut">
              <a:rPr lang="hr-HR" smtClean="0"/>
              <a:t>9.1.2023.</a:t>
            </a:fld>
            <a:endParaRPr lang="hr-HR"/>
          </a:p>
        </p:txBody>
      </p:sp>
      <p:sp>
        <p:nvSpPr>
          <p:cNvPr id="5" name="Rezervirano mjesto podnožja 4">
            <a:extLst>
              <a:ext uri="{FF2B5EF4-FFF2-40B4-BE49-F238E27FC236}">
                <a16:creationId xmlns:a16="http://schemas.microsoft.com/office/drawing/2014/main" xmlns="" id="{71B6A1DF-2A26-46FB-8AF2-A37ADAF61C1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4C6A31A0-F00C-4420-BD76-43BA7F4DA15B}"/>
              </a:ext>
            </a:extLst>
          </p:cNvPr>
          <p:cNvSpPr>
            <a:spLocks noGrp="1"/>
          </p:cNvSpPr>
          <p:nvPr>
            <p:ph type="sldNum" sz="quarter" idx="12"/>
          </p:nvPr>
        </p:nvSpPr>
        <p:spPr/>
        <p:txBody>
          <a:bodyPr/>
          <a:lstStyle/>
          <a:p>
            <a:fld id="{488E3D32-59EE-4277-BBE4-228024AFAFAE}" type="slidenum">
              <a:rPr lang="hr-HR" smtClean="0"/>
              <a:t>‹#›</a:t>
            </a:fld>
            <a:endParaRPr lang="hr-HR"/>
          </a:p>
        </p:txBody>
      </p:sp>
    </p:spTree>
    <p:extLst>
      <p:ext uri="{BB962C8B-B14F-4D97-AF65-F5344CB8AC3E}">
        <p14:creationId xmlns:p14="http://schemas.microsoft.com/office/powerpoint/2010/main" val="2664252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4E636711-53DB-4928-BDDD-74D7BF711F05}" type="datetimeFigureOut">
              <a:rPr lang="hr-HR" smtClean="0"/>
              <a:t>9.1.2023.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EA9C765-E691-40DE-B1BC-0293E3676BA5}" type="slidenum">
              <a:rPr lang="hr-HR" smtClean="0"/>
              <a:t>‹#›</a:t>
            </a:fld>
            <a:endParaRPr lang="hr-HR"/>
          </a:p>
        </p:txBody>
      </p:sp>
    </p:spTree>
    <p:extLst>
      <p:ext uri="{BB962C8B-B14F-4D97-AF65-F5344CB8AC3E}">
        <p14:creationId xmlns:p14="http://schemas.microsoft.com/office/powerpoint/2010/main" val="1183865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E636711-53DB-4928-BDDD-74D7BF711F05}" type="datetimeFigureOut">
              <a:rPr lang="hr-HR" smtClean="0"/>
              <a:t>9.1.2023.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EA9C765-E691-40DE-B1BC-0293E3676BA5}" type="slidenum">
              <a:rPr lang="hr-HR" smtClean="0"/>
              <a:t>‹#›</a:t>
            </a:fld>
            <a:endParaRPr lang="hr-HR"/>
          </a:p>
        </p:txBody>
      </p:sp>
    </p:spTree>
    <p:extLst>
      <p:ext uri="{BB962C8B-B14F-4D97-AF65-F5344CB8AC3E}">
        <p14:creationId xmlns:p14="http://schemas.microsoft.com/office/powerpoint/2010/main" val="275322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E636711-53DB-4928-BDDD-74D7BF711F05}" type="datetimeFigureOut">
              <a:rPr lang="hr-HR" smtClean="0"/>
              <a:t>9.1.2023.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EA9C765-E691-40DE-B1BC-0293E3676BA5}" type="slidenum">
              <a:rPr lang="hr-HR" smtClean="0"/>
              <a:t>‹#›</a:t>
            </a:fld>
            <a:endParaRPr lang="hr-HR"/>
          </a:p>
        </p:txBody>
      </p:sp>
    </p:spTree>
    <p:extLst>
      <p:ext uri="{BB962C8B-B14F-4D97-AF65-F5344CB8AC3E}">
        <p14:creationId xmlns:p14="http://schemas.microsoft.com/office/powerpoint/2010/main" val="2880174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E636711-53DB-4928-BDDD-74D7BF711F05}" type="datetimeFigureOut">
              <a:rPr lang="hr-HR" smtClean="0"/>
              <a:t>9.1.2023.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EA9C765-E691-40DE-B1BC-0293E3676BA5}" type="slidenum">
              <a:rPr lang="hr-HR" smtClean="0"/>
              <a:t>‹#›</a:t>
            </a:fld>
            <a:endParaRPr lang="hr-HR"/>
          </a:p>
        </p:txBody>
      </p:sp>
    </p:spTree>
    <p:extLst>
      <p:ext uri="{BB962C8B-B14F-4D97-AF65-F5344CB8AC3E}">
        <p14:creationId xmlns:p14="http://schemas.microsoft.com/office/powerpoint/2010/main" val="1088158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E636711-53DB-4928-BDDD-74D7BF711F05}" type="datetimeFigureOut">
              <a:rPr lang="hr-HR" smtClean="0"/>
              <a:t>9.1.2023.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1EA9C765-E691-40DE-B1BC-0293E3676BA5}" type="slidenum">
              <a:rPr lang="hr-HR" smtClean="0"/>
              <a:t>‹#›</a:t>
            </a:fld>
            <a:endParaRPr lang="hr-HR"/>
          </a:p>
        </p:txBody>
      </p:sp>
    </p:spTree>
    <p:extLst>
      <p:ext uri="{BB962C8B-B14F-4D97-AF65-F5344CB8AC3E}">
        <p14:creationId xmlns:p14="http://schemas.microsoft.com/office/powerpoint/2010/main" val="1797387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E636711-53DB-4928-BDDD-74D7BF711F05}" type="datetimeFigureOut">
              <a:rPr lang="hr-HR" smtClean="0"/>
              <a:t>9.1.2023.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1EA9C765-E691-40DE-B1BC-0293E3676BA5}" type="slidenum">
              <a:rPr lang="hr-HR" smtClean="0"/>
              <a:t>‹#›</a:t>
            </a:fld>
            <a:endParaRPr lang="hr-HR"/>
          </a:p>
        </p:txBody>
      </p:sp>
    </p:spTree>
    <p:extLst>
      <p:ext uri="{BB962C8B-B14F-4D97-AF65-F5344CB8AC3E}">
        <p14:creationId xmlns:p14="http://schemas.microsoft.com/office/powerpoint/2010/main" val="4091482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36711-53DB-4928-BDDD-74D7BF711F05}" type="datetimeFigureOut">
              <a:rPr lang="hr-HR" smtClean="0"/>
              <a:t>9.1.2023.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1EA9C765-E691-40DE-B1BC-0293E3676BA5}" type="slidenum">
              <a:rPr lang="hr-HR" smtClean="0"/>
              <a:t>‹#›</a:t>
            </a:fld>
            <a:endParaRPr lang="hr-HR"/>
          </a:p>
        </p:txBody>
      </p:sp>
    </p:spTree>
    <p:extLst>
      <p:ext uri="{BB962C8B-B14F-4D97-AF65-F5344CB8AC3E}">
        <p14:creationId xmlns:p14="http://schemas.microsoft.com/office/powerpoint/2010/main" val="2079212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E636711-53DB-4928-BDDD-74D7BF711F05}" type="datetimeFigureOut">
              <a:rPr lang="hr-HR" smtClean="0"/>
              <a:t>9.1.2023.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EA9C765-E691-40DE-B1BC-0293E3676BA5}" type="slidenum">
              <a:rPr lang="hr-HR" smtClean="0"/>
              <a:t>‹#›</a:t>
            </a:fld>
            <a:endParaRPr lang="hr-HR"/>
          </a:p>
        </p:txBody>
      </p:sp>
    </p:spTree>
    <p:extLst>
      <p:ext uri="{BB962C8B-B14F-4D97-AF65-F5344CB8AC3E}">
        <p14:creationId xmlns:p14="http://schemas.microsoft.com/office/powerpoint/2010/main" val="37209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D8B41AB-6A81-4087-9449-20D18BFC2C0A}"/>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B5F33215-C0F8-4535-B68A-5AE8BCAE1305}"/>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11B6C289-56DF-45F4-8763-6055B7CC0B66}"/>
              </a:ext>
            </a:extLst>
          </p:cNvPr>
          <p:cNvSpPr>
            <a:spLocks noGrp="1"/>
          </p:cNvSpPr>
          <p:nvPr>
            <p:ph type="dt" sz="half" idx="10"/>
          </p:nvPr>
        </p:nvSpPr>
        <p:spPr/>
        <p:txBody>
          <a:bodyPr/>
          <a:lstStyle/>
          <a:p>
            <a:fld id="{EB209719-E152-43A5-9043-73D570E14F1B}" type="datetimeFigureOut">
              <a:rPr lang="hr-HR" smtClean="0"/>
              <a:t>9.1.2023.</a:t>
            </a:fld>
            <a:endParaRPr lang="hr-HR"/>
          </a:p>
        </p:txBody>
      </p:sp>
      <p:sp>
        <p:nvSpPr>
          <p:cNvPr id="5" name="Rezervirano mjesto podnožja 4">
            <a:extLst>
              <a:ext uri="{FF2B5EF4-FFF2-40B4-BE49-F238E27FC236}">
                <a16:creationId xmlns:a16="http://schemas.microsoft.com/office/drawing/2014/main" xmlns="" id="{0D846B77-DB31-4858-A859-050C00B0D84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67D11D81-C78C-4713-B82E-C0C30621FD73}"/>
              </a:ext>
            </a:extLst>
          </p:cNvPr>
          <p:cNvSpPr>
            <a:spLocks noGrp="1"/>
          </p:cNvSpPr>
          <p:nvPr>
            <p:ph type="sldNum" sz="quarter" idx="12"/>
          </p:nvPr>
        </p:nvSpPr>
        <p:spPr/>
        <p:txBody>
          <a:bodyPr/>
          <a:lstStyle/>
          <a:p>
            <a:fld id="{488E3D32-59EE-4277-BBE4-228024AFAFAE}" type="slidenum">
              <a:rPr lang="hr-HR" smtClean="0"/>
              <a:t>‹#›</a:t>
            </a:fld>
            <a:endParaRPr lang="hr-HR"/>
          </a:p>
        </p:txBody>
      </p:sp>
    </p:spTree>
    <p:extLst>
      <p:ext uri="{BB962C8B-B14F-4D97-AF65-F5344CB8AC3E}">
        <p14:creationId xmlns:p14="http://schemas.microsoft.com/office/powerpoint/2010/main" val="986435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E636711-53DB-4928-BDDD-74D7BF711F05}" type="datetimeFigureOut">
              <a:rPr lang="hr-HR" smtClean="0"/>
              <a:t>9.1.2023.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EA9C765-E691-40DE-B1BC-0293E3676BA5}" type="slidenum">
              <a:rPr lang="hr-HR" smtClean="0"/>
              <a:t>‹#›</a:t>
            </a:fld>
            <a:endParaRPr lang="hr-HR"/>
          </a:p>
        </p:txBody>
      </p:sp>
    </p:spTree>
    <p:extLst>
      <p:ext uri="{BB962C8B-B14F-4D97-AF65-F5344CB8AC3E}">
        <p14:creationId xmlns:p14="http://schemas.microsoft.com/office/powerpoint/2010/main" val="23910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E636711-53DB-4928-BDDD-74D7BF711F05}" type="datetimeFigureOut">
              <a:rPr lang="hr-HR" smtClean="0"/>
              <a:t>9.1.2023.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EA9C765-E691-40DE-B1BC-0293E3676BA5}" type="slidenum">
              <a:rPr lang="hr-HR" smtClean="0"/>
              <a:t>‹#›</a:t>
            </a:fld>
            <a:endParaRPr lang="hr-HR"/>
          </a:p>
        </p:txBody>
      </p:sp>
    </p:spTree>
    <p:extLst>
      <p:ext uri="{BB962C8B-B14F-4D97-AF65-F5344CB8AC3E}">
        <p14:creationId xmlns:p14="http://schemas.microsoft.com/office/powerpoint/2010/main" val="3278586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E636711-53DB-4928-BDDD-74D7BF711F05}" type="datetimeFigureOut">
              <a:rPr lang="hr-HR" smtClean="0"/>
              <a:t>9.1.2023.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EA9C765-E691-40DE-B1BC-0293E3676BA5}" type="slidenum">
              <a:rPr lang="hr-HR" smtClean="0"/>
              <a:t>‹#›</a:t>
            </a:fld>
            <a:endParaRPr lang="hr-HR"/>
          </a:p>
        </p:txBody>
      </p:sp>
    </p:spTree>
    <p:extLst>
      <p:ext uri="{BB962C8B-B14F-4D97-AF65-F5344CB8AC3E}">
        <p14:creationId xmlns:p14="http://schemas.microsoft.com/office/powerpoint/2010/main" val="3774025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ilagođeni izgle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Tree>
    <p:extLst>
      <p:ext uri="{BB962C8B-B14F-4D97-AF65-F5344CB8AC3E}">
        <p14:creationId xmlns:p14="http://schemas.microsoft.com/office/powerpoint/2010/main" val="150864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0E8EC6C-E21C-4548-85B2-B932261EAFFC}"/>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BBB3A251-EB20-460E-BEFD-312CC747D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xmlns="" id="{2E0864C3-D325-4107-BAD4-125AA3B5976C}"/>
              </a:ext>
            </a:extLst>
          </p:cNvPr>
          <p:cNvSpPr>
            <a:spLocks noGrp="1"/>
          </p:cNvSpPr>
          <p:nvPr>
            <p:ph type="dt" sz="half" idx="10"/>
          </p:nvPr>
        </p:nvSpPr>
        <p:spPr/>
        <p:txBody>
          <a:bodyPr/>
          <a:lstStyle/>
          <a:p>
            <a:fld id="{EB209719-E152-43A5-9043-73D570E14F1B}" type="datetimeFigureOut">
              <a:rPr lang="hr-HR" smtClean="0"/>
              <a:t>9.1.2023.</a:t>
            </a:fld>
            <a:endParaRPr lang="hr-HR"/>
          </a:p>
        </p:txBody>
      </p:sp>
      <p:sp>
        <p:nvSpPr>
          <p:cNvPr id="5" name="Rezervirano mjesto podnožja 4">
            <a:extLst>
              <a:ext uri="{FF2B5EF4-FFF2-40B4-BE49-F238E27FC236}">
                <a16:creationId xmlns:a16="http://schemas.microsoft.com/office/drawing/2014/main" xmlns="" id="{27E14CCD-C7BB-442D-B53A-F692A6409CC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2E4D90A5-A164-46C0-AAF5-B8BC9530B6E0}"/>
              </a:ext>
            </a:extLst>
          </p:cNvPr>
          <p:cNvSpPr>
            <a:spLocks noGrp="1"/>
          </p:cNvSpPr>
          <p:nvPr>
            <p:ph type="sldNum" sz="quarter" idx="12"/>
          </p:nvPr>
        </p:nvSpPr>
        <p:spPr/>
        <p:txBody>
          <a:bodyPr/>
          <a:lstStyle/>
          <a:p>
            <a:fld id="{488E3D32-59EE-4277-BBE4-228024AFAFAE}" type="slidenum">
              <a:rPr lang="hr-HR" smtClean="0"/>
              <a:t>‹#›</a:t>
            </a:fld>
            <a:endParaRPr lang="hr-HR"/>
          </a:p>
        </p:txBody>
      </p:sp>
    </p:spTree>
    <p:extLst>
      <p:ext uri="{BB962C8B-B14F-4D97-AF65-F5344CB8AC3E}">
        <p14:creationId xmlns:p14="http://schemas.microsoft.com/office/powerpoint/2010/main" val="227541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436AB92-FBDD-4EEB-8006-71EE6DC48008}"/>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73AAF371-9C55-4C7D-91B8-0CB7A72F3C68}"/>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xmlns="" id="{B96593EF-1500-4943-83C6-7D68511A5AE2}"/>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xmlns="" id="{CF11FAA2-7E33-48A6-9038-F846A1F6FFB9}"/>
              </a:ext>
            </a:extLst>
          </p:cNvPr>
          <p:cNvSpPr>
            <a:spLocks noGrp="1"/>
          </p:cNvSpPr>
          <p:nvPr>
            <p:ph type="dt" sz="half" idx="10"/>
          </p:nvPr>
        </p:nvSpPr>
        <p:spPr/>
        <p:txBody>
          <a:bodyPr/>
          <a:lstStyle/>
          <a:p>
            <a:fld id="{EB209719-E152-43A5-9043-73D570E14F1B}" type="datetimeFigureOut">
              <a:rPr lang="hr-HR" smtClean="0"/>
              <a:t>9.1.2023.</a:t>
            </a:fld>
            <a:endParaRPr lang="hr-HR"/>
          </a:p>
        </p:txBody>
      </p:sp>
      <p:sp>
        <p:nvSpPr>
          <p:cNvPr id="6" name="Rezervirano mjesto podnožja 5">
            <a:extLst>
              <a:ext uri="{FF2B5EF4-FFF2-40B4-BE49-F238E27FC236}">
                <a16:creationId xmlns:a16="http://schemas.microsoft.com/office/drawing/2014/main" xmlns="" id="{8B69090C-C292-4BCF-A58E-3C8A4C88CF2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16187AE7-664A-4295-AFFC-325B587D2B85}"/>
              </a:ext>
            </a:extLst>
          </p:cNvPr>
          <p:cNvSpPr>
            <a:spLocks noGrp="1"/>
          </p:cNvSpPr>
          <p:nvPr>
            <p:ph type="sldNum" sz="quarter" idx="12"/>
          </p:nvPr>
        </p:nvSpPr>
        <p:spPr/>
        <p:txBody>
          <a:bodyPr/>
          <a:lstStyle/>
          <a:p>
            <a:fld id="{488E3D32-59EE-4277-BBE4-228024AFAFAE}" type="slidenum">
              <a:rPr lang="hr-HR" smtClean="0"/>
              <a:t>‹#›</a:t>
            </a:fld>
            <a:endParaRPr lang="hr-HR"/>
          </a:p>
        </p:txBody>
      </p:sp>
    </p:spTree>
    <p:extLst>
      <p:ext uri="{BB962C8B-B14F-4D97-AF65-F5344CB8AC3E}">
        <p14:creationId xmlns:p14="http://schemas.microsoft.com/office/powerpoint/2010/main" val="340988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0B38E95-B539-4AE5-8353-47B0D0C3844A}"/>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EAC6F1E1-27FD-4EEA-835F-922E86039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xmlns="" id="{330AF4DE-4397-492C-B614-6AC579BA9B63}"/>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xmlns="" id="{C557D4AB-E6C3-4210-B7AE-58F3146E7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xmlns="" id="{AFDAF214-8216-4CDF-A68E-84CA8DD2D0E8}"/>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xmlns="" id="{DB9AA00D-29A7-43ED-BB69-D14BB3578DF3}"/>
              </a:ext>
            </a:extLst>
          </p:cNvPr>
          <p:cNvSpPr>
            <a:spLocks noGrp="1"/>
          </p:cNvSpPr>
          <p:nvPr>
            <p:ph type="dt" sz="half" idx="10"/>
          </p:nvPr>
        </p:nvSpPr>
        <p:spPr/>
        <p:txBody>
          <a:bodyPr/>
          <a:lstStyle/>
          <a:p>
            <a:fld id="{EB209719-E152-43A5-9043-73D570E14F1B}" type="datetimeFigureOut">
              <a:rPr lang="hr-HR" smtClean="0"/>
              <a:t>9.1.2023.</a:t>
            </a:fld>
            <a:endParaRPr lang="hr-HR"/>
          </a:p>
        </p:txBody>
      </p:sp>
      <p:sp>
        <p:nvSpPr>
          <p:cNvPr id="8" name="Rezervirano mjesto podnožja 7">
            <a:extLst>
              <a:ext uri="{FF2B5EF4-FFF2-40B4-BE49-F238E27FC236}">
                <a16:creationId xmlns:a16="http://schemas.microsoft.com/office/drawing/2014/main" xmlns="" id="{41291D3D-CCDC-4B0B-BC5E-8F9340C27B64}"/>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xmlns="" id="{EE286B18-7014-4F31-85FE-813C316E7779}"/>
              </a:ext>
            </a:extLst>
          </p:cNvPr>
          <p:cNvSpPr>
            <a:spLocks noGrp="1"/>
          </p:cNvSpPr>
          <p:nvPr>
            <p:ph type="sldNum" sz="quarter" idx="12"/>
          </p:nvPr>
        </p:nvSpPr>
        <p:spPr/>
        <p:txBody>
          <a:bodyPr/>
          <a:lstStyle/>
          <a:p>
            <a:fld id="{488E3D32-59EE-4277-BBE4-228024AFAFAE}" type="slidenum">
              <a:rPr lang="hr-HR" smtClean="0"/>
              <a:t>‹#›</a:t>
            </a:fld>
            <a:endParaRPr lang="hr-HR"/>
          </a:p>
        </p:txBody>
      </p:sp>
    </p:spTree>
    <p:extLst>
      <p:ext uri="{BB962C8B-B14F-4D97-AF65-F5344CB8AC3E}">
        <p14:creationId xmlns:p14="http://schemas.microsoft.com/office/powerpoint/2010/main" val="37824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80549DD-659A-4741-B038-B7D975A98F6C}"/>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xmlns="" id="{CF288545-E6C6-493C-BFF4-EEC046755395}"/>
              </a:ext>
            </a:extLst>
          </p:cNvPr>
          <p:cNvSpPr>
            <a:spLocks noGrp="1"/>
          </p:cNvSpPr>
          <p:nvPr>
            <p:ph type="dt" sz="half" idx="10"/>
          </p:nvPr>
        </p:nvSpPr>
        <p:spPr/>
        <p:txBody>
          <a:bodyPr/>
          <a:lstStyle/>
          <a:p>
            <a:fld id="{EB209719-E152-43A5-9043-73D570E14F1B}" type="datetimeFigureOut">
              <a:rPr lang="hr-HR" smtClean="0"/>
              <a:t>9.1.2023.</a:t>
            </a:fld>
            <a:endParaRPr lang="hr-HR"/>
          </a:p>
        </p:txBody>
      </p:sp>
      <p:sp>
        <p:nvSpPr>
          <p:cNvPr id="4" name="Rezervirano mjesto podnožja 3">
            <a:extLst>
              <a:ext uri="{FF2B5EF4-FFF2-40B4-BE49-F238E27FC236}">
                <a16:creationId xmlns:a16="http://schemas.microsoft.com/office/drawing/2014/main" xmlns="" id="{510DB80A-6DAF-4B12-A075-B6B47E1A36C4}"/>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xmlns="" id="{6241638D-5D9E-48A8-B127-E59E68AD818A}"/>
              </a:ext>
            </a:extLst>
          </p:cNvPr>
          <p:cNvSpPr>
            <a:spLocks noGrp="1"/>
          </p:cNvSpPr>
          <p:nvPr>
            <p:ph type="sldNum" sz="quarter" idx="12"/>
          </p:nvPr>
        </p:nvSpPr>
        <p:spPr/>
        <p:txBody>
          <a:bodyPr/>
          <a:lstStyle/>
          <a:p>
            <a:fld id="{488E3D32-59EE-4277-BBE4-228024AFAFAE}" type="slidenum">
              <a:rPr lang="hr-HR" smtClean="0"/>
              <a:t>‹#›</a:t>
            </a:fld>
            <a:endParaRPr lang="hr-HR"/>
          </a:p>
        </p:txBody>
      </p:sp>
    </p:spTree>
    <p:extLst>
      <p:ext uri="{BB962C8B-B14F-4D97-AF65-F5344CB8AC3E}">
        <p14:creationId xmlns:p14="http://schemas.microsoft.com/office/powerpoint/2010/main" val="7541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9869F6FE-3890-45F9-A0D0-D1C6F0E3926E}"/>
              </a:ext>
            </a:extLst>
          </p:cNvPr>
          <p:cNvSpPr>
            <a:spLocks noGrp="1"/>
          </p:cNvSpPr>
          <p:nvPr>
            <p:ph type="dt" sz="half" idx="10"/>
          </p:nvPr>
        </p:nvSpPr>
        <p:spPr/>
        <p:txBody>
          <a:bodyPr/>
          <a:lstStyle/>
          <a:p>
            <a:fld id="{EB209719-E152-43A5-9043-73D570E14F1B}" type="datetimeFigureOut">
              <a:rPr lang="hr-HR" smtClean="0"/>
              <a:t>9.1.2023.</a:t>
            </a:fld>
            <a:endParaRPr lang="hr-HR"/>
          </a:p>
        </p:txBody>
      </p:sp>
      <p:sp>
        <p:nvSpPr>
          <p:cNvPr id="3" name="Rezervirano mjesto podnožja 2">
            <a:extLst>
              <a:ext uri="{FF2B5EF4-FFF2-40B4-BE49-F238E27FC236}">
                <a16:creationId xmlns:a16="http://schemas.microsoft.com/office/drawing/2014/main" xmlns="" id="{A348083A-EA03-4979-853A-FC40ED4DCDFA}"/>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xmlns="" id="{67C94314-0729-4554-8B09-BBA4ABB96E6C}"/>
              </a:ext>
            </a:extLst>
          </p:cNvPr>
          <p:cNvSpPr>
            <a:spLocks noGrp="1"/>
          </p:cNvSpPr>
          <p:nvPr>
            <p:ph type="sldNum" sz="quarter" idx="12"/>
          </p:nvPr>
        </p:nvSpPr>
        <p:spPr/>
        <p:txBody>
          <a:bodyPr/>
          <a:lstStyle/>
          <a:p>
            <a:fld id="{488E3D32-59EE-4277-BBE4-228024AFAFAE}" type="slidenum">
              <a:rPr lang="hr-HR" smtClean="0"/>
              <a:t>‹#›</a:t>
            </a:fld>
            <a:endParaRPr lang="hr-HR"/>
          </a:p>
        </p:txBody>
      </p:sp>
    </p:spTree>
    <p:extLst>
      <p:ext uri="{BB962C8B-B14F-4D97-AF65-F5344CB8AC3E}">
        <p14:creationId xmlns:p14="http://schemas.microsoft.com/office/powerpoint/2010/main" val="208816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521A958-CDA8-4F15-8B80-2DEBD2B8246A}"/>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8F2AA30E-D788-44DE-9E65-AA27AA257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xmlns="" id="{8E7C8D52-A95B-4DD7-B20A-C2ED57E84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xmlns="" id="{2FC5E12D-BC1F-4972-B990-CF12587D8928}"/>
              </a:ext>
            </a:extLst>
          </p:cNvPr>
          <p:cNvSpPr>
            <a:spLocks noGrp="1"/>
          </p:cNvSpPr>
          <p:nvPr>
            <p:ph type="dt" sz="half" idx="10"/>
          </p:nvPr>
        </p:nvSpPr>
        <p:spPr/>
        <p:txBody>
          <a:bodyPr/>
          <a:lstStyle/>
          <a:p>
            <a:fld id="{EB209719-E152-43A5-9043-73D570E14F1B}" type="datetimeFigureOut">
              <a:rPr lang="hr-HR" smtClean="0"/>
              <a:t>9.1.2023.</a:t>
            </a:fld>
            <a:endParaRPr lang="hr-HR"/>
          </a:p>
        </p:txBody>
      </p:sp>
      <p:sp>
        <p:nvSpPr>
          <p:cNvPr id="6" name="Rezervirano mjesto podnožja 5">
            <a:extLst>
              <a:ext uri="{FF2B5EF4-FFF2-40B4-BE49-F238E27FC236}">
                <a16:creationId xmlns:a16="http://schemas.microsoft.com/office/drawing/2014/main" xmlns="" id="{D3C9ED73-04FB-4006-A92E-986ECF9BB46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D9178D61-0C7B-4D73-B131-BD6A87528910}"/>
              </a:ext>
            </a:extLst>
          </p:cNvPr>
          <p:cNvSpPr>
            <a:spLocks noGrp="1"/>
          </p:cNvSpPr>
          <p:nvPr>
            <p:ph type="sldNum" sz="quarter" idx="12"/>
          </p:nvPr>
        </p:nvSpPr>
        <p:spPr/>
        <p:txBody>
          <a:bodyPr/>
          <a:lstStyle/>
          <a:p>
            <a:fld id="{488E3D32-59EE-4277-BBE4-228024AFAFAE}" type="slidenum">
              <a:rPr lang="hr-HR" smtClean="0"/>
              <a:t>‹#›</a:t>
            </a:fld>
            <a:endParaRPr lang="hr-HR"/>
          </a:p>
        </p:txBody>
      </p:sp>
    </p:spTree>
    <p:extLst>
      <p:ext uri="{BB962C8B-B14F-4D97-AF65-F5344CB8AC3E}">
        <p14:creationId xmlns:p14="http://schemas.microsoft.com/office/powerpoint/2010/main" val="165016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3B36586-C691-41F9-B0EE-4BFA139BE515}"/>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xmlns="" id="{26C04E68-FEAD-4F03-9AA4-1D4F8B651E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xmlns="" id="{F6099579-9784-4103-AE5E-47123E7DA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xmlns="" id="{3625DD70-AA81-41B1-AA1C-50D2360D49CC}"/>
              </a:ext>
            </a:extLst>
          </p:cNvPr>
          <p:cNvSpPr>
            <a:spLocks noGrp="1"/>
          </p:cNvSpPr>
          <p:nvPr>
            <p:ph type="dt" sz="half" idx="10"/>
          </p:nvPr>
        </p:nvSpPr>
        <p:spPr/>
        <p:txBody>
          <a:bodyPr/>
          <a:lstStyle/>
          <a:p>
            <a:fld id="{EB209719-E152-43A5-9043-73D570E14F1B}" type="datetimeFigureOut">
              <a:rPr lang="hr-HR" smtClean="0"/>
              <a:t>9.1.2023.</a:t>
            </a:fld>
            <a:endParaRPr lang="hr-HR"/>
          </a:p>
        </p:txBody>
      </p:sp>
      <p:sp>
        <p:nvSpPr>
          <p:cNvPr id="6" name="Rezervirano mjesto podnožja 5">
            <a:extLst>
              <a:ext uri="{FF2B5EF4-FFF2-40B4-BE49-F238E27FC236}">
                <a16:creationId xmlns:a16="http://schemas.microsoft.com/office/drawing/2014/main" xmlns="" id="{3B272124-40FF-44B8-8533-316ABA65A9D4}"/>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2E31C1A3-958F-4482-8802-C09606EB058D}"/>
              </a:ext>
            </a:extLst>
          </p:cNvPr>
          <p:cNvSpPr>
            <a:spLocks noGrp="1"/>
          </p:cNvSpPr>
          <p:nvPr>
            <p:ph type="sldNum" sz="quarter" idx="12"/>
          </p:nvPr>
        </p:nvSpPr>
        <p:spPr/>
        <p:txBody>
          <a:bodyPr/>
          <a:lstStyle/>
          <a:p>
            <a:fld id="{488E3D32-59EE-4277-BBE4-228024AFAFAE}" type="slidenum">
              <a:rPr lang="hr-HR" smtClean="0"/>
              <a:t>‹#›</a:t>
            </a:fld>
            <a:endParaRPr lang="hr-HR"/>
          </a:p>
        </p:txBody>
      </p:sp>
    </p:spTree>
    <p:extLst>
      <p:ext uri="{BB962C8B-B14F-4D97-AF65-F5344CB8AC3E}">
        <p14:creationId xmlns:p14="http://schemas.microsoft.com/office/powerpoint/2010/main" val="289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xmlns="" id="{59EDE3AC-27B8-40E5-8D0D-05C1A20F0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EED319CE-4019-446C-9F28-F620DBA50E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4B60E6F1-E2BF-416C-A31C-1548A86FB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09719-E152-43A5-9043-73D570E14F1B}" type="datetimeFigureOut">
              <a:rPr lang="hr-HR" smtClean="0"/>
              <a:t>9.1.2023.</a:t>
            </a:fld>
            <a:endParaRPr lang="hr-HR"/>
          </a:p>
        </p:txBody>
      </p:sp>
      <p:sp>
        <p:nvSpPr>
          <p:cNvPr id="5" name="Rezervirano mjesto podnožja 4">
            <a:extLst>
              <a:ext uri="{FF2B5EF4-FFF2-40B4-BE49-F238E27FC236}">
                <a16:creationId xmlns:a16="http://schemas.microsoft.com/office/drawing/2014/main" xmlns="" id="{1B0B7950-EEC1-44CE-81D1-9FBDD39C70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xmlns="" id="{9C32856E-E7EF-49B1-9674-3DB592195A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E3D32-59EE-4277-BBE4-228024AFAFAE}" type="slidenum">
              <a:rPr lang="hr-HR" smtClean="0"/>
              <a:t>‹#›</a:t>
            </a:fld>
            <a:endParaRPr lang="hr-HR"/>
          </a:p>
        </p:txBody>
      </p:sp>
    </p:spTree>
    <p:extLst>
      <p:ext uri="{BB962C8B-B14F-4D97-AF65-F5344CB8AC3E}">
        <p14:creationId xmlns:p14="http://schemas.microsoft.com/office/powerpoint/2010/main" val="372549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36711-53DB-4928-BDDD-74D7BF711F05}" type="datetimeFigureOut">
              <a:rPr lang="hr-HR" smtClean="0"/>
              <a:t>9.1.2023.</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9C765-E691-40DE-B1BC-0293E3676BA5}" type="slidenum">
              <a:rPr lang="hr-HR" smtClean="0"/>
              <a:t>‹#›</a:t>
            </a:fld>
            <a:endParaRPr lang="hr-HR"/>
          </a:p>
        </p:txBody>
      </p:sp>
      <p:pic>
        <p:nvPicPr>
          <p:cNvPr id="7" name="Slika 6">
            <a:extLst>
              <a:ext uri="{FF2B5EF4-FFF2-40B4-BE49-F238E27FC236}">
                <a16:creationId xmlns:a16="http://schemas.microsoft.com/office/drawing/2014/main" xmlns="" id="{C9111695-7B45-4C78-B0DF-99C2AE361302}"/>
              </a:ext>
            </a:extLst>
          </p:cNvPr>
          <p:cNvPicPr>
            <a:picLocks noChangeAspect="1"/>
          </p:cNvPicPr>
          <p:nvPr userDrawn="1"/>
        </p:nvPicPr>
        <p:blipFill>
          <a:blip r:embed="rId14"/>
          <a:stretch>
            <a:fillRect/>
          </a:stretch>
        </p:blipFill>
        <p:spPr>
          <a:xfrm>
            <a:off x="0" y="-37197"/>
            <a:ext cx="12193057" cy="1449973"/>
          </a:xfrm>
          <a:prstGeom prst="rect">
            <a:avLst/>
          </a:prstGeom>
        </p:spPr>
      </p:pic>
      <p:sp>
        <p:nvSpPr>
          <p:cNvPr id="8" name="TextBox 10">
            <a:extLst>
              <a:ext uri="{FF2B5EF4-FFF2-40B4-BE49-F238E27FC236}">
                <a16:creationId xmlns:a16="http://schemas.microsoft.com/office/drawing/2014/main" xmlns="" id="{A9CACECF-ECD5-4361-A038-A4CA49B95B7D}"/>
              </a:ext>
            </a:extLst>
          </p:cNvPr>
          <p:cNvSpPr txBox="1"/>
          <p:nvPr userDrawn="1"/>
        </p:nvSpPr>
        <p:spPr>
          <a:xfrm>
            <a:off x="6388619" y="6046308"/>
            <a:ext cx="2111433" cy="577081"/>
          </a:xfrm>
          <a:prstGeom prst="rect">
            <a:avLst/>
          </a:prstGeom>
          <a:noFill/>
        </p:spPr>
        <p:txBody>
          <a:bodyPr wrap="square" rtlCol="0">
            <a:spAutoFit/>
          </a:bodyPr>
          <a:lstStyle/>
          <a:p>
            <a:pPr algn="ctr"/>
            <a:r>
              <a:rPr lang="hr-HR" sz="1050" dirty="0"/>
              <a:t>Projekt </a:t>
            </a:r>
            <a:r>
              <a:rPr lang="hr-HR" sz="1050" i="1" dirty="0"/>
              <a:t>Podrška provedbi</a:t>
            </a:r>
          </a:p>
          <a:p>
            <a:pPr algn="ctr"/>
            <a:r>
              <a:rPr lang="hr-HR" sz="1050" i="1" dirty="0"/>
              <a:t> Cjelovite kurikularne</a:t>
            </a:r>
            <a:br>
              <a:rPr lang="hr-HR" sz="1050" i="1" dirty="0"/>
            </a:br>
            <a:r>
              <a:rPr lang="hr-HR" sz="1050" i="1" dirty="0"/>
              <a:t> reforme (CKR)</a:t>
            </a:r>
            <a:endParaRPr lang="hr-HR" sz="1050" dirty="0"/>
          </a:p>
        </p:txBody>
      </p:sp>
      <p:pic>
        <p:nvPicPr>
          <p:cNvPr id="9" name="Picture 6">
            <a:extLst>
              <a:ext uri="{FF2B5EF4-FFF2-40B4-BE49-F238E27FC236}">
                <a16:creationId xmlns:a16="http://schemas.microsoft.com/office/drawing/2014/main" xmlns="" id="{F4E6C286-3D39-48D9-A8DD-99200FB8C1B4}"/>
              </a:ext>
            </a:extLst>
          </p:cNvPr>
          <p:cNvPicPr>
            <a:picLocks noChangeAspect="1"/>
          </p:cNvPicPr>
          <p:nvPr userDrawn="1"/>
        </p:nvPicPr>
        <p:blipFill>
          <a:blip r:embed="rId15"/>
          <a:stretch>
            <a:fillRect/>
          </a:stretch>
        </p:blipFill>
        <p:spPr>
          <a:xfrm>
            <a:off x="3269474" y="5914662"/>
            <a:ext cx="1994805" cy="720000"/>
          </a:xfrm>
          <a:prstGeom prst="rect">
            <a:avLst/>
          </a:prstGeom>
        </p:spPr>
      </p:pic>
      <p:pic>
        <p:nvPicPr>
          <p:cNvPr id="10" name="Slika 9">
            <a:extLst>
              <a:ext uri="{FF2B5EF4-FFF2-40B4-BE49-F238E27FC236}">
                <a16:creationId xmlns:a16="http://schemas.microsoft.com/office/drawing/2014/main" xmlns="" id="{5A12B0EE-03C4-4A4D-B5FB-4629EED67E64}"/>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661674" y="5974848"/>
            <a:ext cx="1483460" cy="720000"/>
          </a:xfrm>
          <a:prstGeom prst="rect">
            <a:avLst/>
          </a:prstGeom>
        </p:spPr>
      </p:pic>
      <p:pic>
        <p:nvPicPr>
          <p:cNvPr id="11" name="Picture 6" descr="lenta prava">
            <a:extLst>
              <a:ext uri="{FF2B5EF4-FFF2-40B4-BE49-F238E27FC236}">
                <a16:creationId xmlns:a16="http://schemas.microsoft.com/office/drawing/2014/main" xmlns="" id="{0E34B75E-8FCC-4A5A-A942-C76429565290}"/>
              </a:ext>
            </a:extLst>
          </p:cNvPr>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9624392" y="5959560"/>
            <a:ext cx="2212941" cy="720000"/>
          </a:xfrm>
          <a:prstGeom prst="rect">
            <a:avLst/>
          </a:prstGeom>
          <a:noFill/>
        </p:spPr>
      </p:pic>
    </p:spTree>
    <p:extLst>
      <p:ext uri="{BB962C8B-B14F-4D97-AF65-F5344CB8AC3E}">
        <p14:creationId xmlns:p14="http://schemas.microsoft.com/office/powerpoint/2010/main" val="100245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slov 3"/>
          <p:cNvSpPr>
            <a:spLocks noGrp="1"/>
          </p:cNvSpPr>
          <p:nvPr>
            <p:ph type="ctrTitle"/>
          </p:nvPr>
        </p:nvSpPr>
        <p:spPr>
          <a:xfrm>
            <a:off x="0" y="1100380"/>
            <a:ext cx="12192000" cy="1817176"/>
          </a:xfrm>
        </p:spPr>
        <p:txBody>
          <a:bodyPr>
            <a:normAutofit fontScale="90000"/>
          </a:bodyPr>
          <a:lstStyle/>
          <a:p>
            <a:pPr algn="l"/>
            <a:r>
              <a:rPr lang="hr-HR" sz="4000" b="1" dirty="0">
                <a:solidFill>
                  <a:srgbClr val="002060"/>
                </a:solidFill>
                <a:latin typeface="Segoe UI Semilight"/>
                <a:cs typeface="Segoe UI Semilight"/>
              </a:rPr>
              <a:t>                            POMORSKI NAUTIČAR</a:t>
            </a:r>
            <a:r>
              <a:rPr lang="hr-HR" dirty="0">
                <a:latin typeface="Segoe UI Semilight"/>
                <a:cs typeface="Segoe UI Semilight"/>
              </a:rPr>
              <a:t/>
            </a:r>
            <a:br>
              <a:rPr lang="hr-HR" dirty="0">
                <a:latin typeface="Segoe UI Semilight"/>
                <a:cs typeface="Segoe UI Semilight"/>
              </a:rPr>
            </a:br>
            <a:r>
              <a:rPr lang="hr-HR" dirty="0">
                <a:latin typeface="Segoe UI Semilight"/>
                <a:cs typeface="Segoe UI Semilight"/>
              </a:rPr>
              <a:t>         </a:t>
            </a:r>
            <a:r>
              <a:rPr lang="hr-HR" sz="4400" dirty="0">
                <a:solidFill>
                  <a:srgbClr val="002060"/>
                </a:solidFill>
                <a:latin typeface="Segoe UI Semilight"/>
                <a:cs typeface="Segoe UI Semilight"/>
              </a:rPr>
              <a:t>Prijevoz opasnih tereta morem, 4.razred </a:t>
            </a:r>
            <a:r>
              <a:rPr lang="hr-HR" dirty="0">
                <a:latin typeface="Segoe UI Semilight"/>
                <a:cs typeface="Segoe UI Semilight"/>
              </a:rPr>
              <a:t/>
            </a:r>
            <a:br>
              <a:rPr lang="hr-HR" dirty="0">
                <a:latin typeface="Segoe UI Semilight"/>
                <a:cs typeface="Segoe UI Semilight"/>
              </a:rPr>
            </a:br>
            <a:r>
              <a:rPr lang="hr-HR" sz="3100" dirty="0" smtClean="0"/>
              <a:t>Upotreba </a:t>
            </a:r>
            <a:r>
              <a:rPr lang="hr-HR" sz="3100" dirty="0"/>
              <a:t>EMS (IMO Emergency Procedure for Ships carrying dangerous Goods) </a:t>
            </a:r>
            <a:r>
              <a:rPr lang="hr-HR" sz="3100" b="1" dirty="0"/>
              <a:t/>
            </a:r>
            <a:br>
              <a:rPr lang="hr-HR" sz="3100" b="1" dirty="0"/>
            </a:br>
            <a:r>
              <a:rPr lang="hr-HR" sz="3100" dirty="0" smtClean="0"/>
              <a:t>Upotreba </a:t>
            </a:r>
            <a:r>
              <a:rPr lang="hr-HR" sz="3100" dirty="0"/>
              <a:t>IMO Medical First Aid Guide for use in Accidents Involving Dangerous Goods (MFAG)</a:t>
            </a:r>
          </a:p>
        </p:txBody>
      </p:sp>
      <p:sp>
        <p:nvSpPr>
          <p:cNvPr id="5" name="Rezervirano mjesto teksta 4"/>
          <p:cNvSpPr>
            <a:spLocks noGrp="1"/>
          </p:cNvSpPr>
          <p:nvPr>
            <p:ph type="subTitle" idx="1"/>
          </p:nvPr>
        </p:nvSpPr>
        <p:spPr>
          <a:xfrm>
            <a:off x="0" y="3112564"/>
            <a:ext cx="12192000" cy="1655762"/>
          </a:xfrm>
        </p:spPr>
        <p:txBody>
          <a:bodyPr vert="horz" lIns="91440" tIns="45720" rIns="91440" bIns="45720" rtlCol="0" anchor="t">
            <a:normAutofit fontScale="92500" lnSpcReduction="10000"/>
          </a:bodyPr>
          <a:lstStyle/>
          <a:p>
            <a:pPr algn="l"/>
            <a:r>
              <a:rPr lang="hr-HR" dirty="0">
                <a:latin typeface="Segoe UI Semilight"/>
                <a:cs typeface="Segoe UI Semilight"/>
              </a:rPr>
              <a:t>                                             Odgojno-obrazovni ishodi:</a:t>
            </a:r>
          </a:p>
          <a:p>
            <a:pPr marL="342900" indent="-342900" algn="l">
              <a:buFontTx/>
              <a:buChar char="-"/>
            </a:pPr>
            <a:r>
              <a:rPr lang="hr-HR" dirty="0"/>
              <a:t>Objasniti postupke u slučaju požara ili zagađivanja opasnim teretima (EMS)</a:t>
            </a:r>
          </a:p>
          <a:p>
            <a:pPr marL="342900" indent="-342900" algn="l">
              <a:buFontTx/>
              <a:buChar char="-"/>
            </a:pPr>
            <a:r>
              <a:rPr lang="hr-HR" dirty="0"/>
              <a:t>Objasniti postupke za pružanje prve medicinske pomoći u slučaju nezgoda i hitnosti (MFAG)</a:t>
            </a:r>
          </a:p>
          <a:p>
            <a:pPr marL="342900" indent="-342900" algn="l">
              <a:buFontTx/>
              <a:buChar char="-"/>
            </a:pPr>
            <a:r>
              <a:rPr lang="hr-HR" dirty="0"/>
              <a:t>Primijeniti Tablice EMS i MFAG iz IMDG-a</a:t>
            </a:r>
          </a:p>
        </p:txBody>
      </p:sp>
      <p:sp>
        <p:nvSpPr>
          <p:cNvPr id="2" name="TekstniOkvir 1">
            <a:extLst>
              <a:ext uri="{FF2B5EF4-FFF2-40B4-BE49-F238E27FC236}">
                <a16:creationId xmlns:a16="http://schemas.microsoft.com/office/drawing/2014/main" xmlns="" id="{56FDAB60-78E4-4D78-AE95-2767772578CB}"/>
              </a:ext>
            </a:extLst>
          </p:cNvPr>
          <p:cNvSpPr txBox="1"/>
          <p:nvPr/>
        </p:nvSpPr>
        <p:spPr>
          <a:xfrm>
            <a:off x="1410346" y="5129939"/>
            <a:ext cx="93764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Segoe UI Semilight"/>
                <a:ea typeface="+mn-ea"/>
                <a:cs typeface="Segoe UI Semilight"/>
              </a:rPr>
              <a:t>                                                           Predavač: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Segoe UI Semilight"/>
                <a:ea typeface="+mn-ea"/>
                <a:cs typeface="Segoe UI Semilight"/>
              </a:rPr>
              <a:t>                                      </a:t>
            </a:r>
            <a:r>
              <a:rPr kumimoji="0" lang="hr-HR" sz="1800" b="0" i="0" u="none" strike="noStrike" kern="1200" cap="none" spc="0" normalizeH="0" baseline="0" noProof="0" dirty="0" err="1">
                <a:ln>
                  <a:noFill/>
                </a:ln>
                <a:solidFill>
                  <a:prstClr val="black"/>
                </a:solidFill>
                <a:effectLst/>
                <a:uLnTx/>
                <a:uFillTx/>
                <a:latin typeface="Segoe UI Semilight"/>
                <a:ea typeface="+mn-ea"/>
                <a:cs typeface="Segoe UI Semilight"/>
              </a:rPr>
              <a:t>Kap.Renato</a:t>
            </a:r>
            <a:r>
              <a:rPr kumimoji="0" lang="hr-HR" sz="1800" b="0" i="0" u="none" strike="noStrike" kern="1200" cap="none" spc="0" normalizeH="0" baseline="0" noProof="0" dirty="0">
                <a:ln>
                  <a:noFill/>
                </a:ln>
                <a:solidFill>
                  <a:prstClr val="black"/>
                </a:solidFill>
                <a:effectLst/>
                <a:uLnTx/>
                <a:uFillTx/>
                <a:latin typeface="Segoe UI Semilight"/>
                <a:ea typeface="+mn-ea"/>
                <a:cs typeface="Segoe UI Semilight"/>
              </a:rPr>
              <a:t> Dudić, profesor-savjetnik</a:t>
            </a: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388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na kojoj se prikazuje snimka zaslona&#10;&#10;Opis je automatski generiran">
            <a:extLst>
              <a:ext uri="{FF2B5EF4-FFF2-40B4-BE49-F238E27FC236}">
                <a16:creationId xmlns:a16="http://schemas.microsoft.com/office/drawing/2014/main" xmlns="" id="{0CF0FD4F-AA7F-43DB-B1E7-0AFD9F92A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850" y="480060"/>
            <a:ext cx="9287693" cy="5897880"/>
          </a:xfrm>
          <a:prstGeom prst="rect">
            <a:avLst/>
          </a:prstGeom>
        </p:spPr>
      </p:pic>
      <p:sp>
        <p:nvSpPr>
          <p:cNvPr id="6" name="TekstniOkvir 5">
            <a:extLst>
              <a:ext uri="{FF2B5EF4-FFF2-40B4-BE49-F238E27FC236}">
                <a16:creationId xmlns:a16="http://schemas.microsoft.com/office/drawing/2014/main" xmlns="" id="{E0A20B0D-8727-4BAD-835A-C5D71900BD7C}"/>
              </a:ext>
            </a:extLst>
          </p:cNvPr>
          <p:cNvSpPr txBox="1"/>
          <p:nvPr/>
        </p:nvSpPr>
        <p:spPr>
          <a:xfrm>
            <a:off x="979715" y="0"/>
            <a:ext cx="5878285" cy="400110"/>
          </a:xfrm>
          <a:prstGeom prst="rect">
            <a:avLst/>
          </a:prstGeom>
          <a:noFill/>
        </p:spPr>
        <p:txBody>
          <a:bodyPr wrap="square" rtlCol="0">
            <a:spAutoFit/>
          </a:bodyPr>
          <a:lstStyle/>
          <a:p>
            <a:r>
              <a:rPr lang="hr-HR" sz="2000" b="1" dirty="0">
                <a:solidFill>
                  <a:schemeClr val="bg1"/>
                </a:solidFill>
              </a:rPr>
              <a:t>POSTUPCI ZA SLUČAJ CURENJA</a:t>
            </a:r>
          </a:p>
        </p:txBody>
      </p:sp>
      <p:sp>
        <p:nvSpPr>
          <p:cNvPr id="7" name="TekstniOkvir 6">
            <a:extLst>
              <a:ext uri="{FF2B5EF4-FFF2-40B4-BE49-F238E27FC236}">
                <a16:creationId xmlns:a16="http://schemas.microsoft.com/office/drawing/2014/main" xmlns="" id="{DF5E8BFC-7910-460F-B6E6-2D40779887A0}"/>
              </a:ext>
            </a:extLst>
          </p:cNvPr>
          <p:cNvSpPr txBox="1"/>
          <p:nvPr/>
        </p:nvSpPr>
        <p:spPr>
          <a:xfrm>
            <a:off x="9687212" y="6529627"/>
            <a:ext cx="2504788" cy="369332"/>
          </a:xfrm>
          <a:prstGeom prst="rect">
            <a:avLst/>
          </a:prstGeom>
          <a:noFill/>
        </p:spPr>
        <p:txBody>
          <a:bodyPr wrap="none" rtlCol="0">
            <a:spAutoFit/>
          </a:bodyPr>
          <a:lstStyle/>
          <a:p>
            <a:r>
              <a:rPr lang="hr-HR" dirty="0">
                <a:solidFill>
                  <a:schemeClr val="bg1"/>
                </a:solidFill>
              </a:rPr>
              <a:t>Kap.Renato </a:t>
            </a:r>
            <a:r>
              <a:rPr lang="hr-HR" dirty="0" smtClean="0">
                <a:solidFill>
                  <a:schemeClr val="bg1"/>
                </a:solidFill>
              </a:rPr>
              <a:t>Dudić©202</a:t>
            </a:r>
            <a:r>
              <a:rPr lang="en-US" dirty="0" smtClean="0">
                <a:solidFill>
                  <a:schemeClr val="bg1"/>
                </a:solidFill>
              </a:rPr>
              <a:t>3</a:t>
            </a:r>
            <a:endParaRPr lang="hr-HR" dirty="0">
              <a:solidFill>
                <a:schemeClr val="bg1"/>
              </a:solidFill>
            </a:endParaRPr>
          </a:p>
        </p:txBody>
      </p:sp>
    </p:spTree>
    <p:extLst>
      <p:ext uri="{BB962C8B-B14F-4D97-AF65-F5344CB8AC3E}">
        <p14:creationId xmlns:p14="http://schemas.microsoft.com/office/powerpoint/2010/main" val="113345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xmlns="" id="{5AE79982-4B19-4FE1-B38B-B557F35CF41E}"/>
              </a:ext>
            </a:extLst>
          </p:cNvPr>
          <p:cNvSpPr txBox="1"/>
          <p:nvPr/>
        </p:nvSpPr>
        <p:spPr>
          <a:xfrm>
            <a:off x="661728" y="3816913"/>
            <a:ext cx="11530272" cy="2308324"/>
          </a:xfrm>
          <a:prstGeom prst="rect">
            <a:avLst/>
          </a:prstGeom>
          <a:noFill/>
        </p:spPr>
        <p:txBody>
          <a:bodyPr wrap="none" rtlCol="0">
            <a:spAutoFit/>
          </a:bodyPr>
          <a:lstStyle/>
          <a:p>
            <a:r>
              <a:rPr lang="hr-HR" sz="2400" dirty="0"/>
              <a:t>Postupak:</a:t>
            </a:r>
          </a:p>
          <a:p>
            <a:endParaRPr lang="hr-HR" sz="2400" dirty="0"/>
          </a:p>
          <a:p>
            <a:pPr marL="342900" indent="-342900">
              <a:buAutoNum type="arabicPeriod"/>
            </a:pPr>
            <a:r>
              <a:rPr lang="hr-HR" sz="2400" dirty="0"/>
              <a:t>U MFAG-u (SUPPLEMENT- Appendix15) nalazi se popis tereta s pripadajućim UN brojem.</a:t>
            </a:r>
          </a:p>
          <a:p>
            <a:pPr marL="342900" indent="-342900">
              <a:buAutoNum type="arabicPeriod"/>
            </a:pPr>
            <a:r>
              <a:rPr lang="hr-HR" sz="2400" dirty="0"/>
              <a:t>Teretu je pridružen broj od 1 do 20.</a:t>
            </a:r>
          </a:p>
          <a:p>
            <a:pPr marL="342900" indent="-342900">
              <a:buAutoNum type="arabicPeriod"/>
            </a:pPr>
            <a:r>
              <a:rPr lang="hr-HR" sz="2400" dirty="0"/>
              <a:t>Brojevi predstavljaju broj tablice</a:t>
            </a:r>
          </a:p>
          <a:p>
            <a:pPr marL="342900" indent="-342900">
              <a:buAutoNum type="arabicPeriod"/>
            </a:pPr>
            <a:r>
              <a:rPr lang="hr-HR" sz="2400" dirty="0"/>
              <a:t>U MFAG-u pronađemo broj tablice i postupamo po uputama koje su u njoj navedene</a:t>
            </a:r>
          </a:p>
        </p:txBody>
      </p:sp>
      <p:sp>
        <p:nvSpPr>
          <p:cNvPr id="3" name="TekstniOkvir 2">
            <a:extLst>
              <a:ext uri="{FF2B5EF4-FFF2-40B4-BE49-F238E27FC236}">
                <a16:creationId xmlns:a16="http://schemas.microsoft.com/office/drawing/2014/main" xmlns="" id="{34F26DB4-6FAC-493E-BE43-4F20C757DFEE}"/>
              </a:ext>
            </a:extLst>
          </p:cNvPr>
          <p:cNvSpPr txBox="1"/>
          <p:nvPr/>
        </p:nvSpPr>
        <p:spPr>
          <a:xfrm>
            <a:off x="204996" y="1669235"/>
            <a:ext cx="11647035" cy="2308324"/>
          </a:xfrm>
          <a:prstGeom prst="rect">
            <a:avLst/>
          </a:prstGeom>
          <a:noFill/>
        </p:spPr>
        <p:txBody>
          <a:bodyPr wrap="none" rtlCol="0">
            <a:spAutoFit/>
          </a:bodyPr>
          <a:lstStyle/>
          <a:p>
            <a:r>
              <a:rPr lang="hr-HR" sz="2400" dirty="0"/>
              <a:t>MFAG je vodič za pružanje hitne medicinske pomoći </a:t>
            </a:r>
            <a:r>
              <a:rPr lang="en-US" sz="2400" dirty="0"/>
              <a:t>u </a:t>
            </a:r>
            <a:r>
              <a:rPr lang="en-US" sz="2400" dirty="0" err="1"/>
              <a:t>sluča</a:t>
            </a:r>
            <a:r>
              <a:rPr lang="hr-HR" sz="2400" dirty="0"/>
              <a:t>ju nezgode – kontakta s teretom.</a:t>
            </a:r>
          </a:p>
          <a:p>
            <a:r>
              <a:rPr lang="hr-HR" sz="2400" dirty="0"/>
              <a:t>Nalazi se u SUPLEMENT-u IMDG kodeksa kao zasebna publikacija.</a:t>
            </a:r>
          </a:p>
          <a:p>
            <a:r>
              <a:rPr lang="hr-HR" sz="2400" dirty="0"/>
              <a:t>Pomaže nam pri izboru mjera u slučaju fizičkog kontakta s opasnim teretima.</a:t>
            </a:r>
          </a:p>
          <a:p>
            <a:r>
              <a:rPr lang="hr-HR" sz="2400" dirty="0"/>
              <a:t>Odnosi se na preporuke pri postavljanju dijagnoze, pružanju prve medicinske pomoći</a:t>
            </a:r>
          </a:p>
          <a:p>
            <a:r>
              <a:rPr lang="hr-HR" sz="2400" dirty="0"/>
              <a:t>i davanju medikamenata.</a:t>
            </a:r>
          </a:p>
          <a:p>
            <a:endParaRPr lang="hr-HR" sz="2400" dirty="0"/>
          </a:p>
        </p:txBody>
      </p:sp>
      <p:sp>
        <p:nvSpPr>
          <p:cNvPr id="4" name="Pravokutnik 3">
            <a:extLst>
              <a:ext uri="{FF2B5EF4-FFF2-40B4-BE49-F238E27FC236}">
                <a16:creationId xmlns:a16="http://schemas.microsoft.com/office/drawing/2014/main" xmlns="" id="{9B48A216-17E7-45B8-9462-88E7C568B3FC}"/>
              </a:ext>
            </a:extLst>
          </p:cNvPr>
          <p:cNvSpPr/>
          <p:nvPr/>
        </p:nvSpPr>
        <p:spPr>
          <a:xfrm>
            <a:off x="838200" y="506442"/>
            <a:ext cx="10515600" cy="954107"/>
          </a:xfrm>
          <a:prstGeom prst="rect">
            <a:avLst/>
          </a:prstGeom>
        </p:spPr>
        <p:txBody>
          <a:bodyPr wrap="square">
            <a:spAutoFit/>
          </a:bodyPr>
          <a:lstStyle/>
          <a:p>
            <a:pPr algn="ctr"/>
            <a:r>
              <a:rPr lang="hr-HR" sz="2800" dirty="0">
                <a:solidFill>
                  <a:srgbClr val="002060"/>
                </a:solidFill>
              </a:rPr>
              <a:t>MFAG - </a:t>
            </a:r>
            <a:r>
              <a:rPr lang="hr-HR" sz="2800" dirty="0" err="1">
                <a:solidFill>
                  <a:srgbClr val="002060"/>
                </a:solidFill>
              </a:rPr>
              <a:t>Medical</a:t>
            </a:r>
            <a:r>
              <a:rPr lang="hr-HR" sz="2800" dirty="0">
                <a:solidFill>
                  <a:srgbClr val="002060"/>
                </a:solidFill>
              </a:rPr>
              <a:t> First </a:t>
            </a:r>
            <a:r>
              <a:rPr lang="hr-HR" sz="2800" dirty="0" err="1">
                <a:solidFill>
                  <a:srgbClr val="002060"/>
                </a:solidFill>
              </a:rPr>
              <a:t>Aid</a:t>
            </a:r>
            <a:r>
              <a:rPr lang="hr-HR" sz="2800" dirty="0">
                <a:solidFill>
                  <a:srgbClr val="002060"/>
                </a:solidFill>
              </a:rPr>
              <a:t> </a:t>
            </a:r>
            <a:r>
              <a:rPr lang="hr-HR" sz="2800" dirty="0" err="1">
                <a:solidFill>
                  <a:srgbClr val="002060"/>
                </a:solidFill>
              </a:rPr>
              <a:t>Guide</a:t>
            </a:r>
            <a:r>
              <a:rPr lang="hr-HR" sz="2800" dirty="0">
                <a:solidFill>
                  <a:srgbClr val="002060"/>
                </a:solidFill>
              </a:rPr>
              <a:t> for use </a:t>
            </a:r>
            <a:r>
              <a:rPr lang="hr-HR" sz="2800" dirty="0" err="1">
                <a:solidFill>
                  <a:srgbClr val="002060"/>
                </a:solidFill>
              </a:rPr>
              <a:t>in</a:t>
            </a:r>
            <a:r>
              <a:rPr lang="hr-HR" sz="2800" dirty="0">
                <a:solidFill>
                  <a:srgbClr val="002060"/>
                </a:solidFill>
              </a:rPr>
              <a:t> </a:t>
            </a:r>
            <a:r>
              <a:rPr lang="hr-HR" sz="2800" dirty="0" err="1">
                <a:solidFill>
                  <a:srgbClr val="002060"/>
                </a:solidFill>
              </a:rPr>
              <a:t>Accidents</a:t>
            </a:r>
            <a:r>
              <a:rPr lang="hr-HR" sz="2800" dirty="0">
                <a:solidFill>
                  <a:srgbClr val="002060"/>
                </a:solidFill>
              </a:rPr>
              <a:t> </a:t>
            </a:r>
            <a:r>
              <a:rPr lang="hr-HR" sz="2800" dirty="0" err="1">
                <a:solidFill>
                  <a:srgbClr val="002060"/>
                </a:solidFill>
              </a:rPr>
              <a:t>Involving</a:t>
            </a:r>
            <a:r>
              <a:rPr lang="hr-HR" sz="2800" dirty="0">
                <a:solidFill>
                  <a:srgbClr val="002060"/>
                </a:solidFill>
              </a:rPr>
              <a:t> </a:t>
            </a:r>
            <a:r>
              <a:rPr lang="hr-HR" sz="2800" dirty="0" err="1">
                <a:solidFill>
                  <a:srgbClr val="002060"/>
                </a:solidFill>
              </a:rPr>
              <a:t>Dangerous</a:t>
            </a:r>
            <a:r>
              <a:rPr lang="hr-HR" sz="2800" dirty="0">
                <a:solidFill>
                  <a:srgbClr val="002060"/>
                </a:solidFill>
              </a:rPr>
              <a:t> </a:t>
            </a:r>
            <a:r>
              <a:rPr lang="hr-HR" sz="2800" dirty="0" err="1">
                <a:solidFill>
                  <a:srgbClr val="002060"/>
                </a:solidFill>
              </a:rPr>
              <a:t>Goods</a:t>
            </a:r>
            <a:endParaRPr lang="hr-HR" sz="2800" dirty="0">
              <a:solidFill>
                <a:srgbClr val="002060"/>
              </a:solidFill>
            </a:endParaRPr>
          </a:p>
        </p:txBody>
      </p:sp>
      <p:sp>
        <p:nvSpPr>
          <p:cNvPr id="5" name="TekstniOkvir 4">
            <a:extLst>
              <a:ext uri="{FF2B5EF4-FFF2-40B4-BE49-F238E27FC236}">
                <a16:creationId xmlns:a16="http://schemas.microsoft.com/office/drawing/2014/main" xmlns="" id="{892423B9-027C-436B-A92A-2B840C602969}"/>
              </a:ext>
            </a:extLst>
          </p:cNvPr>
          <p:cNvSpPr txBox="1"/>
          <p:nvPr/>
        </p:nvSpPr>
        <p:spPr>
          <a:xfrm>
            <a:off x="9687212" y="652962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Tree>
    <p:extLst>
      <p:ext uri="{BB962C8B-B14F-4D97-AF65-F5344CB8AC3E}">
        <p14:creationId xmlns:p14="http://schemas.microsoft.com/office/powerpoint/2010/main" val="63632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xmlns="" id="{FD528E0A-27EA-4A99-9BB5-82A1C290BB5C}"/>
              </a:ext>
            </a:extLst>
          </p:cNvPr>
          <p:cNvSpPr txBox="1"/>
          <p:nvPr/>
        </p:nvSpPr>
        <p:spPr>
          <a:xfrm>
            <a:off x="6265771" y="1937289"/>
            <a:ext cx="5219096" cy="2402238"/>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hr-HR" sz="3800" b="1" dirty="0">
                <a:solidFill>
                  <a:schemeClr val="bg1"/>
                </a:solidFill>
                <a:latin typeface="+mj-lt"/>
                <a:ea typeface="+mj-ea"/>
                <a:cs typeface="+mj-cs"/>
              </a:rPr>
              <a:t>MFAG</a:t>
            </a:r>
          </a:p>
          <a:p>
            <a:pPr algn="ctr">
              <a:lnSpc>
                <a:spcPct val="90000"/>
              </a:lnSpc>
              <a:spcBef>
                <a:spcPct val="0"/>
              </a:spcBef>
              <a:spcAft>
                <a:spcPts val="600"/>
              </a:spcAft>
            </a:pPr>
            <a:r>
              <a:rPr lang="hr-HR" sz="3800" b="1" dirty="0">
                <a:solidFill>
                  <a:schemeClr val="bg1"/>
                </a:solidFill>
                <a:latin typeface="+mj-lt"/>
                <a:ea typeface="+mj-ea"/>
                <a:cs typeface="+mj-cs"/>
              </a:rPr>
              <a:t>T</a:t>
            </a:r>
            <a:r>
              <a:rPr lang="en-US" sz="3800" b="1" dirty="0" err="1">
                <a:solidFill>
                  <a:schemeClr val="bg1"/>
                </a:solidFill>
                <a:latin typeface="+mj-lt"/>
                <a:ea typeface="+mj-ea"/>
                <a:cs typeface="+mj-cs"/>
              </a:rPr>
              <a:t>ablic</a:t>
            </a:r>
            <a:r>
              <a:rPr lang="hr-HR" sz="3800" b="1" dirty="0">
                <a:solidFill>
                  <a:schemeClr val="bg1"/>
                </a:solidFill>
                <a:latin typeface="+mj-lt"/>
                <a:ea typeface="+mj-ea"/>
                <a:cs typeface="+mj-cs"/>
              </a:rPr>
              <a:t>e</a:t>
            </a:r>
            <a:r>
              <a:rPr lang="en-US" sz="3800" b="1" dirty="0">
                <a:solidFill>
                  <a:schemeClr val="bg1"/>
                </a:solidFill>
                <a:latin typeface="+mj-lt"/>
                <a:ea typeface="+mj-ea"/>
                <a:cs typeface="+mj-cs"/>
              </a:rPr>
              <a:t> s </a:t>
            </a:r>
            <a:r>
              <a:rPr lang="en-US" sz="3800" b="1" dirty="0" err="1">
                <a:solidFill>
                  <a:schemeClr val="bg1"/>
                </a:solidFill>
                <a:latin typeface="+mj-lt"/>
                <a:ea typeface="+mj-ea"/>
                <a:cs typeface="+mj-cs"/>
              </a:rPr>
              <a:t>uputama</a:t>
            </a:r>
            <a:r>
              <a:rPr lang="en-US" sz="3800" b="1" dirty="0">
                <a:solidFill>
                  <a:schemeClr val="bg1"/>
                </a:solidFill>
                <a:latin typeface="+mj-lt"/>
                <a:ea typeface="+mj-ea"/>
                <a:cs typeface="+mj-cs"/>
              </a:rPr>
              <a:t> za </a:t>
            </a:r>
            <a:r>
              <a:rPr lang="en-US" sz="3800" b="1" dirty="0" err="1">
                <a:solidFill>
                  <a:schemeClr val="bg1"/>
                </a:solidFill>
                <a:latin typeface="+mj-lt"/>
                <a:ea typeface="+mj-ea"/>
                <a:cs typeface="+mj-cs"/>
              </a:rPr>
              <a:t>postupke</a:t>
            </a:r>
            <a:r>
              <a:rPr lang="en-US" sz="3800" b="1" dirty="0">
                <a:solidFill>
                  <a:schemeClr val="bg1"/>
                </a:solidFill>
                <a:latin typeface="+mj-lt"/>
                <a:ea typeface="+mj-ea"/>
                <a:cs typeface="+mj-cs"/>
              </a:rPr>
              <a:t> </a:t>
            </a:r>
            <a:r>
              <a:rPr lang="hr-HR" sz="3800" b="1" dirty="0">
                <a:solidFill>
                  <a:schemeClr val="bg1"/>
                </a:solidFill>
                <a:latin typeface="+mj-lt"/>
                <a:ea typeface="+mj-ea"/>
                <a:cs typeface="+mj-cs"/>
              </a:rPr>
              <a:t>pružanja hitne medicinske pomoći </a:t>
            </a:r>
            <a:r>
              <a:rPr lang="en-US" sz="3800" b="1" dirty="0">
                <a:solidFill>
                  <a:schemeClr val="bg1"/>
                </a:solidFill>
                <a:latin typeface="+mj-lt"/>
                <a:ea typeface="+mj-ea"/>
                <a:cs typeface="+mj-cs"/>
              </a:rPr>
              <a:t>u </a:t>
            </a:r>
            <a:r>
              <a:rPr lang="en-US" sz="3800" b="1" dirty="0" err="1">
                <a:solidFill>
                  <a:schemeClr val="bg1"/>
                </a:solidFill>
                <a:latin typeface="+mj-lt"/>
                <a:ea typeface="+mj-ea"/>
                <a:cs typeface="+mj-cs"/>
              </a:rPr>
              <a:t>sluča</a:t>
            </a:r>
            <a:r>
              <a:rPr lang="hr-HR" sz="3800" b="1" dirty="0">
                <a:solidFill>
                  <a:schemeClr val="bg1"/>
                </a:solidFill>
                <a:latin typeface="+mj-lt"/>
                <a:ea typeface="+mj-ea"/>
                <a:cs typeface="+mj-cs"/>
              </a:rPr>
              <a:t>ju nezgode </a:t>
            </a:r>
            <a:r>
              <a:rPr lang="en-US" sz="3800" b="1" dirty="0">
                <a:solidFill>
                  <a:schemeClr val="bg1"/>
                </a:solidFill>
                <a:latin typeface="+mj-lt"/>
                <a:ea typeface="+mj-ea"/>
                <a:cs typeface="+mj-cs"/>
              </a:rPr>
              <a:t>a</a:t>
            </a:r>
            <a:r>
              <a:rPr lang="hr-HR" sz="3800" b="1" dirty="0">
                <a:solidFill>
                  <a:schemeClr val="bg1"/>
                </a:solidFill>
                <a:latin typeface="+mj-lt"/>
                <a:ea typeface="+mj-ea"/>
                <a:cs typeface="+mj-cs"/>
              </a:rPr>
              <a:t> </a:t>
            </a:r>
            <a:r>
              <a:rPr lang="hr-HR" sz="3800" b="1" dirty="0" err="1">
                <a:solidFill>
                  <a:schemeClr val="bg1"/>
                </a:solidFill>
                <a:latin typeface="+mj-lt"/>
                <a:ea typeface="+mj-ea"/>
                <a:cs typeface="+mj-cs"/>
              </a:rPr>
              <a:t>nala</a:t>
            </a:r>
            <a:r>
              <a:rPr lang="en-US" sz="3800" b="1" dirty="0">
                <a:solidFill>
                  <a:schemeClr val="bg1"/>
                </a:solidFill>
                <a:latin typeface="+mj-lt"/>
                <a:ea typeface="+mj-ea"/>
                <a:cs typeface="+mj-cs"/>
              </a:rPr>
              <a:t>ze se u </a:t>
            </a:r>
            <a:r>
              <a:rPr lang="hr-HR" sz="3800" b="1" dirty="0">
                <a:solidFill>
                  <a:schemeClr val="bg1"/>
                </a:solidFill>
                <a:latin typeface="+mj-lt"/>
                <a:ea typeface="+mj-ea"/>
                <a:cs typeface="+mj-cs"/>
              </a:rPr>
              <a:t>dodatku </a:t>
            </a:r>
            <a:r>
              <a:rPr lang="en-US" sz="3800" b="1" dirty="0">
                <a:solidFill>
                  <a:schemeClr val="bg1"/>
                </a:solidFill>
                <a:latin typeface="+mj-lt"/>
                <a:ea typeface="+mj-ea"/>
                <a:cs typeface="+mj-cs"/>
              </a:rPr>
              <a:t> IMDG-a</a:t>
            </a:r>
            <a:r>
              <a:rPr lang="hr-HR" sz="3800" b="1" dirty="0">
                <a:solidFill>
                  <a:schemeClr val="bg1"/>
                </a:solidFill>
                <a:latin typeface="+mj-lt"/>
                <a:ea typeface="+mj-ea"/>
                <a:cs typeface="+mj-cs"/>
              </a:rPr>
              <a:t>, tzv.</a:t>
            </a:r>
          </a:p>
          <a:p>
            <a:pPr algn="ctr">
              <a:lnSpc>
                <a:spcPct val="90000"/>
              </a:lnSpc>
              <a:spcBef>
                <a:spcPct val="0"/>
              </a:spcBef>
              <a:spcAft>
                <a:spcPts val="600"/>
              </a:spcAft>
            </a:pPr>
            <a:r>
              <a:rPr lang="hr-HR" sz="3800" b="1" dirty="0">
                <a:solidFill>
                  <a:schemeClr val="bg1"/>
                </a:solidFill>
                <a:latin typeface="+mj-lt"/>
                <a:ea typeface="+mj-ea"/>
                <a:cs typeface="+mj-cs"/>
              </a:rPr>
              <a:t>SUPPLEMENT</a:t>
            </a:r>
            <a:endParaRPr lang="en-US" sz="3800" b="1" dirty="0">
              <a:solidFill>
                <a:schemeClr val="bg1"/>
              </a:solidFill>
              <a:latin typeface="+mj-lt"/>
              <a:ea typeface="+mj-ea"/>
              <a:cs typeface="+mj-cs"/>
            </a:endParaRPr>
          </a:p>
        </p:txBody>
      </p:sp>
      <p:pic>
        <p:nvPicPr>
          <p:cNvPr id="4" name="Slika 3" descr="Slika na kojoj se prikazuje sjedenje, znak, stol, autobus&#10;&#10;Opis je automatski generiran">
            <a:extLst>
              <a:ext uri="{FF2B5EF4-FFF2-40B4-BE49-F238E27FC236}">
                <a16:creationId xmlns:a16="http://schemas.microsoft.com/office/drawing/2014/main" xmlns="" id="{5E6C631F-A037-46AC-A1F8-06D6714194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9" r="2" b="20093"/>
          <a:stretch/>
        </p:blipFill>
        <p:spPr>
          <a:xfrm>
            <a:off x="-232455" y="123997"/>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ekstniOkvir 4">
            <a:extLst>
              <a:ext uri="{FF2B5EF4-FFF2-40B4-BE49-F238E27FC236}">
                <a16:creationId xmlns:a16="http://schemas.microsoft.com/office/drawing/2014/main" xmlns="" id="{3E3D7518-2763-4105-B5AC-CEA0A2BE3CD9}"/>
              </a:ext>
            </a:extLst>
          </p:cNvPr>
          <p:cNvSpPr txBox="1"/>
          <p:nvPr/>
        </p:nvSpPr>
        <p:spPr>
          <a:xfrm>
            <a:off x="9687212" y="6488668"/>
            <a:ext cx="2504788" cy="369332"/>
          </a:xfrm>
          <a:prstGeom prst="rect">
            <a:avLst/>
          </a:prstGeom>
          <a:noFill/>
        </p:spPr>
        <p:txBody>
          <a:bodyPr wrap="none" rtlCol="0">
            <a:spAutoFit/>
          </a:bodyPr>
          <a:lstStyle/>
          <a:p>
            <a:r>
              <a:rPr lang="hr-HR" dirty="0"/>
              <a:t>Kap.Renato </a:t>
            </a:r>
            <a:r>
              <a:rPr lang="hr-HR" dirty="0" smtClean="0"/>
              <a:t>Dudić©20</a:t>
            </a:r>
            <a:r>
              <a:rPr lang="en-US" dirty="0" smtClean="0"/>
              <a:t>23</a:t>
            </a:r>
            <a:endParaRPr lang="hr-HR" dirty="0"/>
          </a:p>
        </p:txBody>
      </p:sp>
    </p:spTree>
    <p:extLst>
      <p:ext uri="{BB962C8B-B14F-4D97-AF65-F5344CB8AC3E}">
        <p14:creationId xmlns:p14="http://schemas.microsoft.com/office/powerpoint/2010/main" val="394216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Slika 2" descr="Slika na kojoj se prikazuje sjedenje, znak, stol, autobus&#10;&#10;Opis je automatski generiran">
            <a:extLst>
              <a:ext uri="{FF2B5EF4-FFF2-40B4-BE49-F238E27FC236}">
                <a16:creationId xmlns:a16="http://schemas.microsoft.com/office/drawing/2014/main" xmlns="" id="{E0E530A0-51B7-4717-B15B-BF5E42EBE2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5780"/>
            <a:ext cx="3527341" cy="5066828"/>
          </a:xfrm>
          <a:prstGeom prst="rect">
            <a:avLst/>
          </a:prstGeom>
          <a:ln>
            <a:solidFill>
              <a:schemeClr val="accent1">
                <a:shade val="50000"/>
              </a:schemeClr>
            </a:solidFill>
          </a:ln>
        </p:spPr>
      </p:pic>
      <p:sp>
        <p:nvSpPr>
          <p:cNvPr id="4" name="Strelica: peterokut 3">
            <a:extLst>
              <a:ext uri="{FF2B5EF4-FFF2-40B4-BE49-F238E27FC236}">
                <a16:creationId xmlns:a16="http://schemas.microsoft.com/office/drawing/2014/main" xmlns="" id="{A2192B83-9E4B-49F1-89DA-9CA56A64EE94}"/>
              </a:ext>
            </a:extLst>
          </p:cNvPr>
          <p:cNvSpPr/>
          <p:nvPr/>
        </p:nvSpPr>
        <p:spPr>
          <a:xfrm>
            <a:off x="3527341" y="2362167"/>
            <a:ext cx="945397" cy="234024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kstniOkvir 4">
            <a:extLst>
              <a:ext uri="{FF2B5EF4-FFF2-40B4-BE49-F238E27FC236}">
                <a16:creationId xmlns:a16="http://schemas.microsoft.com/office/drawing/2014/main" xmlns="" id="{857CA2A7-C6D0-4D04-9F6D-551BECA3C573}"/>
              </a:ext>
            </a:extLst>
          </p:cNvPr>
          <p:cNvSpPr txBox="1"/>
          <p:nvPr/>
        </p:nvSpPr>
        <p:spPr>
          <a:xfrm>
            <a:off x="643467" y="80565"/>
            <a:ext cx="11398716" cy="461665"/>
          </a:xfrm>
          <a:prstGeom prst="rect">
            <a:avLst/>
          </a:prstGeom>
          <a:noFill/>
        </p:spPr>
        <p:txBody>
          <a:bodyPr wrap="square" rtlCol="0">
            <a:spAutoFit/>
          </a:bodyPr>
          <a:lstStyle/>
          <a:p>
            <a:r>
              <a:rPr lang="hr-HR" sz="2400" b="1" dirty="0">
                <a:solidFill>
                  <a:srgbClr val="C00000"/>
                </a:solidFill>
              </a:rPr>
              <a:t>Primjer tereta: PSN: METHANOL,   UN 1230 – Tablica 19           SUPPLEMENT-</a:t>
            </a:r>
            <a:r>
              <a:rPr lang="hr-HR" sz="2400" b="1" dirty="0" err="1">
                <a:solidFill>
                  <a:srgbClr val="C00000"/>
                </a:solidFill>
              </a:rPr>
              <a:t>Appendix</a:t>
            </a:r>
            <a:r>
              <a:rPr lang="hr-HR" sz="2400" b="1" dirty="0">
                <a:solidFill>
                  <a:srgbClr val="C00000"/>
                </a:solidFill>
              </a:rPr>
              <a:t> 15 </a:t>
            </a:r>
          </a:p>
        </p:txBody>
      </p:sp>
      <p:sp>
        <p:nvSpPr>
          <p:cNvPr id="8" name="TekstniOkvir 7">
            <a:extLst>
              <a:ext uri="{FF2B5EF4-FFF2-40B4-BE49-F238E27FC236}">
                <a16:creationId xmlns:a16="http://schemas.microsoft.com/office/drawing/2014/main" xmlns="" id="{ACB72B7C-26A1-4C41-A540-DF92A0B1797D}"/>
              </a:ext>
            </a:extLst>
          </p:cNvPr>
          <p:cNvSpPr txBox="1"/>
          <p:nvPr/>
        </p:nvSpPr>
        <p:spPr>
          <a:xfrm>
            <a:off x="9687212" y="652962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pic>
        <p:nvPicPr>
          <p:cNvPr id="6" name="Slika 5" descr="Slika na kojoj se prikazuje snimka zaslona&#10;&#10;Opis je automatski generiran">
            <a:extLst>
              <a:ext uri="{FF2B5EF4-FFF2-40B4-BE49-F238E27FC236}">
                <a16:creationId xmlns:a16="http://schemas.microsoft.com/office/drawing/2014/main" xmlns="" id="{57138046-3B33-45E1-83FF-1D5371EBA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877" y="1115780"/>
            <a:ext cx="7499305" cy="5066827"/>
          </a:xfrm>
          <a:prstGeom prst="rect">
            <a:avLst/>
          </a:prstGeom>
          <a:ln>
            <a:solidFill>
              <a:schemeClr val="accent1">
                <a:shade val="50000"/>
              </a:schemeClr>
            </a:solidFill>
          </a:ln>
        </p:spPr>
      </p:pic>
    </p:spTree>
    <p:extLst>
      <p:ext uri="{BB962C8B-B14F-4D97-AF65-F5344CB8AC3E}">
        <p14:creationId xmlns:p14="http://schemas.microsoft.com/office/powerpoint/2010/main" val="2643657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na kojoj se prikazuje snimka zaslona&#10;&#10;Opis je automatski generiran">
            <a:extLst>
              <a:ext uri="{FF2B5EF4-FFF2-40B4-BE49-F238E27FC236}">
                <a16:creationId xmlns:a16="http://schemas.microsoft.com/office/drawing/2014/main" xmlns="" id="{45E00CAE-1F64-4DBF-BFC1-2E8B3DF89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834" y="643467"/>
            <a:ext cx="9948332" cy="5571066"/>
          </a:xfrm>
          <a:prstGeom prst="rect">
            <a:avLst/>
          </a:prstGeom>
        </p:spPr>
      </p:pic>
      <p:sp>
        <p:nvSpPr>
          <p:cNvPr id="5" name="Pravokutnik 4">
            <a:extLst>
              <a:ext uri="{FF2B5EF4-FFF2-40B4-BE49-F238E27FC236}">
                <a16:creationId xmlns:a16="http://schemas.microsoft.com/office/drawing/2014/main" xmlns="" id="{A6BB58CC-E9FF-4E80-B4AB-14CC5F8EB9EC}"/>
              </a:ext>
            </a:extLst>
          </p:cNvPr>
          <p:cNvSpPr/>
          <p:nvPr/>
        </p:nvSpPr>
        <p:spPr>
          <a:xfrm>
            <a:off x="1121834" y="4558937"/>
            <a:ext cx="9948332" cy="338527"/>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Dijagram toka: Poveznik 6">
            <a:extLst>
              <a:ext uri="{FF2B5EF4-FFF2-40B4-BE49-F238E27FC236}">
                <a16:creationId xmlns:a16="http://schemas.microsoft.com/office/drawing/2014/main" xmlns="" id="{C420F277-DA4E-4F1B-BD8D-4810B1CDE751}"/>
              </a:ext>
            </a:extLst>
          </p:cNvPr>
          <p:cNvSpPr/>
          <p:nvPr/>
        </p:nvSpPr>
        <p:spPr>
          <a:xfrm>
            <a:off x="10306372" y="4495725"/>
            <a:ext cx="480447" cy="464949"/>
          </a:xfrm>
          <a:prstGeom prst="flowChartConnector">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1" name="Ravni poveznik sa strelicom 10">
            <a:extLst>
              <a:ext uri="{FF2B5EF4-FFF2-40B4-BE49-F238E27FC236}">
                <a16:creationId xmlns:a16="http://schemas.microsoft.com/office/drawing/2014/main" xmlns="" id="{F98988E9-81FA-4CBE-9886-AD405BE03CB3}"/>
              </a:ext>
            </a:extLst>
          </p:cNvPr>
          <p:cNvCxnSpPr/>
          <p:nvPr/>
        </p:nvCxnSpPr>
        <p:spPr>
          <a:xfrm flipH="1">
            <a:off x="8973519" y="4960674"/>
            <a:ext cx="1332853" cy="15796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kstniOkvir 11">
            <a:extLst>
              <a:ext uri="{FF2B5EF4-FFF2-40B4-BE49-F238E27FC236}">
                <a16:creationId xmlns:a16="http://schemas.microsoft.com/office/drawing/2014/main" xmlns="" id="{8A7201A5-B636-47EE-9B6C-B1A9109CAA8D}"/>
              </a:ext>
            </a:extLst>
          </p:cNvPr>
          <p:cNvSpPr txBox="1"/>
          <p:nvPr/>
        </p:nvSpPr>
        <p:spPr>
          <a:xfrm>
            <a:off x="7087891" y="6441152"/>
            <a:ext cx="1573444" cy="369332"/>
          </a:xfrm>
          <a:prstGeom prst="rect">
            <a:avLst/>
          </a:prstGeom>
          <a:noFill/>
        </p:spPr>
        <p:txBody>
          <a:bodyPr wrap="none" rtlCol="0">
            <a:spAutoFit/>
          </a:bodyPr>
          <a:lstStyle/>
          <a:p>
            <a:r>
              <a:rPr lang="hr-HR" b="1" dirty="0">
                <a:solidFill>
                  <a:srgbClr val="C00000"/>
                </a:solidFill>
              </a:rPr>
              <a:t>Broj Tablice 19</a:t>
            </a:r>
          </a:p>
        </p:txBody>
      </p:sp>
      <p:sp>
        <p:nvSpPr>
          <p:cNvPr id="13" name="TekstniOkvir 12">
            <a:extLst>
              <a:ext uri="{FF2B5EF4-FFF2-40B4-BE49-F238E27FC236}">
                <a16:creationId xmlns:a16="http://schemas.microsoft.com/office/drawing/2014/main" xmlns="" id="{368F93D9-BE7F-4CAC-85E5-4F1B7B72457D}"/>
              </a:ext>
            </a:extLst>
          </p:cNvPr>
          <p:cNvSpPr txBox="1"/>
          <p:nvPr/>
        </p:nvSpPr>
        <p:spPr>
          <a:xfrm>
            <a:off x="643467" y="80565"/>
            <a:ext cx="11398716" cy="461665"/>
          </a:xfrm>
          <a:prstGeom prst="rect">
            <a:avLst/>
          </a:prstGeom>
          <a:noFill/>
        </p:spPr>
        <p:txBody>
          <a:bodyPr wrap="square" rtlCol="0">
            <a:spAutoFit/>
          </a:bodyPr>
          <a:lstStyle/>
          <a:p>
            <a:r>
              <a:rPr lang="hr-HR" sz="2400" b="1" dirty="0">
                <a:solidFill>
                  <a:schemeClr val="accent2">
                    <a:lumMod val="60000"/>
                    <a:lumOff val="40000"/>
                  </a:schemeClr>
                </a:solidFill>
              </a:rPr>
              <a:t>Primjer tereta: PSN: METHANOL,   UN 1230 – Tablica 19           SUPPLEMENT-</a:t>
            </a:r>
            <a:r>
              <a:rPr lang="hr-HR" sz="2400" b="1" dirty="0" err="1">
                <a:solidFill>
                  <a:schemeClr val="accent2">
                    <a:lumMod val="60000"/>
                    <a:lumOff val="40000"/>
                  </a:schemeClr>
                </a:solidFill>
              </a:rPr>
              <a:t>Appendix</a:t>
            </a:r>
            <a:r>
              <a:rPr lang="hr-HR" sz="2400" b="1" dirty="0">
                <a:solidFill>
                  <a:schemeClr val="accent2">
                    <a:lumMod val="60000"/>
                    <a:lumOff val="40000"/>
                  </a:schemeClr>
                </a:solidFill>
              </a:rPr>
              <a:t> 15 </a:t>
            </a:r>
          </a:p>
        </p:txBody>
      </p:sp>
    </p:spTree>
    <p:extLst>
      <p:ext uri="{BB962C8B-B14F-4D97-AF65-F5344CB8AC3E}">
        <p14:creationId xmlns:p14="http://schemas.microsoft.com/office/powerpoint/2010/main" val="2102179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Slika na kojoj se prikazuje snimka zaslona&#10;&#10;Opis je automatski generiran">
            <a:extLst>
              <a:ext uri="{FF2B5EF4-FFF2-40B4-BE49-F238E27FC236}">
                <a16:creationId xmlns:a16="http://schemas.microsoft.com/office/drawing/2014/main" xmlns="" id="{05989314-AF6D-4F67-A071-C63D55B2F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378" y="1167052"/>
            <a:ext cx="8882622" cy="4930147"/>
          </a:xfrm>
          <a:prstGeom prst="rect">
            <a:avLst/>
          </a:prstGeom>
        </p:spPr>
      </p:pic>
      <p:pic>
        <p:nvPicPr>
          <p:cNvPr id="3" name="Slika 2" descr="Slika na kojoj se prikazuje sjedenje, znak, stol, autobus&#10;&#10;Opis je automatski generiran">
            <a:extLst>
              <a:ext uri="{FF2B5EF4-FFF2-40B4-BE49-F238E27FC236}">
                <a16:creationId xmlns:a16="http://schemas.microsoft.com/office/drawing/2014/main" xmlns="" id="{E0E530A0-51B7-4717-B15B-BF5E42EBE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77445"/>
            <a:ext cx="2860789" cy="4109363"/>
          </a:xfrm>
          <a:prstGeom prst="rect">
            <a:avLst/>
          </a:prstGeom>
          <a:ln>
            <a:solidFill>
              <a:schemeClr val="accent1">
                <a:shade val="50000"/>
              </a:schemeClr>
            </a:solidFill>
          </a:ln>
        </p:spPr>
      </p:pic>
      <p:sp>
        <p:nvSpPr>
          <p:cNvPr id="4" name="Strelica: peterokut 3">
            <a:extLst>
              <a:ext uri="{FF2B5EF4-FFF2-40B4-BE49-F238E27FC236}">
                <a16:creationId xmlns:a16="http://schemas.microsoft.com/office/drawing/2014/main" xmlns="" id="{A2192B83-9E4B-49F1-89DA-9CA56A64EE94}"/>
              </a:ext>
            </a:extLst>
          </p:cNvPr>
          <p:cNvSpPr/>
          <p:nvPr/>
        </p:nvSpPr>
        <p:spPr>
          <a:xfrm>
            <a:off x="2860790" y="2462004"/>
            <a:ext cx="626994" cy="20185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kstniOkvir 4">
            <a:extLst>
              <a:ext uri="{FF2B5EF4-FFF2-40B4-BE49-F238E27FC236}">
                <a16:creationId xmlns:a16="http://schemas.microsoft.com/office/drawing/2014/main" xmlns="" id="{857CA2A7-C6D0-4D04-9F6D-551BECA3C573}"/>
              </a:ext>
            </a:extLst>
          </p:cNvPr>
          <p:cNvSpPr txBox="1"/>
          <p:nvPr/>
        </p:nvSpPr>
        <p:spPr>
          <a:xfrm>
            <a:off x="643467" y="80565"/>
            <a:ext cx="11398716" cy="461665"/>
          </a:xfrm>
          <a:prstGeom prst="rect">
            <a:avLst/>
          </a:prstGeom>
          <a:noFill/>
        </p:spPr>
        <p:txBody>
          <a:bodyPr wrap="square" rtlCol="0">
            <a:spAutoFit/>
          </a:bodyPr>
          <a:lstStyle/>
          <a:p>
            <a:r>
              <a:rPr lang="hr-HR" sz="2400" b="1" dirty="0">
                <a:solidFill>
                  <a:srgbClr val="C00000"/>
                </a:solidFill>
              </a:rPr>
              <a:t>Primjer tereta: PSN: METHANOL,   UN 1230 :Tablica 19           SUPPLEMENT-</a:t>
            </a:r>
            <a:r>
              <a:rPr lang="hr-HR" sz="2400" b="1" dirty="0" err="1">
                <a:solidFill>
                  <a:srgbClr val="C00000"/>
                </a:solidFill>
              </a:rPr>
              <a:t>Appendix</a:t>
            </a:r>
            <a:r>
              <a:rPr lang="hr-HR" sz="2400" b="1" dirty="0">
                <a:solidFill>
                  <a:srgbClr val="C00000"/>
                </a:solidFill>
              </a:rPr>
              <a:t> 15 </a:t>
            </a:r>
          </a:p>
        </p:txBody>
      </p:sp>
      <p:sp>
        <p:nvSpPr>
          <p:cNvPr id="8" name="TekstniOkvir 7">
            <a:extLst>
              <a:ext uri="{FF2B5EF4-FFF2-40B4-BE49-F238E27FC236}">
                <a16:creationId xmlns:a16="http://schemas.microsoft.com/office/drawing/2014/main" xmlns="" id="{ACB72B7C-26A1-4C41-A540-DF92A0B1797D}"/>
              </a:ext>
            </a:extLst>
          </p:cNvPr>
          <p:cNvSpPr txBox="1"/>
          <p:nvPr/>
        </p:nvSpPr>
        <p:spPr>
          <a:xfrm>
            <a:off x="9687212" y="652962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Tree>
    <p:extLst>
      <p:ext uri="{BB962C8B-B14F-4D97-AF65-F5344CB8AC3E}">
        <p14:creationId xmlns:p14="http://schemas.microsoft.com/office/powerpoint/2010/main" val="183773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Slika na kojoj se prikazuje snimka zaslona&#10;&#10;Opis je automatski generiran">
            <a:extLst>
              <a:ext uri="{FF2B5EF4-FFF2-40B4-BE49-F238E27FC236}">
                <a16:creationId xmlns:a16="http://schemas.microsoft.com/office/drawing/2014/main" xmlns="" id="{28A221C9-93B6-4CCD-A38C-05980E977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05711"/>
          </a:xfrm>
          <a:prstGeom prst="rect">
            <a:avLst/>
          </a:prstGeom>
        </p:spPr>
      </p:pic>
      <p:sp>
        <p:nvSpPr>
          <p:cNvPr id="4" name="TekstniOkvir 3">
            <a:extLst>
              <a:ext uri="{FF2B5EF4-FFF2-40B4-BE49-F238E27FC236}">
                <a16:creationId xmlns:a16="http://schemas.microsoft.com/office/drawing/2014/main" xmlns="" id="{4691193B-37CC-4042-B799-651155314B20}"/>
              </a:ext>
            </a:extLst>
          </p:cNvPr>
          <p:cNvSpPr txBox="1"/>
          <p:nvPr/>
        </p:nvSpPr>
        <p:spPr>
          <a:xfrm>
            <a:off x="9687212" y="652962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
        <p:nvSpPr>
          <p:cNvPr id="5" name="TekstniOkvir 4">
            <a:extLst>
              <a:ext uri="{FF2B5EF4-FFF2-40B4-BE49-F238E27FC236}">
                <a16:creationId xmlns:a16="http://schemas.microsoft.com/office/drawing/2014/main" xmlns="" id="{A11D76B5-A410-47D6-A4C7-8DD2664ED2A9}"/>
              </a:ext>
            </a:extLst>
          </p:cNvPr>
          <p:cNvSpPr txBox="1"/>
          <p:nvPr/>
        </p:nvSpPr>
        <p:spPr>
          <a:xfrm>
            <a:off x="0" y="0"/>
            <a:ext cx="4114799" cy="400110"/>
          </a:xfrm>
          <a:prstGeom prst="rect">
            <a:avLst/>
          </a:prstGeom>
          <a:noFill/>
        </p:spPr>
        <p:txBody>
          <a:bodyPr wrap="square" rtlCol="0">
            <a:spAutoFit/>
          </a:bodyPr>
          <a:lstStyle/>
          <a:p>
            <a:r>
              <a:rPr lang="hr-HR" sz="2000" b="1" dirty="0">
                <a:solidFill>
                  <a:srgbClr val="FF0000"/>
                </a:solidFill>
              </a:rPr>
              <a:t>SIMPTOMI DIJAGNOZA I TRETMAN</a:t>
            </a:r>
          </a:p>
        </p:txBody>
      </p:sp>
    </p:spTree>
    <p:extLst>
      <p:ext uri="{BB962C8B-B14F-4D97-AF65-F5344CB8AC3E}">
        <p14:creationId xmlns:p14="http://schemas.microsoft.com/office/powerpoint/2010/main" val="265894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Slika na kojoj se prikazuje snimka zaslona, ptica&#10;&#10;Opis je automatski generiran">
            <a:extLst>
              <a:ext uri="{FF2B5EF4-FFF2-40B4-BE49-F238E27FC236}">
                <a16:creationId xmlns:a16="http://schemas.microsoft.com/office/drawing/2014/main" xmlns="" id="{26B3BE1F-8E05-4F8C-AC20-DF967B316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9"/>
            <a:ext cx="12192000" cy="6858000"/>
          </a:xfrm>
          <a:prstGeom prst="rect">
            <a:avLst/>
          </a:prstGeom>
        </p:spPr>
      </p:pic>
      <p:sp>
        <p:nvSpPr>
          <p:cNvPr id="4" name="TekstniOkvir 3">
            <a:extLst>
              <a:ext uri="{FF2B5EF4-FFF2-40B4-BE49-F238E27FC236}">
                <a16:creationId xmlns:a16="http://schemas.microsoft.com/office/drawing/2014/main" xmlns="" id="{27D5B3D5-D3F5-43E4-9DBC-F9B0993C68CE}"/>
              </a:ext>
            </a:extLst>
          </p:cNvPr>
          <p:cNvSpPr txBox="1"/>
          <p:nvPr/>
        </p:nvSpPr>
        <p:spPr>
          <a:xfrm>
            <a:off x="0" y="0"/>
            <a:ext cx="4114799" cy="400110"/>
          </a:xfrm>
          <a:prstGeom prst="rect">
            <a:avLst/>
          </a:prstGeom>
          <a:noFill/>
        </p:spPr>
        <p:txBody>
          <a:bodyPr wrap="square" rtlCol="0">
            <a:spAutoFit/>
          </a:bodyPr>
          <a:lstStyle/>
          <a:p>
            <a:r>
              <a:rPr lang="hr-HR" sz="2000" b="1" dirty="0">
                <a:solidFill>
                  <a:srgbClr val="FF0000"/>
                </a:solidFill>
              </a:rPr>
              <a:t>SIMPTOMI DIJAGNOZA I TRETMAN</a:t>
            </a:r>
          </a:p>
        </p:txBody>
      </p:sp>
      <p:sp>
        <p:nvSpPr>
          <p:cNvPr id="5" name="TekstniOkvir 4">
            <a:extLst>
              <a:ext uri="{FF2B5EF4-FFF2-40B4-BE49-F238E27FC236}">
                <a16:creationId xmlns:a16="http://schemas.microsoft.com/office/drawing/2014/main" xmlns="" id="{502C329B-34BF-4B69-8AD8-BC9B05ADC55B}"/>
              </a:ext>
            </a:extLst>
          </p:cNvPr>
          <p:cNvSpPr txBox="1"/>
          <p:nvPr/>
        </p:nvSpPr>
        <p:spPr>
          <a:xfrm>
            <a:off x="9687211" y="650405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Tree>
    <p:extLst>
      <p:ext uri="{BB962C8B-B14F-4D97-AF65-F5344CB8AC3E}">
        <p14:creationId xmlns:p14="http://schemas.microsoft.com/office/powerpoint/2010/main" val="286736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Strelica: peterokut 8">
            <a:extLst>
              <a:ext uri="{FF2B5EF4-FFF2-40B4-BE49-F238E27FC236}">
                <a16:creationId xmlns:a16="http://schemas.microsoft.com/office/drawing/2014/main" xmlns="" id="{9EB3CB9D-2ECC-476D-AC54-A857769630C7}"/>
              </a:ext>
            </a:extLst>
          </p:cNvPr>
          <p:cNvSpPr/>
          <p:nvPr/>
        </p:nvSpPr>
        <p:spPr>
          <a:xfrm>
            <a:off x="3634746" y="2078483"/>
            <a:ext cx="1486913" cy="1152918"/>
          </a:xfrm>
          <a:prstGeom prst="homePlate">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kstniOkvir 3">
            <a:extLst>
              <a:ext uri="{FF2B5EF4-FFF2-40B4-BE49-F238E27FC236}">
                <a16:creationId xmlns:a16="http://schemas.microsoft.com/office/drawing/2014/main" xmlns="" id="{DEA6BB6A-0F5F-4396-AED2-76564B28CAA9}"/>
              </a:ext>
            </a:extLst>
          </p:cNvPr>
          <p:cNvSpPr txBox="1"/>
          <p:nvPr/>
        </p:nvSpPr>
        <p:spPr>
          <a:xfrm>
            <a:off x="237926" y="744317"/>
            <a:ext cx="3137526" cy="892552"/>
          </a:xfrm>
          <a:prstGeom prst="rect">
            <a:avLst/>
          </a:prstGeom>
          <a:noFill/>
        </p:spPr>
        <p:txBody>
          <a:bodyPr wrap="none" rtlCol="0">
            <a:spAutoFit/>
          </a:bodyPr>
          <a:lstStyle/>
          <a:p>
            <a:pPr algn="ctr"/>
            <a:r>
              <a:rPr lang="hr-HR" sz="2800" b="1" dirty="0">
                <a:solidFill>
                  <a:srgbClr val="002060"/>
                </a:solidFill>
              </a:rPr>
              <a:t>SAŽETAK IZ TABLICA</a:t>
            </a:r>
          </a:p>
          <a:p>
            <a:pPr algn="ctr"/>
            <a:r>
              <a:rPr lang="hr-HR" sz="2400" b="1" dirty="0">
                <a:solidFill>
                  <a:srgbClr val="002060"/>
                </a:solidFill>
              </a:rPr>
              <a:t>prijevod</a:t>
            </a:r>
          </a:p>
        </p:txBody>
      </p:sp>
      <p:sp>
        <p:nvSpPr>
          <p:cNvPr id="5" name="TekstniOkvir 4">
            <a:extLst>
              <a:ext uri="{FF2B5EF4-FFF2-40B4-BE49-F238E27FC236}">
                <a16:creationId xmlns:a16="http://schemas.microsoft.com/office/drawing/2014/main" xmlns="" id="{E83994CA-6D40-4A9F-B7B1-AD9F3F5F1FDD}"/>
              </a:ext>
            </a:extLst>
          </p:cNvPr>
          <p:cNvSpPr txBox="1"/>
          <p:nvPr/>
        </p:nvSpPr>
        <p:spPr>
          <a:xfrm>
            <a:off x="5277394" y="897360"/>
            <a:ext cx="3396343" cy="3323987"/>
          </a:xfrm>
          <a:prstGeom prst="rect">
            <a:avLst/>
          </a:prstGeom>
          <a:noFill/>
        </p:spPr>
        <p:txBody>
          <a:bodyPr wrap="square" rtlCol="0">
            <a:spAutoFit/>
          </a:bodyPr>
          <a:lstStyle/>
          <a:p>
            <a:r>
              <a:rPr lang="hr-HR" b="1" dirty="0"/>
              <a:t>POŽAR: F – E</a:t>
            </a:r>
          </a:p>
          <a:p>
            <a:r>
              <a:rPr lang="hr-HR" sz="1600" dirty="0"/>
              <a:t>Za teret na palubi ili u kontejneru:</a:t>
            </a:r>
          </a:p>
          <a:p>
            <a:pPr marL="285750" indent="-285750">
              <a:buFontTx/>
              <a:buChar char="-"/>
            </a:pPr>
            <a:r>
              <a:rPr lang="hr-HR" sz="1600" i="1" dirty="0"/>
              <a:t>‘’Zalijevati’’ požarnim crijevima u </a:t>
            </a:r>
            <a:r>
              <a:rPr lang="hr-HR" sz="1600" i="1" dirty="0" err="1"/>
              <a:t>max</a:t>
            </a:r>
            <a:r>
              <a:rPr lang="hr-HR" sz="1600" i="1" dirty="0"/>
              <a:t>. količinama</a:t>
            </a:r>
          </a:p>
          <a:p>
            <a:r>
              <a:rPr lang="hr-HR" sz="1600" dirty="0"/>
              <a:t>Za teret u skladištu:</a:t>
            </a:r>
          </a:p>
          <a:p>
            <a:pPr marL="285750" indent="-285750">
              <a:buFontTx/>
              <a:buChar char="-"/>
            </a:pPr>
            <a:r>
              <a:rPr lang="hr-HR" sz="1600" i="1" dirty="0"/>
              <a:t>Zaustaviti ventilaciju</a:t>
            </a:r>
          </a:p>
          <a:p>
            <a:pPr marL="285750" indent="-285750">
              <a:buFontTx/>
              <a:buChar char="-"/>
            </a:pPr>
            <a:r>
              <a:rPr lang="hr-HR" sz="1600" i="1" dirty="0"/>
              <a:t>Gasiti ugrađenim PP sustavom ili požarnim crijevima</a:t>
            </a:r>
          </a:p>
          <a:p>
            <a:r>
              <a:rPr lang="hr-HR" sz="1600" dirty="0"/>
              <a:t>Posebni slučajevi (odnosi se na naš primjer):</a:t>
            </a:r>
          </a:p>
          <a:p>
            <a:pPr marL="285750" indent="-285750">
              <a:buFontTx/>
              <a:buChar char="-"/>
            </a:pPr>
            <a:r>
              <a:rPr lang="hr-HR" sz="1600" i="1" dirty="0"/>
              <a:t>Teret u kontaktu s vodom stvara </a:t>
            </a:r>
            <a:r>
              <a:rPr lang="hr-HR" sz="1600" i="1" dirty="0" err="1"/>
              <a:t>hidroklornu</a:t>
            </a:r>
            <a:r>
              <a:rPr lang="hr-HR" sz="1600" i="1" dirty="0"/>
              <a:t> kiselinu,</a:t>
            </a:r>
          </a:p>
          <a:p>
            <a:pPr marL="285750" indent="-285750">
              <a:buFontTx/>
              <a:buChar char="-"/>
            </a:pPr>
            <a:r>
              <a:rPr lang="hr-HR" sz="1600" i="1" dirty="0"/>
              <a:t>držati se podalje od utjecaja</a:t>
            </a:r>
          </a:p>
        </p:txBody>
      </p:sp>
      <p:sp>
        <p:nvSpPr>
          <p:cNvPr id="11" name="TekstniOkvir 10">
            <a:extLst>
              <a:ext uri="{FF2B5EF4-FFF2-40B4-BE49-F238E27FC236}">
                <a16:creationId xmlns:a16="http://schemas.microsoft.com/office/drawing/2014/main" xmlns="" id="{387DCA9B-49DC-48C5-9A9E-A8DC87F7085F}"/>
              </a:ext>
            </a:extLst>
          </p:cNvPr>
          <p:cNvSpPr txBox="1"/>
          <p:nvPr/>
        </p:nvSpPr>
        <p:spPr>
          <a:xfrm>
            <a:off x="194016" y="79681"/>
            <a:ext cx="11760058" cy="461665"/>
          </a:xfrm>
          <a:prstGeom prst="rect">
            <a:avLst/>
          </a:prstGeom>
          <a:noFill/>
        </p:spPr>
        <p:txBody>
          <a:bodyPr wrap="square" rtlCol="0">
            <a:spAutoFit/>
          </a:bodyPr>
          <a:lstStyle/>
          <a:p>
            <a:r>
              <a:rPr lang="hr-HR" sz="2400" b="1" dirty="0">
                <a:solidFill>
                  <a:srgbClr val="C00000"/>
                </a:solidFill>
              </a:rPr>
              <a:t>Teret: PSN: METHANOL,   UN 1230                            SUPPLEMENT (EMS: F-E;S-D   MFAG: 19)</a:t>
            </a:r>
          </a:p>
        </p:txBody>
      </p:sp>
      <p:sp>
        <p:nvSpPr>
          <p:cNvPr id="6" name="TekstniOkvir 5">
            <a:extLst>
              <a:ext uri="{FF2B5EF4-FFF2-40B4-BE49-F238E27FC236}">
                <a16:creationId xmlns:a16="http://schemas.microsoft.com/office/drawing/2014/main" xmlns="" id="{7EABE331-EE25-4838-81C2-18EE1EF75C2A}"/>
              </a:ext>
            </a:extLst>
          </p:cNvPr>
          <p:cNvSpPr txBox="1"/>
          <p:nvPr/>
        </p:nvSpPr>
        <p:spPr>
          <a:xfrm>
            <a:off x="8523047" y="897360"/>
            <a:ext cx="3668953" cy="2862322"/>
          </a:xfrm>
          <a:prstGeom prst="rect">
            <a:avLst/>
          </a:prstGeom>
          <a:noFill/>
        </p:spPr>
        <p:txBody>
          <a:bodyPr wrap="none" rtlCol="0">
            <a:spAutoFit/>
          </a:bodyPr>
          <a:lstStyle/>
          <a:p>
            <a:r>
              <a:rPr lang="hr-HR" b="1" dirty="0"/>
              <a:t>CURENJE: S – D (zapaljiva tekućina)</a:t>
            </a:r>
            <a:endParaRPr lang="hr-HR" dirty="0"/>
          </a:p>
          <a:p>
            <a:r>
              <a:rPr lang="hr-HR" sz="1600" dirty="0"/>
              <a:t>Za teret na palubi:</a:t>
            </a:r>
          </a:p>
          <a:p>
            <a:pPr marL="285750" indent="-285750">
              <a:buFontTx/>
              <a:buChar char="-"/>
            </a:pPr>
            <a:r>
              <a:rPr lang="hr-HR" sz="1600" i="1" dirty="0"/>
              <a:t>Curenje može stvarati zapaljive pare,</a:t>
            </a:r>
          </a:p>
          <a:p>
            <a:pPr marL="285750" indent="-285750">
              <a:buFontTx/>
              <a:buChar char="-"/>
            </a:pPr>
            <a:r>
              <a:rPr lang="hr-HR" sz="1600" i="1" dirty="0"/>
              <a:t>Obući zaštitnu odjeću</a:t>
            </a:r>
          </a:p>
          <a:p>
            <a:pPr marL="285750" indent="-285750">
              <a:buFontTx/>
              <a:buChar char="-"/>
            </a:pPr>
            <a:r>
              <a:rPr lang="hr-HR" sz="1600" i="1" dirty="0"/>
              <a:t>Ispirati s velikim količinama vode</a:t>
            </a:r>
          </a:p>
          <a:p>
            <a:pPr marL="285750" indent="-285750">
              <a:buFontTx/>
              <a:buChar char="-"/>
            </a:pPr>
            <a:r>
              <a:rPr lang="hr-HR" sz="1600" i="1" dirty="0"/>
              <a:t>Postaviti brod na vjetar</a:t>
            </a:r>
          </a:p>
          <a:p>
            <a:r>
              <a:rPr lang="hr-HR" sz="1600" dirty="0"/>
              <a:t>Za teret u skladištu:</a:t>
            </a:r>
          </a:p>
          <a:p>
            <a:pPr marL="285750" indent="-285750">
              <a:buFontTx/>
              <a:buChar char="-"/>
            </a:pPr>
            <a:r>
              <a:rPr lang="hr-HR" sz="1600" i="1" dirty="0"/>
              <a:t>Osigurati učinkovitu ventilaciju</a:t>
            </a:r>
          </a:p>
          <a:p>
            <a:pPr marL="285750" indent="-285750">
              <a:buFontTx/>
              <a:buChar char="-"/>
            </a:pPr>
            <a:r>
              <a:rPr lang="hr-HR" sz="1600" i="1" dirty="0"/>
              <a:t>Eliminirati izvore topline</a:t>
            </a:r>
          </a:p>
          <a:p>
            <a:pPr marL="285750" indent="-285750">
              <a:buFontTx/>
              <a:buChar char="-"/>
            </a:pPr>
            <a:r>
              <a:rPr lang="hr-HR" sz="1600" i="1" dirty="0"/>
              <a:t>Ne ulaziti u prostor bez dišnog aparata</a:t>
            </a:r>
          </a:p>
          <a:p>
            <a:endParaRPr lang="hr-HR" dirty="0"/>
          </a:p>
        </p:txBody>
      </p:sp>
      <p:sp>
        <p:nvSpPr>
          <p:cNvPr id="7" name="TekstniOkvir 6">
            <a:extLst>
              <a:ext uri="{FF2B5EF4-FFF2-40B4-BE49-F238E27FC236}">
                <a16:creationId xmlns:a16="http://schemas.microsoft.com/office/drawing/2014/main" xmlns="" id="{959B8A8F-3FF4-4A88-B786-3AF5D3AFACDC}"/>
              </a:ext>
            </a:extLst>
          </p:cNvPr>
          <p:cNvSpPr txBox="1"/>
          <p:nvPr/>
        </p:nvSpPr>
        <p:spPr>
          <a:xfrm>
            <a:off x="3700285" y="2300999"/>
            <a:ext cx="1125629" cy="707886"/>
          </a:xfrm>
          <a:prstGeom prst="rect">
            <a:avLst/>
          </a:prstGeom>
          <a:noFill/>
        </p:spPr>
        <p:txBody>
          <a:bodyPr wrap="none" rtlCol="0">
            <a:spAutoFit/>
          </a:bodyPr>
          <a:lstStyle/>
          <a:p>
            <a:r>
              <a:rPr lang="hr-HR" sz="4000" b="1" dirty="0">
                <a:solidFill>
                  <a:srgbClr val="002060"/>
                </a:solidFill>
              </a:rPr>
              <a:t>EMS</a:t>
            </a:r>
          </a:p>
        </p:txBody>
      </p:sp>
      <p:sp>
        <p:nvSpPr>
          <p:cNvPr id="15" name="Strelica: peterokut 14">
            <a:extLst>
              <a:ext uri="{FF2B5EF4-FFF2-40B4-BE49-F238E27FC236}">
                <a16:creationId xmlns:a16="http://schemas.microsoft.com/office/drawing/2014/main" xmlns="" id="{48234FE0-9D47-410B-A337-76B346187538}"/>
              </a:ext>
            </a:extLst>
          </p:cNvPr>
          <p:cNvSpPr/>
          <p:nvPr/>
        </p:nvSpPr>
        <p:spPr>
          <a:xfrm>
            <a:off x="3635594" y="5030238"/>
            <a:ext cx="1486913" cy="1152918"/>
          </a:xfrm>
          <a:prstGeom prst="homePlate">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TekstniOkvir 15">
            <a:extLst>
              <a:ext uri="{FF2B5EF4-FFF2-40B4-BE49-F238E27FC236}">
                <a16:creationId xmlns:a16="http://schemas.microsoft.com/office/drawing/2014/main" xmlns="" id="{33271CA5-3001-42B6-A913-E3A6B65EECB9}"/>
              </a:ext>
            </a:extLst>
          </p:cNvPr>
          <p:cNvSpPr txBox="1"/>
          <p:nvPr/>
        </p:nvSpPr>
        <p:spPr>
          <a:xfrm>
            <a:off x="3634746" y="5252754"/>
            <a:ext cx="1471813" cy="707886"/>
          </a:xfrm>
          <a:prstGeom prst="rect">
            <a:avLst/>
          </a:prstGeom>
          <a:noFill/>
        </p:spPr>
        <p:txBody>
          <a:bodyPr wrap="none" rtlCol="0">
            <a:spAutoFit/>
          </a:bodyPr>
          <a:lstStyle/>
          <a:p>
            <a:r>
              <a:rPr lang="hr-HR" sz="4000" b="1" dirty="0">
                <a:solidFill>
                  <a:srgbClr val="002060"/>
                </a:solidFill>
              </a:rPr>
              <a:t>MFAG</a:t>
            </a:r>
          </a:p>
        </p:txBody>
      </p:sp>
      <p:pic>
        <p:nvPicPr>
          <p:cNvPr id="17" name="Slika 16" descr="Slika na kojoj se prikazuje sjedenje, znak, stol, autobus&#10;&#10;Opis je automatski generiran">
            <a:extLst>
              <a:ext uri="{FF2B5EF4-FFF2-40B4-BE49-F238E27FC236}">
                <a16:creationId xmlns:a16="http://schemas.microsoft.com/office/drawing/2014/main" xmlns="" id="{68977E2E-1675-48B8-A766-F6BEE6CFAC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1172"/>
            <a:ext cx="3527341" cy="5066828"/>
          </a:xfrm>
          <a:prstGeom prst="rect">
            <a:avLst/>
          </a:prstGeom>
          <a:ln>
            <a:solidFill>
              <a:schemeClr val="accent1">
                <a:shade val="50000"/>
              </a:schemeClr>
            </a:solidFill>
          </a:ln>
        </p:spPr>
      </p:pic>
      <p:sp>
        <p:nvSpPr>
          <p:cNvPr id="18" name="TekstniOkvir 17">
            <a:extLst>
              <a:ext uri="{FF2B5EF4-FFF2-40B4-BE49-F238E27FC236}">
                <a16:creationId xmlns:a16="http://schemas.microsoft.com/office/drawing/2014/main" xmlns="" id="{D2951325-16F1-4578-8E59-2537BE09F003}"/>
              </a:ext>
            </a:extLst>
          </p:cNvPr>
          <p:cNvSpPr txBox="1"/>
          <p:nvPr/>
        </p:nvSpPr>
        <p:spPr>
          <a:xfrm>
            <a:off x="5265093" y="4577361"/>
            <a:ext cx="3668953" cy="2092881"/>
          </a:xfrm>
          <a:prstGeom prst="rect">
            <a:avLst/>
          </a:prstGeom>
          <a:noFill/>
        </p:spPr>
        <p:txBody>
          <a:bodyPr wrap="square" rtlCol="0">
            <a:spAutoFit/>
          </a:bodyPr>
          <a:lstStyle/>
          <a:p>
            <a:r>
              <a:rPr lang="hr-HR" b="1" dirty="0"/>
              <a:t>TABLICA 19:</a:t>
            </a:r>
          </a:p>
          <a:p>
            <a:r>
              <a:rPr lang="hr-HR" sz="1600" dirty="0"/>
              <a:t>Simptomi:</a:t>
            </a:r>
          </a:p>
          <a:p>
            <a:pPr marL="285750" indent="-285750">
              <a:buFontTx/>
              <a:buChar char="-"/>
            </a:pPr>
            <a:r>
              <a:rPr lang="hr-HR" sz="1600" i="1" dirty="0"/>
              <a:t>Omamljenost</a:t>
            </a:r>
          </a:p>
          <a:p>
            <a:pPr marL="285750" indent="-285750">
              <a:buFontTx/>
              <a:buChar char="-"/>
            </a:pPr>
            <a:r>
              <a:rPr lang="hr-HR" sz="1600" i="1" dirty="0"/>
              <a:t>Priviđenja</a:t>
            </a:r>
          </a:p>
          <a:p>
            <a:pPr marL="285750" indent="-285750">
              <a:buFontTx/>
              <a:buChar char="-"/>
            </a:pPr>
            <a:r>
              <a:rPr lang="hr-HR" sz="1600" i="1" dirty="0"/>
              <a:t>Otežano disanje</a:t>
            </a:r>
          </a:p>
          <a:p>
            <a:r>
              <a:rPr lang="hr-HR" sz="1600" dirty="0"/>
              <a:t>Tretman u slučaju kontakta s kožom:</a:t>
            </a:r>
          </a:p>
          <a:p>
            <a:pPr marL="285750" indent="-285750">
              <a:buFontTx/>
              <a:buChar char="-"/>
            </a:pPr>
            <a:r>
              <a:rPr lang="hr-HR" sz="1600" i="1" dirty="0"/>
              <a:t>Odstraniti odjeću i isprati s vodom</a:t>
            </a:r>
          </a:p>
          <a:p>
            <a:r>
              <a:rPr lang="hr-HR" sz="1600" i="1" dirty="0"/>
              <a:t>      i sapunom.</a:t>
            </a:r>
          </a:p>
        </p:txBody>
      </p:sp>
      <p:sp>
        <p:nvSpPr>
          <p:cNvPr id="19" name="TekstniOkvir 18">
            <a:extLst>
              <a:ext uri="{FF2B5EF4-FFF2-40B4-BE49-F238E27FC236}">
                <a16:creationId xmlns:a16="http://schemas.microsoft.com/office/drawing/2014/main" xmlns="" id="{F4AF02DA-3501-4671-9A9A-36D6B315924F}"/>
              </a:ext>
            </a:extLst>
          </p:cNvPr>
          <p:cNvSpPr txBox="1"/>
          <p:nvPr/>
        </p:nvSpPr>
        <p:spPr>
          <a:xfrm>
            <a:off x="8379417" y="4838971"/>
            <a:ext cx="3956211" cy="1569660"/>
          </a:xfrm>
          <a:prstGeom prst="rect">
            <a:avLst/>
          </a:prstGeom>
          <a:noFill/>
        </p:spPr>
        <p:txBody>
          <a:bodyPr wrap="none" rtlCol="0">
            <a:spAutoFit/>
          </a:bodyPr>
          <a:lstStyle/>
          <a:p>
            <a:r>
              <a:rPr lang="hr-HR" sz="1600" dirty="0"/>
              <a:t>Terapija:</a:t>
            </a:r>
          </a:p>
          <a:p>
            <a:pPr marL="285750" indent="-285750">
              <a:buFontTx/>
              <a:buChar char="-"/>
            </a:pPr>
            <a:r>
              <a:rPr lang="hr-HR" sz="1600" i="1" dirty="0"/>
              <a:t>Uzimati 25ml etilnog alkohola (99,5%-</a:t>
            </a:r>
            <a:r>
              <a:rPr lang="hr-HR" sz="1600" i="1" dirty="0" err="1"/>
              <a:t>tni</a:t>
            </a:r>
            <a:r>
              <a:rPr lang="hr-HR" sz="1600" i="1" dirty="0"/>
              <a:t>) </a:t>
            </a:r>
          </a:p>
          <a:p>
            <a:r>
              <a:rPr lang="hr-HR" sz="1600" i="1" dirty="0"/>
              <a:t>      </a:t>
            </a:r>
            <a:r>
              <a:rPr lang="hr-HR" sz="1600" i="1" dirty="0" err="1"/>
              <a:t>umješanog</a:t>
            </a:r>
            <a:r>
              <a:rPr lang="hr-HR" sz="1600" i="1" dirty="0"/>
              <a:t> u 250-300 ml vode ili soka</a:t>
            </a:r>
          </a:p>
          <a:p>
            <a:pPr marL="285750" indent="-285750">
              <a:buFontTx/>
              <a:buChar char="-"/>
            </a:pPr>
            <a:r>
              <a:rPr lang="hr-HR" sz="1600" i="1" dirty="0"/>
              <a:t>Ako je moguće, treba hitno posjetiti </a:t>
            </a:r>
          </a:p>
          <a:p>
            <a:r>
              <a:rPr lang="hr-HR" sz="1600" i="1" dirty="0"/>
              <a:t>      bolnicu</a:t>
            </a:r>
          </a:p>
          <a:p>
            <a:pPr marL="285750" indent="-285750">
              <a:buFontTx/>
              <a:buChar char="-"/>
            </a:pPr>
            <a:endParaRPr lang="hr-HR" sz="1600" dirty="0"/>
          </a:p>
        </p:txBody>
      </p:sp>
      <p:sp>
        <p:nvSpPr>
          <p:cNvPr id="20" name="TekstniOkvir 19">
            <a:extLst>
              <a:ext uri="{FF2B5EF4-FFF2-40B4-BE49-F238E27FC236}">
                <a16:creationId xmlns:a16="http://schemas.microsoft.com/office/drawing/2014/main" xmlns="" id="{DE43F326-6A47-4E91-B967-EE2A1E3D9CDE}"/>
              </a:ext>
            </a:extLst>
          </p:cNvPr>
          <p:cNvSpPr txBox="1"/>
          <p:nvPr/>
        </p:nvSpPr>
        <p:spPr>
          <a:xfrm>
            <a:off x="9687211" y="6504057"/>
            <a:ext cx="2504788" cy="369332"/>
          </a:xfrm>
          <a:prstGeom prst="rect">
            <a:avLst/>
          </a:prstGeom>
          <a:noFill/>
        </p:spPr>
        <p:txBody>
          <a:bodyPr wrap="none" rtlCol="0">
            <a:spAutoFit/>
          </a:bodyPr>
          <a:lstStyle/>
          <a:p>
            <a:r>
              <a:rPr lang="hr-HR" dirty="0"/>
              <a:t>Kap.Renato </a:t>
            </a:r>
            <a:r>
              <a:rPr lang="hr-HR" dirty="0" smtClean="0"/>
              <a:t>Dudić©202</a:t>
            </a:r>
            <a:r>
              <a:rPr lang="en-US" smtClean="0"/>
              <a:t>3</a:t>
            </a:r>
            <a:endParaRPr lang="hr-HR" dirty="0"/>
          </a:p>
        </p:txBody>
      </p:sp>
    </p:spTree>
    <p:extLst>
      <p:ext uri="{BB962C8B-B14F-4D97-AF65-F5344CB8AC3E}">
        <p14:creationId xmlns:p14="http://schemas.microsoft.com/office/powerpoint/2010/main" val="53798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6832A73-139B-4786-AE9A-A1E6510028FA}"/>
              </a:ext>
            </a:extLst>
          </p:cNvPr>
          <p:cNvSpPr>
            <a:spLocks noGrp="1"/>
          </p:cNvSpPr>
          <p:nvPr>
            <p:ph type="ctrTitle"/>
          </p:nvPr>
        </p:nvSpPr>
        <p:spPr>
          <a:xfrm>
            <a:off x="-2401026" y="2529290"/>
            <a:ext cx="10952480" cy="747077"/>
          </a:xfrm>
        </p:spPr>
        <p:txBody>
          <a:bodyPr>
            <a:normAutofit fontScale="90000"/>
          </a:bodyPr>
          <a:lstStyle/>
          <a:p>
            <a:r>
              <a:rPr lang="hr-HR" b="1" dirty="0">
                <a:solidFill>
                  <a:srgbClr val="002060"/>
                </a:solidFill>
              </a:rPr>
              <a:t>PRIMJENA </a:t>
            </a:r>
            <a:br>
              <a:rPr lang="hr-HR" b="1" dirty="0">
                <a:solidFill>
                  <a:srgbClr val="002060"/>
                </a:solidFill>
              </a:rPr>
            </a:br>
            <a:r>
              <a:rPr lang="hr-HR" b="1" dirty="0">
                <a:solidFill>
                  <a:srgbClr val="002060"/>
                </a:solidFill>
              </a:rPr>
              <a:t>                           EMS</a:t>
            </a:r>
            <a:br>
              <a:rPr lang="hr-HR" b="1" dirty="0">
                <a:solidFill>
                  <a:srgbClr val="002060"/>
                </a:solidFill>
              </a:rPr>
            </a:br>
            <a:r>
              <a:rPr lang="hr-HR" b="1" dirty="0">
                <a:solidFill>
                  <a:srgbClr val="002060"/>
                </a:solidFill>
              </a:rPr>
              <a:t>                                                     I MFAG</a:t>
            </a:r>
          </a:p>
        </p:txBody>
      </p:sp>
      <p:sp>
        <p:nvSpPr>
          <p:cNvPr id="8" name="TekstniOkvir 7">
            <a:extLst>
              <a:ext uri="{FF2B5EF4-FFF2-40B4-BE49-F238E27FC236}">
                <a16:creationId xmlns:a16="http://schemas.microsoft.com/office/drawing/2014/main" xmlns="" id="{CBFFEE20-4854-4711-B205-965B6156B968}"/>
              </a:ext>
            </a:extLst>
          </p:cNvPr>
          <p:cNvSpPr txBox="1"/>
          <p:nvPr/>
        </p:nvSpPr>
        <p:spPr>
          <a:xfrm>
            <a:off x="9687212" y="652962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Tree>
    <p:extLst>
      <p:ext uri="{BB962C8B-B14F-4D97-AF65-F5344CB8AC3E}">
        <p14:creationId xmlns:p14="http://schemas.microsoft.com/office/powerpoint/2010/main" val="250173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52D4A9D-CEA4-4461-BFE0-8727224D4401}"/>
              </a:ext>
            </a:extLst>
          </p:cNvPr>
          <p:cNvSpPr txBox="1">
            <a:spLocks/>
          </p:cNvSpPr>
          <p:nvPr/>
        </p:nvSpPr>
        <p:spPr>
          <a:xfrm>
            <a:off x="791309" y="220387"/>
            <a:ext cx="8591450" cy="7470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3200" b="1" dirty="0">
                <a:solidFill>
                  <a:srgbClr val="002060"/>
                </a:solidFill>
              </a:rPr>
              <a:t>       EMS - </a:t>
            </a:r>
            <a:r>
              <a:rPr lang="hr-HR" sz="3200" b="1" dirty="0" err="1">
                <a:solidFill>
                  <a:srgbClr val="002060"/>
                </a:solidFill>
              </a:rPr>
              <a:t>Emergency</a:t>
            </a:r>
            <a:r>
              <a:rPr lang="hr-HR" sz="3200" b="1" dirty="0">
                <a:solidFill>
                  <a:srgbClr val="002060"/>
                </a:solidFill>
              </a:rPr>
              <a:t> Procedure for </a:t>
            </a:r>
            <a:r>
              <a:rPr lang="hr-HR" sz="3200" b="1" dirty="0" err="1">
                <a:solidFill>
                  <a:srgbClr val="002060"/>
                </a:solidFill>
              </a:rPr>
              <a:t>Ships</a:t>
            </a:r>
            <a:r>
              <a:rPr lang="hr-HR" sz="3200" b="1" dirty="0">
                <a:solidFill>
                  <a:srgbClr val="002060"/>
                </a:solidFill>
              </a:rPr>
              <a:t> </a:t>
            </a:r>
            <a:r>
              <a:rPr lang="hr-HR" sz="3200" b="1" dirty="0" err="1">
                <a:solidFill>
                  <a:srgbClr val="002060"/>
                </a:solidFill>
              </a:rPr>
              <a:t>carrying</a:t>
            </a:r>
            <a:r>
              <a:rPr lang="hr-HR" sz="3200" b="1" dirty="0">
                <a:solidFill>
                  <a:srgbClr val="002060"/>
                </a:solidFill>
              </a:rPr>
              <a:t> </a:t>
            </a:r>
          </a:p>
          <a:p>
            <a:r>
              <a:rPr lang="hr-HR" sz="3200" b="1" dirty="0">
                <a:solidFill>
                  <a:srgbClr val="002060"/>
                </a:solidFill>
              </a:rPr>
              <a:t>                               </a:t>
            </a:r>
            <a:r>
              <a:rPr lang="hr-HR" sz="3200" b="1" dirty="0" err="1">
                <a:solidFill>
                  <a:srgbClr val="002060"/>
                </a:solidFill>
              </a:rPr>
              <a:t>dangerous</a:t>
            </a:r>
            <a:r>
              <a:rPr lang="hr-HR" sz="3200" b="1" dirty="0">
                <a:solidFill>
                  <a:srgbClr val="002060"/>
                </a:solidFill>
              </a:rPr>
              <a:t> </a:t>
            </a:r>
            <a:r>
              <a:rPr lang="hr-HR" sz="3200" b="1" dirty="0" err="1">
                <a:solidFill>
                  <a:srgbClr val="002060"/>
                </a:solidFill>
              </a:rPr>
              <a:t>Goods</a:t>
            </a:r>
            <a:endParaRPr lang="hr-HR" sz="3200" b="1" dirty="0">
              <a:solidFill>
                <a:srgbClr val="002060"/>
              </a:solidFill>
            </a:endParaRPr>
          </a:p>
        </p:txBody>
      </p:sp>
      <p:sp>
        <p:nvSpPr>
          <p:cNvPr id="3" name="TekstniOkvir 2">
            <a:extLst>
              <a:ext uri="{FF2B5EF4-FFF2-40B4-BE49-F238E27FC236}">
                <a16:creationId xmlns:a16="http://schemas.microsoft.com/office/drawing/2014/main" xmlns="" id="{44D2D1E8-47B8-4545-8AB5-B93EDF6DD17E}"/>
              </a:ext>
            </a:extLst>
          </p:cNvPr>
          <p:cNvSpPr txBox="1"/>
          <p:nvPr/>
        </p:nvSpPr>
        <p:spPr>
          <a:xfrm>
            <a:off x="181707" y="1907786"/>
            <a:ext cx="3235569" cy="830997"/>
          </a:xfrm>
          <a:prstGeom prst="rect">
            <a:avLst/>
          </a:prstGeom>
          <a:noFill/>
          <a:ln>
            <a:solidFill>
              <a:schemeClr val="accent1"/>
            </a:solidFill>
          </a:ln>
        </p:spPr>
        <p:txBody>
          <a:bodyPr wrap="square" rtlCol="0">
            <a:spAutoFit/>
          </a:bodyPr>
          <a:lstStyle/>
          <a:p>
            <a:pPr algn="ctr"/>
            <a:r>
              <a:rPr lang="hr-HR" sz="2400" dirty="0">
                <a:solidFill>
                  <a:srgbClr val="002060"/>
                </a:solidFill>
              </a:rPr>
              <a:t>    POSTUPCI U SLUČAJU</a:t>
            </a:r>
          </a:p>
          <a:p>
            <a:pPr algn="ctr"/>
            <a:r>
              <a:rPr lang="hr-HR" sz="2400" dirty="0">
                <a:solidFill>
                  <a:srgbClr val="002060"/>
                </a:solidFill>
              </a:rPr>
              <a:t>HITNOSTI</a:t>
            </a:r>
          </a:p>
        </p:txBody>
      </p:sp>
      <p:sp>
        <p:nvSpPr>
          <p:cNvPr id="5" name="TekstniOkvir 4">
            <a:extLst>
              <a:ext uri="{FF2B5EF4-FFF2-40B4-BE49-F238E27FC236}">
                <a16:creationId xmlns:a16="http://schemas.microsoft.com/office/drawing/2014/main" xmlns="" id="{DEE501B4-B24D-4131-B24A-9A4A1F2C31C9}"/>
              </a:ext>
            </a:extLst>
          </p:cNvPr>
          <p:cNvSpPr txBox="1"/>
          <p:nvPr/>
        </p:nvSpPr>
        <p:spPr>
          <a:xfrm>
            <a:off x="4992219" y="1760273"/>
            <a:ext cx="6581586" cy="4401205"/>
          </a:xfrm>
          <a:prstGeom prst="rect">
            <a:avLst/>
          </a:prstGeom>
          <a:noFill/>
        </p:spPr>
        <p:txBody>
          <a:bodyPr wrap="square" rtlCol="0">
            <a:spAutoFit/>
          </a:bodyPr>
          <a:lstStyle/>
          <a:p>
            <a:r>
              <a:rPr lang="hr-HR" sz="2800" dirty="0">
                <a:solidFill>
                  <a:srgbClr val="C00000"/>
                </a:solidFill>
              </a:rPr>
              <a:t>EMS je plan za djelovanje u slučaju požara ili curenja (propuštanja) opasnih tereta.</a:t>
            </a:r>
          </a:p>
          <a:p>
            <a:endParaRPr lang="hr-HR" sz="2800" dirty="0">
              <a:solidFill>
                <a:srgbClr val="C00000"/>
              </a:solidFill>
            </a:endParaRPr>
          </a:p>
          <a:p>
            <a:r>
              <a:rPr lang="hr-HR" sz="2800" dirty="0">
                <a:solidFill>
                  <a:srgbClr val="C00000"/>
                </a:solidFill>
              </a:rPr>
              <a:t>U stupcu (koloni) 15 DGL-a – </a:t>
            </a:r>
            <a:r>
              <a:rPr lang="hr-HR" sz="2800" dirty="0" err="1">
                <a:solidFill>
                  <a:srgbClr val="C00000"/>
                </a:solidFill>
              </a:rPr>
              <a:t>Vol.II</a:t>
            </a:r>
            <a:r>
              <a:rPr lang="hr-HR" sz="2800" dirty="0">
                <a:solidFill>
                  <a:srgbClr val="C00000"/>
                </a:solidFill>
              </a:rPr>
              <a:t> </a:t>
            </a:r>
          </a:p>
          <a:p>
            <a:r>
              <a:rPr lang="hr-HR" sz="2800" dirty="0">
                <a:solidFill>
                  <a:srgbClr val="C00000"/>
                </a:solidFill>
              </a:rPr>
              <a:t>nalaze se šifre F i S</a:t>
            </a:r>
          </a:p>
          <a:p>
            <a:r>
              <a:rPr lang="hr-HR" sz="2800" dirty="0">
                <a:solidFill>
                  <a:srgbClr val="C00000"/>
                </a:solidFill>
              </a:rPr>
              <a:t>F (</a:t>
            </a:r>
            <a:r>
              <a:rPr lang="hr-HR" sz="2800" dirty="0" err="1">
                <a:solidFill>
                  <a:srgbClr val="C00000"/>
                </a:solidFill>
              </a:rPr>
              <a:t>fire</a:t>
            </a:r>
            <a:r>
              <a:rPr lang="hr-HR" sz="2800" dirty="0">
                <a:solidFill>
                  <a:srgbClr val="C00000"/>
                </a:solidFill>
              </a:rPr>
              <a:t>, požar)</a:t>
            </a:r>
          </a:p>
          <a:p>
            <a:r>
              <a:rPr lang="hr-HR" sz="2800" dirty="0">
                <a:solidFill>
                  <a:srgbClr val="C00000"/>
                </a:solidFill>
              </a:rPr>
              <a:t>S (</a:t>
            </a:r>
            <a:r>
              <a:rPr lang="hr-HR" sz="2800" dirty="0" err="1">
                <a:solidFill>
                  <a:srgbClr val="C00000"/>
                </a:solidFill>
              </a:rPr>
              <a:t>spoil</a:t>
            </a:r>
            <a:r>
              <a:rPr lang="hr-HR" sz="2800" dirty="0">
                <a:solidFill>
                  <a:srgbClr val="C00000"/>
                </a:solidFill>
              </a:rPr>
              <a:t>, curenje)</a:t>
            </a:r>
          </a:p>
          <a:p>
            <a:endParaRPr lang="hr-HR" sz="2800" dirty="0">
              <a:solidFill>
                <a:srgbClr val="C00000"/>
              </a:solidFill>
            </a:endParaRPr>
          </a:p>
          <a:p>
            <a:r>
              <a:rPr lang="hr-HR" sz="2800" dirty="0">
                <a:solidFill>
                  <a:srgbClr val="C00000"/>
                </a:solidFill>
              </a:rPr>
              <a:t>Šifre za požar su od F-A do F-J</a:t>
            </a:r>
          </a:p>
          <a:p>
            <a:r>
              <a:rPr lang="hr-HR" sz="2800" dirty="0">
                <a:solidFill>
                  <a:srgbClr val="C00000"/>
                </a:solidFill>
              </a:rPr>
              <a:t>Šifre za curenje su od S-A do S-Z</a:t>
            </a:r>
          </a:p>
        </p:txBody>
      </p:sp>
      <p:sp>
        <p:nvSpPr>
          <p:cNvPr id="6" name="TekstniOkvir 5">
            <a:extLst>
              <a:ext uri="{FF2B5EF4-FFF2-40B4-BE49-F238E27FC236}">
                <a16:creationId xmlns:a16="http://schemas.microsoft.com/office/drawing/2014/main" xmlns="" id="{9852EE57-6253-4FDD-948C-8B92B8664B04}"/>
              </a:ext>
            </a:extLst>
          </p:cNvPr>
          <p:cNvSpPr txBox="1"/>
          <p:nvPr/>
        </p:nvSpPr>
        <p:spPr>
          <a:xfrm>
            <a:off x="9687212" y="652962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
        <p:nvSpPr>
          <p:cNvPr id="7" name="TekstniOkvir 6">
            <a:extLst>
              <a:ext uri="{FF2B5EF4-FFF2-40B4-BE49-F238E27FC236}">
                <a16:creationId xmlns:a16="http://schemas.microsoft.com/office/drawing/2014/main" xmlns="" id="{87B22A06-6EA8-4865-AEC2-0EA8FDDD603D}"/>
              </a:ext>
            </a:extLst>
          </p:cNvPr>
          <p:cNvSpPr txBox="1"/>
          <p:nvPr/>
        </p:nvSpPr>
        <p:spPr>
          <a:xfrm>
            <a:off x="1172586" y="3552824"/>
            <a:ext cx="1526572" cy="830997"/>
          </a:xfrm>
          <a:prstGeom prst="rect">
            <a:avLst/>
          </a:prstGeom>
          <a:noFill/>
          <a:ln>
            <a:solidFill>
              <a:schemeClr val="accent1"/>
            </a:solidFill>
          </a:ln>
        </p:spPr>
        <p:txBody>
          <a:bodyPr wrap="none" rtlCol="0">
            <a:spAutoFit/>
          </a:bodyPr>
          <a:lstStyle/>
          <a:p>
            <a:pPr algn="ctr"/>
            <a:r>
              <a:rPr lang="hr-HR" sz="2400" dirty="0"/>
              <a:t>DGL </a:t>
            </a:r>
          </a:p>
          <a:p>
            <a:pPr algn="ctr"/>
            <a:r>
              <a:rPr lang="hr-HR" sz="2400" dirty="0"/>
              <a:t>STUPAC 15</a:t>
            </a:r>
          </a:p>
        </p:txBody>
      </p:sp>
      <p:sp>
        <p:nvSpPr>
          <p:cNvPr id="8" name="Strelica: prema dolje 7">
            <a:extLst>
              <a:ext uri="{FF2B5EF4-FFF2-40B4-BE49-F238E27FC236}">
                <a16:creationId xmlns:a16="http://schemas.microsoft.com/office/drawing/2014/main" xmlns="" id="{AEAF5638-1DAF-4ABB-9639-0DC3CD7B7992}"/>
              </a:ext>
            </a:extLst>
          </p:cNvPr>
          <p:cNvSpPr/>
          <p:nvPr/>
        </p:nvSpPr>
        <p:spPr>
          <a:xfrm>
            <a:off x="1799492" y="829141"/>
            <a:ext cx="136380" cy="9870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Strelica: prema dolje 8">
            <a:extLst>
              <a:ext uri="{FF2B5EF4-FFF2-40B4-BE49-F238E27FC236}">
                <a16:creationId xmlns:a16="http://schemas.microsoft.com/office/drawing/2014/main" xmlns="" id="{BDFFF3D1-36E5-4033-9A6F-3885D7EBF101}"/>
              </a:ext>
            </a:extLst>
          </p:cNvPr>
          <p:cNvSpPr/>
          <p:nvPr/>
        </p:nvSpPr>
        <p:spPr>
          <a:xfrm>
            <a:off x="1799492" y="2866153"/>
            <a:ext cx="136380" cy="632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Strelica: desno 9">
            <a:extLst>
              <a:ext uri="{FF2B5EF4-FFF2-40B4-BE49-F238E27FC236}">
                <a16:creationId xmlns:a16="http://schemas.microsoft.com/office/drawing/2014/main" xmlns="" id="{97122AA4-90F0-41DE-92A9-6A41CA039E67}"/>
              </a:ext>
            </a:extLst>
          </p:cNvPr>
          <p:cNvSpPr/>
          <p:nvPr/>
        </p:nvSpPr>
        <p:spPr>
          <a:xfrm>
            <a:off x="3540369" y="2281141"/>
            <a:ext cx="1156287" cy="150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TekstniOkvir 10">
            <a:extLst>
              <a:ext uri="{FF2B5EF4-FFF2-40B4-BE49-F238E27FC236}">
                <a16:creationId xmlns:a16="http://schemas.microsoft.com/office/drawing/2014/main" xmlns="" id="{013BB579-F6DC-44ED-8088-BB74D310A4F2}"/>
              </a:ext>
            </a:extLst>
          </p:cNvPr>
          <p:cNvSpPr txBox="1"/>
          <p:nvPr/>
        </p:nvSpPr>
        <p:spPr>
          <a:xfrm>
            <a:off x="1400309" y="5197862"/>
            <a:ext cx="1071126" cy="830997"/>
          </a:xfrm>
          <a:prstGeom prst="rect">
            <a:avLst/>
          </a:prstGeom>
          <a:noFill/>
          <a:ln>
            <a:solidFill>
              <a:schemeClr val="accent1"/>
            </a:solidFill>
          </a:ln>
        </p:spPr>
        <p:txBody>
          <a:bodyPr wrap="none" rtlCol="0">
            <a:spAutoFit/>
          </a:bodyPr>
          <a:lstStyle/>
          <a:p>
            <a:pPr algn="ctr"/>
            <a:r>
              <a:rPr lang="hr-HR" sz="2400" dirty="0"/>
              <a:t>ŠIFRE F</a:t>
            </a:r>
          </a:p>
          <a:p>
            <a:pPr algn="ctr"/>
            <a:r>
              <a:rPr lang="hr-HR" sz="2400" dirty="0"/>
              <a:t>ŠIFRE S</a:t>
            </a:r>
          </a:p>
        </p:txBody>
      </p:sp>
      <p:sp>
        <p:nvSpPr>
          <p:cNvPr id="12" name="Strelica: prema dolje 11">
            <a:extLst>
              <a:ext uri="{FF2B5EF4-FFF2-40B4-BE49-F238E27FC236}">
                <a16:creationId xmlns:a16="http://schemas.microsoft.com/office/drawing/2014/main" xmlns="" id="{886CB00E-5FD0-464F-B79E-E5B458D3FE83}"/>
              </a:ext>
            </a:extLst>
          </p:cNvPr>
          <p:cNvSpPr/>
          <p:nvPr/>
        </p:nvSpPr>
        <p:spPr>
          <a:xfrm>
            <a:off x="1814344" y="4474790"/>
            <a:ext cx="136380" cy="632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Strelica: desno 12">
            <a:extLst>
              <a:ext uri="{FF2B5EF4-FFF2-40B4-BE49-F238E27FC236}">
                <a16:creationId xmlns:a16="http://schemas.microsoft.com/office/drawing/2014/main" xmlns="" id="{13D0BD35-C702-489A-831B-C550CFB1529C}"/>
              </a:ext>
            </a:extLst>
          </p:cNvPr>
          <p:cNvSpPr/>
          <p:nvPr/>
        </p:nvSpPr>
        <p:spPr>
          <a:xfrm>
            <a:off x="3236088" y="3859088"/>
            <a:ext cx="1156287" cy="150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Strelica: desno 13">
            <a:extLst>
              <a:ext uri="{FF2B5EF4-FFF2-40B4-BE49-F238E27FC236}">
                <a16:creationId xmlns:a16="http://schemas.microsoft.com/office/drawing/2014/main" xmlns="" id="{E7C3D961-94DF-4A0E-870A-7EA7E0494986}"/>
              </a:ext>
            </a:extLst>
          </p:cNvPr>
          <p:cNvSpPr/>
          <p:nvPr/>
        </p:nvSpPr>
        <p:spPr>
          <a:xfrm>
            <a:off x="3267545" y="5538303"/>
            <a:ext cx="1156287" cy="150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62370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3BB5D57-6178-4F62-B472-0312F6D95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na kojoj se prikazuje snimka zaslona&#10;&#10;Opis je automatski generiran">
            <a:extLst>
              <a:ext uri="{FF2B5EF4-FFF2-40B4-BE49-F238E27FC236}">
                <a16:creationId xmlns:a16="http://schemas.microsoft.com/office/drawing/2014/main" xmlns="" id="{6187E225-6C57-4898-B2E4-12845C424BF1}"/>
              </a:ext>
            </a:extLst>
          </p:cNvPr>
          <p:cNvPicPr>
            <a:picLocks noChangeAspect="1"/>
          </p:cNvPicPr>
          <p:nvPr/>
        </p:nvPicPr>
        <p:blipFill rotWithShape="1">
          <a:blip r:embed="rId3">
            <a:extLst>
              <a:ext uri="{28A0092B-C50C-407E-A947-70E740481C1C}">
                <a14:useLocalDpi xmlns:a14="http://schemas.microsoft.com/office/drawing/2010/main" val="0"/>
              </a:ext>
            </a:extLst>
          </a:blip>
          <a:srcRect r="1" b="2693"/>
          <a:stretch/>
        </p:blipFill>
        <p:spPr>
          <a:xfrm>
            <a:off x="643467" y="643467"/>
            <a:ext cx="10905066" cy="5571066"/>
          </a:xfrm>
          <a:prstGeom prst="rect">
            <a:avLst/>
          </a:prstGeom>
        </p:spPr>
      </p:pic>
      <p:sp>
        <p:nvSpPr>
          <p:cNvPr id="10" name="Rectangle 9">
            <a:extLst>
              <a:ext uri="{FF2B5EF4-FFF2-40B4-BE49-F238E27FC236}">
                <a16:creationId xmlns:a16="http://schemas.microsoft.com/office/drawing/2014/main" xmlns="" id="{4C61BD32-7542-4D52-BA5A-3ADE869BF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ravokutnik 3">
            <a:extLst>
              <a:ext uri="{FF2B5EF4-FFF2-40B4-BE49-F238E27FC236}">
                <a16:creationId xmlns:a16="http://schemas.microsoft.com/office/drawing/2014/main" xmlns="" id="{4EAB8C78-6719-4A55-97A2-22AF25872068}"/>
              </a:ext>
            </a:extLst>
          </p:cNvPr>
          <p:cNvSpPr/>
          <p:nvPr/>
        </p:nvSpPr>
        <p:spPr>
          <a:xfrm>
            <a:off x="653143" y="4585063"/>
            <a:ext cx="10894423" cy="561703"/>
          </a:xfrm>
          <a:prstGeom prst="rect">
            <a:avLst/>
          </a:prstGeom>
          <a:solidFill>
            <a:schemeClr val="accent4">
              <a:alpha val="42000"/>
            </a:schemeClr>
          </a:solidFill>
          <a:ln w="254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5" name="Pravokutnik 4">
            <a:extLst>
              <a:ext uri="{FF2B5EF4-FFF2-40B4-BE49-F238E27FC236}">
                <a16:creationId xmlns:a16="http://schemas.microsoft.com/office/drawing/2014/main" xmlns="" id="{D2C254C5-A31A-4766-856A-DFB5AEA4E173}"/>
              </a:ext>
            </a:extLst>
          </p:cNvPr>
          <p:cNvSpPr/>
          <p:nvPr/>
        </p:nvSpPr>
        <p:spPr>
          <a:xfrm>
            <a:off x="10786820" y="1177871"/>
            <a:ext cx="752037" cy="3968895"/>
          </a:xfrm>
          <a:prstGeom prst="rect">
            <a:avLst/>
          </a:prstGeom>
          <a:solidFill>
            <a:schemeClr val="accent4">
              <a:alpha val="42000"/>
            </a:schemeClr>
          </a:solidFill>
          <a:ln w="254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cxnSp>
        <p:nvCxnSpPr>
          <p:cNvPr id="7" name="Ravni poveznik sa strelicom 6">
            <a:extLst>
              <a:ext uri="{FF2B5EF4-FFF2-40B4-BE49-F238E27FC236}">
                <a16:creationId xmlns:a16="http://schemas.microsoft.com/office/drawing/2014/main" xmlns="" id="{C3399B47-7E2F-46DD-91C6-5AF4E494503F}"/>
              </a:ext>
            </a:extLst>
          </p:cNvPr>
          <p:cNvCxnSpPr/>
          <p:nvPr/>
        </p:nvCxnSpPr>
        <p:spPr>
          <a:xfrm flipH="1">
            <a:off x="9457509" y="4976949"/>
            <a:ext cx="1515291" cy="1502228"/>
          </a:xfrm>
          <a:prstGeom prst="straightConnector1">
            <a:avLst/>
          </a:prstGeom>
          <a:ln w="254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9" name="TekstniOkvir 8">
            <a:extLst>
              <a:ext uri="{FF2B5EF4-FFF2-40B4-BE49-F238E27FC236}">
                <a16:creationId xmlns:a16="http://schemas.microsoft.com/office/drawing/2014/main" xmlns="" id="{6192938E-E88F-4E2B-B907-6273705E067F}"/>
              </a:ext>
            </a:extLst>
          </p:cNvPr>
          <p:cNvSpPr txBox="1"/>
          <p:nvPr/>
        </p:nvSpPr>
        <p:spPr>
          <a:xfrm>
            <a:off x="8549262" y="6479177"/>
            <a:ext cx="2069156" cy="369332"/>
          </a:xfrm>
          <a:prstGeom prst="rect">
            <a:avLst/>
          </a:prstGeom>
          <a:noFill/>
        </p:spPr>
        <p:txBody>
          <a:bodyPr wrap="none" rtlCol="0">
            <a:spAutoFit/>
          </a:bodyPr>
          <a:lstStyle/>
          <a:p>
            <a:r>
              <a:rPr lang="hr-HR" b="1" dirty="0">
                <a:solidFill>
                  <a:srgbClr val="C00000"/>
                </a:solidFill>
              </a:rPr>
              <a:t>ŠIFRE ZA POSTUPKE</a:t>
            </a:r>
          </a:p>
        </p:txBody>
      </p:sp>
      <p:sp>
        <p:nvSpPr>
          <p:cNvPr id="11" name="TekstniOkvir 10">
            <a:extLst>
              <a:ext uri="{FF2B5EF4-FFF2-40B4-BE49-F238E27FC236}">
                <a16:creationId xmlns:a16="http://schemas.microsoft.com/office/drawing/2014/main" xmlns="" id="{66500F41-8242-4B3D-9DAD-83F3A2593246}"/>
              </a:ext>
            </a:extLst>
          </p:cNvPr>
          <p:cNvSpPr txBox="1"/>
          <p:nvPr/>
        </p:nvSpPr>
        <p:spPr>
          <a:xfrm>
            <a:off x="643467" y="80565"/>
            <a:ext cx="11383218" cy="461665"/>
          </a:xfrm>
          <a:prstGeom prst="rect">
            <a:avLst/>
          </a:prstGeom>
          <a:noFill/>
        </p:spPr>
        <p:txBody>
          <a:bodyPr wrap="square" rtlCol="0">
            <a:spAutoFit/>
          </a:bodyPr>
          <a:lstStyle/>
          <a:p>
            <a:r>
              <a:rPr lang="hr-HR" sz="2400" b="1" dirty="0">
                <a:solidFill>
                  <a:srgbClr val="EEF329"/>
                </a:solidFill>
              </a:rPr>
              <a:t>Primjer tereta: PSN: METHANOL, UN 1230, Klasa 3                                    DGL (</a:t>
            </a:r>
            <a:r>
              <a:rPr lang="hr-HR" sz="2400" b="1" dirty="0" err="1">
                <a:solidFill>
                  <a:srgbClr val="EEF329"/>
                </a:solidFill>
              </a:rPr>
              <a:t>IMDGVol.II</a:t>
            </a:r>
            <a:r>
              <a:rPr lang="hr-HR" sz="2400" b="1" dirty="0">
                <a:solidFill>
                  <a:srgbClr val="EEF329"/>
                </a:solidFill>
              </a:rPr>
              <a:t>)     </a:t>
            </a:r>
          </a:p>
        </p:txBody>
      </p:sp>
      <p:sp>
        <p:nvSpPr>
          <p:cNvPr id="12" name="TekstniOkvir 11">
            <a:extLst>
              <a:ext uri="{FF2B5EF4-FFF2-40B4-BE49-F238E27FC236}">
                <a16:creationId xmlns:a16="http://schemas.microsoft.com/office/drawing/2014/main" xmlns="" id="{3FABAE2E-0DC0-4DC1-893C-1F999A81B100}"/>
              </a:ext>
            </a:extLst>
          </p:cNvPr>
          <p:cNvSpPr txBox="1"/>
          <p:nvPr/>
        </p:nvSpPr>
        <p:spPr>
          <a:xfrm>
            <a:off x="1329" y="647917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Tree>
    <p:extLst>
      <p:ext uri="{BB962C8B-B14F-4D97-AF65-F5344CB8AC3E}">
        <p14:creationId xmlns:p14="http://schemas.microsoft.com/office/powerpoint/2010/main" val="251882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xmlns="" id="{618E11D8-CCD2-4623-B6BB-A7CC829E0455}"/>
              </a:ext>
            </a:extLst>
          </p:cNvPr>
          <p:cNvSpPr txBox="1"/>
          <p:nvPr/>
        </p:nvSpPr>
        <p:spPr>
          <a:xfrm>
            <a:off x="1546413" y="213961"/>
            <a:ext cx="9641541" cy="584775"/>
          </a:xfrm>
          <a:prstGeom prst="rect">
            <a:avLst/>
          </a:prstGeom>
          <a:noFill/>
        </p:spPr>
        <p:txBody>
          <a:bodyPr wrap="square" rtlCol="0">
            <a:spAutoFit/>
          </a:bodyPr>
          <a:lstStyle/>
          <a:p>
            <a:r>
              <a:rPr lang="hr-HR" sz="3200" dirty="0">
                <a:solidFill>
                  <a:srgbClr val="002060"/>
                </a:solidFill>
              </a:rPr>
              <a:t>Primjer utvrđivanja plana za slučaj požara  i curenja-EMS</a:t>
            </a:r>
          </a:p>
        </p:txBody>
      </p:sp>
      <p:sp>
        <p:nvSpPr>
          <p:cNvPr id="3" name="TekstniOkvir 2">
            <a:extLst>
              <a:ext uri="{FF2B5EF4-FFF2-40B4-BE49-F238E27FC236}">
                <a16:creationId xmlns:a16="http://schemas.microsoft.com/office/drawing/2014/main" xmlns="" id="{4135042F-4787-490B-B00D-5DE3271B34E0}"/>
              </a:ext>
            </a:extLst>
          </p:cNvPr>
          <p:cNvSpPr txBox="1"/>
          <p:nvPr/>
        </p:nvSpPr>
        <p:spPr>
          <a:xfrm>
            <a:off x="753350" y="1739057"/>
            <a:ext cx="1668134" cy="1723549"/>
          </a:xfrm>
          <a:prstGeom prst="rect">
            <a:avLst/>
          </a:prstGeom>
          <a:solidFill>
            <a:srgbClr val="FFC000">
              <a:alpha val="58000"/>
            </a:srgbClr>
          </a:solidFill>
          <a:ln>
            <a:solidFill>
              <a:schemeClr val="tx1">
                <a:lumMod val="85000"/>
                <a:lumOff val="15000"/>
              </a:schemeClr>
            </a:solidFill>
          </a:ln>
        </p:spPr>
        <p:txBody>
          <a:bodyPr wrap="square" rtlCol="0">
            <a:spAutoFit/>
          </a:bodyPr>
          <a:lstStyle/>
          <a:p>
            <a:r>
              <a:rPr lang="hr-HR" sz="2000" b="1" dirty="0"/>
              <a:t>PSN: METHANOL</a:t>
            </a:r>
          </a:p>
          <a:p>
            <a:r>
              <a:rPr lang="hr-HR" sz="2000" b="1" dirty="0"/>
              <a:t>UN: 1230</a:t>
            </a:r>
          </a:p>
          <a:p>
            <a:r>
              <a:rPr lang="hr-HR" sz="2000" b="1" dirty="0"/>
              <a:t>Klasa: 3</a:t>
            </a:r>
          </a:p>
          <a:p>
            <a:endParaRPr lang="hr-HR" sz="1000" b="1" dirty="0"/>
          </a:p>
          <a:p>
            <a:endParaRPr lang="hr-HR" sz="1600" b="1" dirty="0"/>
          </a:p>
        </p:txBody>
      </p:sp>
      <p:sp>
        <p:nvSpPr>
          <p:cNvPr id="8" name="TekstniOkvir 7">
            <a:extLst>
              <a:ext uri="{FF2B5EF4-FFF2-40B4-BE49-F238E27FC236}">
                <a16:creationId xmlns:a16="http://schemas.microsoft.com/office/drawing/2014/main" xmlns="" id="{8F3C6803-9F2D-4212-9A55-6D55BF72A430}"/>
              </a:ext>
            </a:extLst>
          </p:cNvPr>
          <p:cNvSpPr txBox="1"/>
          <p:nvPr/>
        </p:nvSpPr>
        <p:spPr>
          <a:xfrm>
            <a:off x="3747125" y="1739057"/>
            <a:ext cx="1649939" cy="1692771"/>
          </a:xfrm>
          <a:prstGeom prst="rect">
            <a:avLst/>
          </a:prstGeom>
          <a:solidFill>
            <a:schemeClr val="accent1">
              <a:alpha val="49000"/>
            </a:schemeClr>
          </a:solidFill>
          <a:ln>
            <a:solidFill>
              <a:schemeClr val="tx1">
                <a:lumMod val="85000"/>
                <a:lumOff val="15000"/>
              </a:schemeClr>
            </a:solidFill>
          </a:ln>
        </p:spPr>
        <p:txBody>
          <a:bodyPr wrap="none" rtlCol="0">
            <a:spAutoFit/>
          </a:bodyPr>
          <a:lstStyle/>
          <a:p>
            <a:pPr algn="ctr"/>
            <a:r>
              <a:rPr lang="hr-HR" sz="2400" b="1" dirty="0"/>
              <a:t>DGL – </a:t>
            </a:r>
            <a:r>
              <a:rPr lang="hr-HR" sz="2400" b="1" dirty="0" err="1"/>
              <a:t>Vol.II</a:t>
            </a:r>
            <a:endParaRPr lang="hr-HR" sz="2000" b="1" dirty="0"/>
          </a:p>
          <a:p>
            <a:pPr algn="ctr"/>
            <a:r>
              <a:rPr lang="hr-HR" sz="2000" b="1" dirty="0"/>
              <a:t>METHANOL</a:t>
            </a:r>
          </a:p>
          <a:p>
            <a:pPr algn="ctr"/>
            <a:r>
              <a:rPr lang="hr-HR" sz="2000" b="1" dirty="0"/>
              <a:t>STUPAC 15</a:t>
            </a:r>
          </a:p>
          <a:p>
            <a:pPr algn="ctr"/>
            <a:r>
              <a:rPr lang="hr-HR" sz="2000" b="1" dirty="0"/>
              <a:t>F-E</a:t>
            </a:r>
          </a:p>
          <a:p>
            <a:pPr algn="ctr"/>
            <a:r>
              <a:rPr lang="hr-HR" sz="2000" b="1" dirty="0"/>
              <a:t>S-D</a:t>
            </a:r>
            <a:endParaRPr lang="hr-HR" sz="2400" b="1" dirty="0"/>
          </a:p>
        </p:txBody>
      </p:sp>
      <p:sp>
        <p:nvSpPr>
          <p:cNvPr id="9" name="Strelica: desno 8">
            <a:extLst>
              <a:ext uri="{FF2B5EF4-FFF2-40B4-BE49-F238E27FC236}">
                <a16:creationId xmlns:a16="http://schemas.microsoft.com/office/drawing/2014/main" xmlns="" id="{78298C7C-FB53-4E35-9D87-4EA36AF35C92}"/>
              </a:ext>
            </a:extLst>
          </p:cNvPr>
          <p:cNvSpPr/>
          <p:nvPr/>
        </p:nvSpPr>
        <p:spPr>
          <a:xfrm>
            <a:off x="2700587" y="2408471"/>
            <a:ext cx="883404"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Strelica: ulijevo 9">
            <a:extLst>
              <a:ext uri="{FF2B5EF4-FFF2-40B4-BE49-F238E27FC236}">
                <a16:creationId xmlns:a16="http://schemas.microsoft.com/office/drawing/2014/main" xmlns="" id="{5E8C4BEB-243B-4DE8-B251-7AABAD1B5364}"/>
              </a:ext>
            </a:extLst>
          </p:cNvPr>
          <p:cNvSpPr/>
          <p:nvPr/>
        </p:nvSpPr>
        <p:spPr>
          <a:xfrm rot="10800000">
            <a:off x="5617316" y="2357917"/>
            <a:ext cx="898901" cy="2616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TekstniOkvir 13">
            <a:extLst>
              <a:ext uri="{FF2B5EF4-FFF2-40B4-BE49-F238E27FC236}">
                <a16:creationId xmlns:a16="http://schemas.microsoft.com/office/drawing/2014/main" xmlns="" id="{4FFE3CF4-400B-41A5-B029-230C83685E71}"/>
              </a:ext>
            </a:extLst>
          </p:cNvPr>
          <p:cNvSpPr txBox="1"/>
          <p:nvPr/>
        </p:nvSpPr>
        <p:spPr>
          <a:xfrm>
            <a:off x="6650868" y="1742304"/>
            <a:ext cx="5541132" cy="3046988"/>
          </a:xfrm>
          <a:prstGeom prst="rect">
            <a:avLst/>
          </a:prstGeom>
          <a:noFill/>
          <a:ln>
            <a:solidFill>
              <a:schemeClr val="accent1">
                <a:shade val="50000"/>
              </a:schemeClr>
            </a:solidFill>
          </a:ln>
        </p:spPr>
        <p:txBody>
          <a:bodyPr wrap="none" rtlCol="0">
            <a:spAutoFit/>
          </a:bodyPr>
          <a:lstStyle/>
          <a:p>
            <a:r>
              <a:rPr lang="hr-HR" sz="2400" dirty="0"/>
              <a:t>U DG listi, u </a:t>
            </a:r>
            <a:r>
              <a:rPr lang="hr-HR" sz="2400" b="1" dirty="0"/>
              <a:t>koloni 15</a:t>
            </a:r>
            <a:r>
              <a:rPr lang="hr-HR" sz="2400" dirty="0"/>
              <a:t>, za teret METHANOL </a:t>
            </a:r>
          </a:p>
          <a:p>
            <a:r>
              <a:rPr lang="hr-HR" sz="2400" dirty="0"/>
              <a:t>pronašli smo šifre za plan u slučaju </a:t>
            </a:r>
          </a:p>
          <a:p>
            <a:r>
              <a:rPr lang="hr-HR" sz="2400" dirty="0"/>
              <a:t>požara i curenja-EMS.</a:t>
            </a:r>
          </a:p>
          <a:p>
            <a:r>
              <a:rPr lang="hr-HR" sz="2400" dirty="0"/>
              <a:t>Šifre su za:</a:t>
            </a:r>
          </a:p>
          <a:p>
            <a:endParaRPr lang="hr-HR" sz="2400" dirty="0"/>
          </a:p>
          <a:p>
            <a:r>
              <a:rPr lang="hr-HR" sz="2400" b="1" dirty="0"/>
              <a:t>POŽAR: F – E</a:t>
            </a:r>
          </a:p>
          <a:p>
            <a:r>
              <a:rPr lang="hr-HR" sz="2400" b="1" dirty="0"/>
              <a:t>CURENJE: S - D</a:t>
            </a:r>
          </a:p>
          <a:p>
            <a:endParaRPr lang="hr-HR" sz="2400" dirty="0"/>
          </a:p>
        </p:txBody>
      </p:sp>
      <p:sp>
        <p:nvSpPr>
          <p:cNvPr id="16" name="TekstniOkvir 15">
            <a:extLst>
              <a:ext uri="{FF2B5EF4-FFF2-40B4-BE49-F238E27FC236}">
                <a16:creationId xmlns:a16="http://schemas.microsoft.com/office/drawing/2014/main" xmlns="" id="{FA3ACD6B-52D4-4BE4-954E-B2A4749694B7}"/>
              </a:ext>
            </a:extLst>
          </p:cNvPr>
          <p:cNvSpPr txBox="1"/>
          <p:nvPr/>
        </p:nvSpPr>
        <p:spPr>
          <a:xfrm>
            <a:off x="7494271" y="5621700"/>
            <a:ext cx="3796617" cy="707886"/>
          </a:xfrm>
          <a:prstGeom prst="rect">
            <a:avLst/>
          </a:prstGeom>
          <a:noFill/>
          <a:ln>
            <a:solidFill>
              <a:schemeClr val="accent1">
                <a:shade val="50000"/>
              </a:schemeClr>
            </a:solidFill>
          </a:ln>
        </p:spPr>
        <p:txBody>
          <a:bodyPr wrap="none" rtlCol="0">
            <a:spAutoFit/>
          </a:bodyPr>
          <a:lstStyle/>
          <a:p>
            <a:pPr algn="ctr"/>
            <a:r>
              <a:rPr lang="hr-HR" sz="2000" dirty="0"/>
              <a:t>TABLICE S OPISANIM POSTUPCIMA</a:t>
            </a:r>
          </a:p>
          <a:p>
            <a:pPr algn="ctr"/>
            <a:r>
              <a:rPr lang="hr-HR" sz="2000" dirty="0"/>
              <a:t>ZA SLUČAJ POŽARA ILI CURENJA </a:t>
            </a:r>
          </a:p>
        </p:txBody>
      </p:sp>
      <p:sp>
        <p:nvSpPr>
          <p:cNvPr id="17" name="TekstniOkvir 16">
            <a:extLst>
              <a:ext uri="{FF2B5EF4-FFF2-40B4-BE49-F238E27FC236}">
                <a16:creationId xmlns:a16="http://schemas.microsoft.com/office/drawing/2014/main" xmlns="" id="{06D59054-D725-4F9B-A4A6-6C29DC8D9E7E}"/>
              </a:ext>
            </a:extLst>
          </p:cNvPr>
          <p:cNvSpPr txBox="1"/>
          <p:nvPr/>
        </p:nvSpPr>
        <p:spPr>
          <a:xfrm>
            <a:off x="0" y="6488668"/>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
        <p:nvSpPr>
          <p:cNvPr id="4" name="TekstniOkvir 3">
            <a:extLst>
              <a:ext uri="{FF2B5EF4-FFF2-40B4-BE49-F238E27FC236}">
                <a16:creationId xmlns:a16="http://schemas.microsoft.com/office/drawing/2014/main" xmlns="" id="{D3014F51-9C4A-4331-8D32-114664DBB563}"/>
              </a:ext>
            </a:extLst>
          </p:cNvPr>
          <p:cNvSpPr txBox="1"/>
          <p:nvPr/>
        </p:nvSpPr>
        <p:spPr>
          <a:xfrm>
            <a:off x="96872" y="5072341"/>
            <a:ext cx="8266430" cy="461665"/>
          </a:xfrm>
          <a:prstGeom prst="rect">
            <a:avLst/>
          </a:prstGeom>
          <a:noFill/>
        </p:spPr>
        <p:txBody>
          <a:bodyPr wrap="none" rtlCol="0">
            <a:spAutoFit/>
          </a:bodyPr>
          <a:lstStyle/>
          <a:p>
            <a:r>
              <a:rPr lang="hr-HR" sz="2400" dirty="0">
                <a:solidFill>
                  <a:srgbClr val="C00000"/>
                </a:solidFill>
              </a:rPr>
              <a:t>S šiframa idemo u knjigu </a:t>
            </a:r>
            <a:r>
              <a:rPr lang="hr-HR" sz="2400" b="1" dirty="0">
                <a:solidFill>
                  <a:srgbClr val="C00000"/>
                </a:solidFill>
              </a:rPr>
              <a:t>SUPPLEMENT</a:t>
            </a:r>
            <a:r>
              <a:rPr lang="hr-HR" sz="2400" dirty="0">
                <a:solidFill>
                  <a:srgbClr val="C00000"/>
                </a:solidFill>
              </a:rPr>
              <a:t> – dodatak IMDG kodeksu </a:t>
            </a:r>
          </a:p>
        </p:txBody>
      </p:sp>
      <p:sp>
        <p:nvSpPr>
          <p:cNvPr id="18" name="Strelica: ulijevo 17">
            <a:extLst>
              <a:ext uri="{FF2B5EF4-FFF2-40B4-BE49-F238E27FC236}">
                <a16:creationId xmlns:a16="http://schemas.microsoft.com/office/drawing/2014/main" xmlns="" id="{33BAEF5F-AF5D-4D6E-ADAB-1ED65C63692F}"/>
              </a:ext>
            </a:extLst>
          </p:cNvPr>
          <p:cNvSpPr/>
          <p:nvPr/>
        </p:nvSpPr>
        <p:spPr>
          <a:xfrm rot="16200000">
            <a:off x="8976444" y="5037124"/>
            <a:ext cx="539060" cy="2300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9504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xmlns="" id="{FD528E0A-27EA-4A99-9BB5-82A1C290BB5C}"/>
              </a:ext>
            </a:extLst>
          </p:cNvPr>
          <p:cNvSpPr txBox="1"/>
          <p:nvPr/>
        </p:nvSpPr>
        <p:spPr>
          <a:xfrm>
            <a:off x="6281270" y="1968285"/>
            <a:ext cx="5219096" cy="2402238"/>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3800" b="1" dirty="0" err="1">
                <a:latin typeface="+mj-lt"/>
                <a:ea typeface="+mj-ea"/>
                <a:cs typeface="+mj-cs"/>
              </a:rPr>
              <a:t>Tablic</a:t>
            </a:r>
            <a:r>
              <a:rPr lang="hr-HR" sz="3800" b="1" dirty="0">
                <a:latin typeface="+mj-lt"/>
                <a:ea typeface="+mj-ea"/>
                <a:cs typeface="+mj-cs"/>
              </a:rPr>
              <a:t>e</a:t>
            </a:r>
            <a:r>
              <a:rPr lang="en-US" sz="3800" b="1" dirty="0">
                <a:latin typeface="+mj-lt"/>
                <a:ea typeface="+mj-ea"/>
                <a:cs typeface="+mj-cs"/>
              </a:rPr>
              <a:t> s </a:t>
            </a:r>
            <a:r>
              <a:rPr lang="en-US" sz="3800" b="1" dirty="0" err="1">
                <a:latin typeface="+mj-lt"/>
                <a:ea typeface="+mj-ea"/>
                <a:cs typeface="+mj-cs"/>
              </a:rPr>
              <a:t>uputama</a:t>
            </a:r>
            <a:r>
              <a:rPr lang="en-US" sz="3800" b="1" dirty="0">
                <a:latin typeface="+mj-lt"/>
                <a:ea typeface="+mj-ea"/>
                <a:cs typeface="+mj-cs"/>
              </a:rPr>
              <a:t> za </a:t>
            </a:r>
            <a:r>
              <a:rPr lang="en-US" sz="3800" b="1" dirty="0" err="1">
                <a:latin typeface="+mj-lt"/>
                <a:ea typeface="+mj-ea"/>
                <a:cs typeface="+mj-cs"/>
              </a:rPr>
              <a:t>postupke</a:t>
            </a:r>
            <a:r>
              <a:rPr lang="en-US" sz="3800" b="1" dirty="0">
                <a:latin typeface="+mj-lt"/>
                <a:ea typeface="+mj-ea"/>
                <a:cs typeface="+mj-cs"/>
              </a:rPr>
              <a:t> u </a:t>
            </a:r>
            <a:r>
              <a:rPr lang="en-US" sz="3800" b="1" dirty="0" err="1">
                <a:latin typeface="+mj-lt"/>
                <a:ea typeface="+mj-ea"/>
                <a:cs typeface="+mj-cs"/>
              </a:rPr>
              <a:t>slučaju</a:t>
            </a:r>
            <a:r>
              <a:rPr lang="en-US" sz="3800" b="1" dirty="0">
                <a:latin typeface="+mj-lt"/>
                <a:ea typeface="+mj-ea"/>
                <a:cs typeface="+mj-cs"/>
              </a:rPr>
              <a:t> </a:t>
            </a:r>
            <a:r>
              <a:rPr lang="en-US" sz="3800" b="1" dirty="0" err="1">
                <a:latin typeface="+mj-lt"/>
                <a:ea typeface="+mj-ea"/>
                <a:cs typeface="+mj-cs"/>
              </a:rPr>
              <a:t>požara</a:t>
            </a:r>
            <a:endParaRPr lang="hr-HR" sz="3800" b="1" dirty="0">
              <a:latin typeface="+mj-lt"/>
              <a:ea typeface="+mj-ea"/>
              <a:cs typeface="+mj-cs"/>
            </a:endParaRPr>
          </a:p>
          <a:p>
            <a:pPr algn="ctr">
              <a:lnSpc>
                <a:spcPct val="90000"/>
              </a:lnSpc>
              <a:spcBef>
                <a:spcPct val="0"/>
              </a:spcBef>
              <a:spcAft>
                <a:spcPts val="600"/>
              </a:spcAft>
            </a:pPr>
            <a:r>
              <a:rPr lang="hr-HR" sz="3800" b="1" dirty="0">
                <a:latin typeface="+mj-lt"/>
                <a:ea typeface="+mj-ea"/>
                <a:cs typeface="+mj-cs"/>
              </a:rPr>
              <a:t>ili curenja </a:t>
            </a:r>
            <a:r>
              <a:rPr lang="en-US" sz="3800" b="1" dirty="0">
                <a:latin typeface="+mj-lt"/>
                <a:ea typeface="+mj-ea"/>
                <a:cs typeface="+mj-cs"/>
              </a:rPr>
              <a:t> </a:t>
            </a:r>
            <a:r>
              <a:rPr lang="en-US" sz="3800" b="1" dirty="0" err="1">
                <a:latin typeface="+mj-lt"/>
                <a:ea typeface="+mj-ea"/>
                <a:cs typeface="+mj-cs"/>
              </a:rPr>
              <a:t>nalaze</a:t>
            </a:r>
            <a:r>
              <a:rPr lang="en-US" sz="3800" b="1" dirty="0">
                <a:latin typeface="+mj-lt"/>
                <a:ea typeface="+mj-ea"/>
                <a:cs typeface="+mj-cs"/>
              </a:rPr>
              <a:t> se u </a:t>
            </a:r>
            <a:r>
              <a:rPr lang="hr-HR" sz="3800" b="1" dirty="0">
                <a:latin typeface="+mj-lt"/>
                <a:ea typeface="+mj-ea"/>
                <a:cs typeface="+mj-cs"/>
              </a:rPr>
              <a:t>dodatku </a:t>
            </a:r>
            <a:r>
              <a:rPr lang="en-US" sz="3800" b="1" dirty="0">
                <a:latin typeface="+mj-lt"/>
                <a:ea typeface="+mj-ea"/>
                <a:cs typeface="+mj-cs"/>
              </a:rPr>
              <a:t> IMDG-a</a:t>
            </a:r>
            <a:r>
              <a:rPr lang="hr-HR" sz="3800" b="1" dirty="0">
                <a:latin typeface="+mj-lt"/>
                <a:ea typeface="+mj-ea"/>
                <a:cs typeface="+mj-cs"/>
              </a:rPr>
              <a:t>, tzv.</a:t>
            </a:r>
          </a:p>
          <a:p>
            <a:pPr algn="ctr">
              <a:lnSpc>
                <a:spcPct val="90000"/>
              </a:lnSpc>
              <a:spcBef>
                <a:spcPct val="0"/>
              </a:spcBef>
              <a:spcAft>
                <a:spcPts val="600"/>
              </a:spcAft>
            </a:pPr>
            <a:r>
              <a:rPr lang="hr-HR" sz="3800" b="1" dirty="0">
                <a:latin typeface="+mj-lt"/>
                <a:ea typeface="+mj-ea"/>
                <a:cs typeface="+mj-cs"/>
              </a:rPr>
              <a:t>SUPPLEMENT</a:t>
            </a:r>
            <a:endParaRPr lang="en-US" sz="3800" b="1" dirty="0">
              <a:latin typeface="+mj-lt"/>
              <a:ea typeface="+mj-ea"/>
              <a:cs typeface="+mj-cs"/>
            </a:endParaRPr>
          </a:p>
        </p:txBody>
      </p:sp>
      <p:sp>
        <p:nvSpPr>
          <p:cNvPr id="9" name="Freeform: Shape 8">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lika 3" descr="Slika na kojoj se prikazuje sjedenje, znak, stol, autobus&#10;&#10;Opis je automatski generiran">
            <a:extLst>
              <a:ext uri="{FF2B5EF4-FFF2-40B4-BE49-F238E27FC236}">
                <a16:creationId xmlns:a16="http://schemas.microsoft.com/office/drawing/2014/main" xmlns="" id="{5E6C631F-A037-46AC-A1F8-06D6714194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9" r="2" b="20093"/>
          <a:stretch/>
        </p:blipFill>
        <p:spPr>
          <a:xfrm>
            <a:off x="-232455" y="123997"/>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TekstniOkvir 5">
            <a:extLst>
              <a:ext uri="{FF2B5EF4-FFF2-40B4-BE49-F238E27FC236}">
                <a16:creationId xmlns:a16="http://schemas.microsoft.com/office/drawing/2014/main" xmlns="" id="{4713A91B-9B71-49FB-A2EF-B3BD565492DA}"/>
              </a:ext>
            </a:extLst>
          </p:cNvPr>
          <p:cNvSpPr txBox="1"/>
          <p:nvPr/>
        </p:nvSpPr>
        <p:spPr>
          <a:xfrm>
            <a:off x="9687212" y="652962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Tree>
    <p:extLst>
      <p:ext uri="{BB962C8B-B14F-4D97-AF65-F5344CB8AC3E}">
        <p14:creationId xmlns:p14="http://schemas.microsoft.com/office/powerpoint/2010/main" val="408295360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Slika 2" descr="Slika na kojoj se prikazuje sjedenje, znak, stol, autobus&#10;&#10;Opis je automatski generiran">
            <a:extLst>
              <a:ext uri="{FF2B5EF4-FFF2-40B4-BE49-F238E27FC236}">
                <a16:creationId xmlns:a16="http://schemas.microsoft.com/office/drawing/2014/main" xmlns="" id="{E0E530A0-51B7-4717-B15B-BF5E42EBE2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5780"/>
            <a:ext cx="3527341" cy="5066828"/>
          </a:xfrm>
          <a:prstGeom prst="rect">
            <a:avLst/>
          </a:prstGeom>
          <a:ln>
            <a:solidFill>
              <a:schemeClr val="accent1">
                <a:shade val="50000"/>
              </a:schemeClr>
            </a:solidFill>
          </a:ln>
        </p:spPr>
      </p:pic>
      <p:sp>
        <p:nvSpPr>
          <p:cNvPr id="4" name="Strelica: peterokut 3">
            <a:extLst>
              <a:ext uri="{FF2B5EF4-FFF2-40B4-BE49-F238E27FC236}">
                <a16:creationId xmlns:a16="http://schemas.microsoft.com/office/drawing/2014/main" xmlns="" id="{A2192B83-9E4B-49F1-89DA-9CA56A64EE94}"/>
              </a:ext>
            </a:extLst>
          </p:cNvPr>
          <p:cNvSpPr/>
          <p:nvPr/>
        </p:nvSpPr>
        <p:spPr>
          <a:xfrm>
            <a:off x="3527341" y="2362167"/>
            <a:ext cx="945397" cy="234024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kstniOkvir 4">
            <a:extLst>
              <a:ext uri="{FF2B5EF4-FFF2-40B4-BE49-F238E27FC236}">
                <a16:creationId xmlns:a16="http://schemas.microsoft.com/office/drawing/2014/main" xmlns="" id="{857CA2A7-C6D0-4D04-9F6D-551BECA3C573}"/>
              </a:ext>
            </a:extLst>
          </p:cNvPr>
          <p:cNvSpPr txBox="1"/>
          <p:nvPr/>
        </p:nvSpPr>
        <p:spPr>
          <a:xfrm>
            <a:off x="643467" y="80565"/>
            <a:ext cx="11398716" cy="461665"/>
          </a:xfrm>
          <a:prstGeom prst="rect">
            <a:avLst/>
          </a:prstGeom>
          <a:noFill/>
        </p:spPr>
        <p:txBody>
          <a:bodyPr wrap="square" rtlCol="0">
            <a:spAutoFit/>
          </a:bodyPr>
          <a:lstStyle/>
          <a:p>
            <a:r>
              <a:rPr lang="hr-HR" sz="2400" b="1" dirty="0">
                <a:solidFill>
                  <a:schemeClr val="accent4"/>
                </a:solidFill>
              </a:rPr>
              <a:t>Primjer tereta: PSN: METHANOL,   šifra: za požar F-E                                        SUPPLEMENT </a:t>
            </a:r>
          </a:p>
        </p:txBody>
      </p:sp>
      <p:pic>
        <p:nvPicPr>
          <p:cNvPr id="7" name="Slika 6" descr="Slika na kojoj se prikazuje snimka zaslona&#10;&#10;Opis je automatski generiran">
            <a:extLst>
              <a:ext uri="{FF2B5EF4-FFF2-40B4-BE49-F238E27FC236}">
                <a16:creationId xmlns:a16="http://schemas.microsoft.com/office/drawing/2014/main" xmlns="" id="{DFBC0074-9037-45E5-BE25-CC90B18A1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329" y="1115780"/>
            <a:ext cx="7654154" cy="5066828"/>
          </a:xfrm>
          <a:prstGeom prst="rect">
            <a:avLst/>
          </a:prstGeom>
          <a:ln>
            <a:solidFill>
              <a:schemeClr val="accent1">
                <a:shade val="50000"/>
              </a:schemeClr>
            </a:solidFill>
          </a:ln>
        </p:spPr>
      </p:pic>
      <p:sp>
        <p:nvSpPr>
          <p:cNvPr id="8" name="TekstniOkvir 7">
            <a:extLst>
              <a:ext uri="{FF2B5EF4-FFF2-40B4-BE49-F238E27FC236}">
                <a16:creationId xmlns:a16="http://schemas.microsoft.com/office/drawing/2014/main" xmlns="" id="{ACB72B7C-26A1-4C41-A540-DF92A0B1797D}"/>
              </a:ext>
            </a:extLst>
          </p:cNvPr>
          <p:cNvSpPr txBox="1"/>
          <p:nvPr/>
        </p:nvSpPr>
        <p:spPr>
          <a:xfrm>
            <a:off x="9687212" y="652962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Tree>
    <p:extLst>
      <p:ext uri="{BB962C8B-B14F-4D97-AF65-F5344CB8AC3E}">
        <p14:creationId xmlns:p14="http://schemas.microsoft.com/office/powerpoint/2010/main" val="178870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Slika 2" descr="Slika na kojoj se prikazuje snimka zaslona&#10;&#10;Opis je automatski generiran">
            <a:extLst>
              <a:ext uri="{FF2B5EF4-FFF2-40B4-BE49-F238E27FC236}">
                <a16:creationId xmlns:a16="http://schemas.microsoft.com/office/drawing/2014/main" xmlns="" id="{C19D091B-3DD0-4CD8-9780-1578A01A15BF}"/>
              </a:ext>
            </a:extLst>
          </p:cNvPr>
          <p:cNvPicPr>
            <a:picLocks noChangeAspect="1"/>
          </p:cNvPicPr>
          <p:nvPr/>
        </p:nvPicPr>
        <p:blipFill rotWithShape="1">
          <a:blip r:embed="rId2">
            <a:extLst>
              <a:ext uri="{28A0092B-C50C-407E-A947-70E740481C1C}">
                <a14:useLocalDpi xmlns:a14="http://schemas.microsoft.com/office/drawing/2010/main" val="0"/>
              </a:ext>
            </a:extLst>
          </a:blip>
          <a:srcRect t="807" r="-1" b="-1"/>
          <a:stretch/>
        </p:blipFill>
        <p:spPr>
          <a:xfrm>
            <a:off x="321733" y="321733"/>
            <a:ext cx="11548534" cy="6214534"/>
          </a:xfrm>
          <a:prstGeom prst="rect">
            <a:avLst/>
          </a:prstGeom>
        </p:spPr>
      </p:pic>
      <p:sp>
        <p:nvSpPr>
          <p:cNvPr id="4" name="TekstniOkvir 3">
            <a:extLst>
              <a:ext uri="{FF2B5EF4-FFF2-40B4-BE49-F238E27FC236}">
                <a16:creationId xmlns:a16="http://schemas.microsoft.com/office/drawing/2014/main" xmlns="" id="{840F1584-FBBB-4392-9AD1-D132D8D22944}"/>
              </a:ext>
            </a:extLst>
          </p:cNvPr>
          <p:cNvSpPr txBox="1"/>
          <p:nvPr/>
        </p:nvSpPr>
        <p:spPr>
          <a:xfrm>
            <a:off x="979715" y="0"/>
            <a:ext cx="5878285" cy="400110"/>
          </a:xfrm>
          <a:prstGeom prst="rect">
            <a:avLst/>
          </a:prstGeom>
          <a:noFill/>
        </p:spPr>
        <p:txBody>
          <a:bodyPr wrap="square" rtlCol="0">
            <a:spAutoFit/>
          </a:bodyPr>
          <a:lstStyle/>
          <a:p>
            <a:r>
              <a:rPr lang="hr-HR" sz="2000" b="1" dirty="0"/>
              <a:t>POSTUPCI ZA SLUČAJ POŽARA</a:t>
            </a:r>
          </a:p>
        </p:txBody>
      </p:sp>
      <p:sp>
        <p:nvSpPr>
          <p:cNvPr id="5" name="TekstniOkvir 4">
            <a:extLst>
              <a:ext uri="{FF2B5EF4-FFF2-40B4-BE49-F238E27FC236}">
                <a16:creationId xmlns:a16="http://schemas.microsoft.com/office/drawing/2014/main" xmlns="" id="{D25EAFD4-8615-4AF8-A09F-823A954BD518}"/>
              </a:ext>
            </a:extLst>
          </p:cNvPr>
          <p:cNvSpPr txBox="1"/>
          <p:nvPr/>
        </p:nvSpPr>
        <p:spPr>
          <a:xfrm>
            <a:off x="9687212" y="652962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Tree>
    <p:extLst>
      <p:ext uri="{BB962C8B-B14F-4D97-AF65-F5344CB8AC3E}">
        <p14:creationId xmlns:p14="http://schemas.microsoft.com/office/powerpoint/2010/main" val="244391900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Slika 2" descr="Slika na kojoj se prikazuje sjedenje, znak, stol, autobus&#10;&#10;Opis je automatski generiran">
            <a:extLst>
              <a:ext uri="{FF2B5EF4-FFF2-40B4-BE49-F238E27FC236}">
                <a16:creationId xmlns:a16="http://schemas.microsoft.com/office/drawing/2014/main" xmlns="" id="{E0E530A0-51B7-4717-B15B-BF5E42EBE2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7676"/>
            <a:ext cx="3527341" cy="5264932"/>
          </a:xfrm>
          <a:prstGeom prst="rect">
            <a:avLst/>
          </a:prstGeom>
          <a:ln>
            <a:solidFill>
              <a:schemeClr val="accent1">
                <a:shade val="50000"/>
              </a:schemeClr>
            </a:solidFill>
          </a:ln>
        </p:spPr>
      </p:pic>
      <p:sp>
        <p:nvSpPr>
          <p:cNvPr id="4" name="Strelica: peterokut 3">
            <a:extLst>
              <a:ext uri="{FF2B5EF4-FFF2-40B4-BE49-F238E27FC236}">
                <a16:creationId xmlns:a16="http://schemas.microsoft.com/office/drawing/2014/main" xmlns="" id="{A2192B83-9E4B-49F1-89DA-9CA56A64EE94}"/>
              </a:ext>
            </a:extLst>
          </p:cNvPr>
          <p:cNvSpPr/>
          <p:nvPr/>
        </p:nvSpPr>
        <p:spPr>
          <a:xfrm>
            <a:off x="3527341" y="2362167"/>
            <a:ext cx="945397" cy="234024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kstniOkvir 4">
            <a:extLst>
              <a:ext uri="{FF2B5EF4-FFF2-40B4-BE49-F238E27FC236}">
                <a16:creationId xmlns:a16="http://schemas.microsoft.com/office/drawing/2014/main" xmlns="" id="{857CA2A7-C6D0-4D04-9F6D-551BECA3C573}"/>
              </a:ext>
            </a:extLst>
          </p:cNvPr>
          <p:cNvSpPr txBox="1"/>
          <p:nvPr/>
        </p:nvSpPr>
        <p:spPr>
          <a:xfrm>
            <a:off x="643467" y="80565"/>
            <a:ext cx="11398716" cy="461665"/>
          </a:xfrm>
          <a:prstGeom prst="rect">
            <a:avLst/>
          </a:prstGeom>
          <a:noFill/>
        </p:spPr>
        <p:txBody>
          <a:bodyPr wrap="square" rtlCol="0">
            <a:spAutoFit/>
          </a:bodyPr>
          <a:lstStyle/>
          <a:p>
            <a:r>
              <a:rPr lang="hr-HR" sz="2400" b="1" dirty="0">
                <a:solidFill>
                  <a:schemeClr val="accent4"/>
                </a:solidFill>
              </a:rPr>
              <a:t>Primjer tereta: PSN: METHANOL,   šifra: za curenje S-D                                   SUPPLEMENT </a:t>
            </a:r>
          </a:p>
        </p:txBody>
      </p:sp>
      <p:pic>
        <p:nvPicPr>
          <p:cNvPr id="6" name="Slika 5" descr="Slika na kojoj se prikazuje snimka zaslona&#10;&#10;Opis je automatski generiran">
            <a:extLst>
              <a:ext uri="{FF2B5EF4-FFF2-40B4-BE49-F238E27FC236}">
                <a16:creationId xmlns:a16="http://schemas.microsoft.com/office/drawing/2014/main" xmlns="" id="{23634B1B-84BD-4D58-8AAE-65DF26042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109" y="953383"/>
            <a:ext cx="7546891" cy="5229225"/>
          </a:xfrm>
          <a:prstGeom prst="rect">
            <a:avLst/>
          </a:prstGeom>
          <a:ln w="25400">
            <a:solidFill>
              <a:schemeClr val="tx1"/>
            </a:solidFill>
          </a:ln>
        </p:spPr>
      </p:pic>
      <p:sp>
        <p:nvSpPr>
          <p:cNvPr id="8" name="TekstniOkvir 7">
            <a:extLst>
              <a:ext uri="{FF2B5EF4-FFF2-40B4-BE49-F238E27FC236}">
                <a16:creationId xmlns:a16="http://schemas.microsoft.com/office/drawing/2014/main" xmlns="" id="{A563827A-C0EE-4F98-A325-36191E3BB087}"/>
              </a:ext>
            </a:extLst>
          </p:cNvPr>
          <p:cNvSpPr txBox="1"/>
          <p:nvPr/>
        </p:nvSpPr>
        <p:spPr>
          <a:xfrm>
            <a:off x="9687212" y="6529627"/>
            <a:ext cx="2504788" cy="369332"/>
          </a:xfrm>
          <a:prstGeom prst="rect">
            <a:avLst/>
          </a:prstGeom>
          <a:noFill/>
        </p:spPr>
        <p:txBody>
          <a:bodyPr wrap="none" rtlCol="0">
            <a:spAutoFit/>
          </a:bodyPr>
          <a:lstStyle/>
          <a:p>
            <a:r>
              <a:rPr lang="hr-HR" dirty="0"/>
              <a:t>Kap.Renato </a:t>
            </a:r>
            <a:r>
              <a:rPr lang="hr-HR" dirty="0" smtClean="0"/>
              <a:t>Dudić©202</a:t>
            </a:r>
            <a:r>
              <a:rPr lang="en-US" dirty="0" smtClean="0"/>
              <a:t>3</a:t>
            </a:r>
            <a:endParaRPr lang="hr-HR" dirty="0"/>
          </a:p>
        </p:txBody>
      </p:sp>
    </p:spTree>
    <p:extLst>
      <p:ext uri="{BB962C8B-B14F-4D97-AF65-F5344CB8AC3E}">
        <p14:creationId xmlns:p14="http://schemas.microsoft.com/office/powerpoint/2010/main" val="665417557"/>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ema sustava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sustav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730</Words>
  <Application>Microsoft Office PowerPoint</Application>
  <PresentationFormat>Widescreen</PresentationFormat>
  <Paragraphs>130</Paragraphs>
  <Slides>18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Segoe UI Semilight</vt:lpstr>
      <vt:lpstr>Tema sustava Office</vt:lpstr>
      <vt:lpstr>1_Office Theme</vt:lpstr>
      <vt:lpstr>                            POMORSKI NAUTIČAR          Prijevoz opasnih tereta morem, 4.razred  Upotreba EMS (IMO Emergency Procedure for Ships carrying dangerous Goods)  Upotreba IMO Medical First Aid Guide for use in Accidents Involving Dangerous Goods (MFAG)</vt:lpstr>
      <vt:lpstr>PRIMJENA                             EMS                                                      I MFAG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POMORSKI NAUTIČAR          Prijevoz opasnih tereta morem, 4.razred  23. Upotreba EMS (IMO Emergency Procedure for Ships carrying dangerous Goods)  24.Upotreba IMO Medical First Aid Guide for use in Accidents Involving Dangerous Goods (MFAG)</dc:title>
  <dc:creator>Renato Dudić</dc:creator>
  <cp:lastModifiedBy>Renato</cp:lastModifiedBy>
  <cp:revision>13</cp:revision>
  <dcterms:created xsi:type="dcterms:W3CDTF">2020-04-03T17:40:43Z</dcterms:created>
  <dcterms:modified xsi:type="dcterms:W3CDTF">2023-01-09T07:36:22Z</dcterms:modified>
</cp:coreProperties>
</file>