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9" r:id="rId2"/>
    <p:sldId id="417" r:id="rId3"/>
    <p:sldId id="416" r:id="rId4"/>
    <p:sldId id="415" r:id="rId5"/>
    <p:sldId id="421" r:id="rId6"/>
    <p:sldId id="420" r:id="rId7"/>
    <p:sldId id="418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ACD1-DE75-48DF-BDAE-F76F625F8106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35A8A-DD3E-446B-87A1-7003F0F05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480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B79C3FB-4267-44E8-980B-7A410EA22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975EC85A-A0D5-4A0E-A8D5-65BAF2184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4F37615F-1382-4099-AAA8-41BCA506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C3552944-EA2F-4CB8-BA61-16897610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BB79465-35F9-4FB1-B3E5-623D2948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12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0C221F8-D842-40CF-BC9E-8D5400D4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576DCAE9-3346-45FB-966C-99C45849D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E28FB0E-A219-4707-A00C-BB67CC96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C1E71E46-E055-4A67-B297-547EC53F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F143B27A-E65C-4B32-8164-CAEDD9449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600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FE5B726D-EFA1-41E0-B32A-CEF0375FD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741FAA0D-3C2E-429C-AAD3-6AAC31AA0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A3026A6F-DF4B-4969-B465-6640D1FA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75611FE0-CB25-47C1-A6AC-916F326A5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FBCC9BD-FFCD-4891-B2E3-AFF1ADC9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7510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D1E5F45-6CE4-4B83-9338-72D135B430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4878C2E-EFA3-457B-B3B2-BE88D2571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7D51FC0-3B64-4D49-A588-3306014428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403D5-8850-41A2-8995-6625A9D0FD3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971182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29257E7-0091-4765-874B-07812A252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9519CBB-7807-482C-8252-1520F5F4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D277555F-4653-466A-BE35-E4271AD06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E63F0E2-0209-4DAA-8510-B75D1D00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382D098E-C6DF-4197-8264-05DB0828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65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7AE1285-751E-4F87-BED2-722DD00E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B2B497F3-2AFA-47DD-974F-65EB85320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8D7DD26F-A255-4AE2-8AEA-FD05D3D37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BF3CF270-A286-4F2B-B924-B2263E8A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06B13FE7-E159-42F4-B712-3EB67632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407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9D3E245-D895-42DA-97DE-ED836BEB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72862AC-2F75-451B-A39F-81515DC6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BB241861-F3BC-443D-A32B-DF18D4EED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D62E7D2C-C1AE-4532-AE3A-798BA2393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F9AF8867-F067-47FC-97C6-2112E81A4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0FB6386E-FA98-4718-8DB4-D886E6E3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565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C96B801-F219-4E97-A31A-B4AED3E65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42F847F1-F0DF-416D-A1C2-8C767EB16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3030F05D-4627-4286-8B1C-5FD9E0341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6B372D37-2195-4B9F-A990-6EB78AB31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07838661-DFDB-4B2D-9F82-F24F25020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85F58090-BD97-49CA-ABC7-89F74403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6D5ED32E-2CF9-4094-BF34-D256203F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C74FCBE1-7E2C-4FCE-9A1B-31363147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4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1DC2713-F941-4B6D-9939-121BA0F61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1DF9F6D9-93B7-4393-BC3B-597C8C080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0173634E-A705-45FE-88E5-99B038EF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2F827F6E-4C4C-425A-93BE-E7FCC15A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925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0604CBBD-136E-4AC2-A114-A9B3D17D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12AC950A-0165-4D71-9587-BCB870D9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1D642CCC-8AB4-4438-8020-B5ADB812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300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58709DA-6D8D-45A4-8D9B-F586F9F90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18C7CFE-D1D2-48E4-BBDE-13516CC5F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1677EDA0-C797-4871-B6DC-CE0B6C57A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FD0AB00E-453E-4915-9F29-7452911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53E806C6-D54A-4E19-B09F-C1FB8056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DA73F58A-28F3-454A-B9A6-9491A957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4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764F91B-A326-45EA-91AA-CEE128D10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8135814B-B490-4D1B-A430-2CDE2B255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AB19D9E7-A755-4032-A1DC-8208D156E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1E27122C-20FF-4B74-8BA2-D4C1FAAC9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20985604-B227-4C68-8E80-DA0B2936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99917A07-0C70-4F80-A285-6C8E83DAE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481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2A326739-9509-46AA-B5CB-C5F0E5B36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2651DB7D-D54D-4FFC-81F0-62769592B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5F143D5B-0E28-4726-8606-54377D865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E490-A5F5-44C2-AE53-6EA347BDEB08}" type="datetimeFigureOut">
              <a:rPr lang="hr-HR" smtClean="0"/>
              <a:t>9.1.2023.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7963E1E1-9EB4-48DC-AA68-DFB3DE005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F53440F7-7652-497E-B8D7-7F1090251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70FF-78A2-446E-ABDA-C14E383C42A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519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enato\Desktop\Novi%20digitalni%20sadr&#382;aji\Stabilnost%20broda\INTERPOLACIJA%20CRIKVENICA%20na%20bazi%20depl.%20i%20gaza.xl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9C27D2DC-7900-483E-ABD0-6EB0C9F6A1D5}"/>
              </a:ext>
            </a:extLst>
          </p:cNvPr>
          <p:cNvSpPr txBox="1">
            <a:spLocks noChangeArrowheads="1"/>
          </p:cNvSpPr>
          <p:nvPr/>
        </p:nvSpPr>
        <p:spPr>
          <a:xfrm>
            <a:off x="1962150" y="441325"/>
            <a:ext cx="7124700" cy="873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4000" b="1" i="1" dirty="0">
                <a:latin typeface="Garamond" panose="02020404030301010803" pitchFamily="18" charset="0"/>
              </a:rPr>
              <a:t>            Naplavljivanje broda </a:t>
            </a:r>
          </a:p>
        </p:txBody>
      </p:sp>
    </p:spTree>
    <p:extLst>
      <p:ext uri="{BB962C8B-B14F-4D97-AF65-F5344CB8AC3E}">
        <p14:creationId xmlns:p14="http://schemas.microsoft.com/office/powerpoint/2010/main" val="30334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xmlns="" id="{92C13AF3-CD43-4CBC-944C-6765AF117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 b="1" i="1" dirty="0">
                <a:latin typeface="Garamond" panose="02020404030301010803" pitchFamily="18" charset="0"/>
              </a:rPr>
              <a:t>                  Naplavljivanje broda 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xmlns="" id="{6AA61E52-7AEC-43D7-BD96-F5AF20A3E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hr-HR" altLang="sr-Latn-RS" sz="2000" dirty="0"/>
              <a:t>Prodor vode neće uzrokovati teže posljedice ako je kapacitet sisaljki veći od količine vode koja prodire u unutrašnjost broda.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000" dirty="0"/>
              <a:t>Prodor vode neće imati ozbiljne posljedice ako je do prodiranja došlo u tankove </a:t>
            </a:r>
            <a:r>
              <a:rPr lang="hr-HR" altLang="sr-Latn-RS" sz="2000" dirty="0" err="1"/>
              <a:t>dvodna</a:t>
            </a:r>
            <a:r>
              <a:rPr lang="hr-HR" altLang="sr-Latn-RS" sz="2000" dirty="0"/>
              <a:t> ili u prostor ispred (iza) sudarne pregrade. Takav prodor će uzrokovati naginjanje i/ili promjenu trima.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000" dirty="0"/>
              <a:t>Prodor vode neće uzrokovati potonuće dobro pregrađenog broda (</a:t>
            </a:r>
            <a:r>
              <a:rPr lang="hr-HR" altLang="sr-Latn-RS" sz="2000" dirty="0" err="1"/>
              <a:t>tankera,brodova</a:t>
            </a:r>
            <a:r>
              <a:rPr lang="hr-HR" altLang="sr-Latn-RS" sz="2000" dirty="0"/>
              <a:t> za prijevoz spremnika-</a:t>
            </a:r>
            <a:r>
              <a:rPr lang="hr-HR" altLang="sr-Latn-RS" sz="2000" dirty="0" err="1"/>
              <a:t>kontejnera,i</a:t>
            </a:r>
            <a:r>
              <a:rPr lang="hr-HR" altLang="sr-Latn-RS" sz="2000" dirty="0"/>
              <a:t> sl.) Kod brodova za prijevoz </a:t>
            </a:r>
            <a:r>
              <a:rPr lang="hr-HR" altLang="sr-Latn-RS" sz="2000" dirty="0" err="1"/>
              <a:t>spremnika,svaki</a:t>
            </a:r>
            <a:r>
              <a:rPr lang="hr-HR" altLang="sr-Latn-RS" sz="2000" dirty="0"/>
              <a:t> spremnik predstavlja posebnu uzgonsku i pregradnu jedinicu.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000" dirty="0"/>
              <a:t>Prodor vode obično neće imati za posljedicu potonuće broda ako su brodska skladišta puna laganog i </a:t>
            </a:r>
            <a:r>
              <a:rPr lang="hr-HR" altLang="sr-Latn-RS" sz="2000" dirty="0" err="1"/>
              <a:t>volumenoznog</a:t>
            </a:r>
            <a:r>
              <a:rPr lang="hr-HR" altLang="sr-Latn-RS" sz="2000" dirty="0"/>
              <a:t> tereta, i obratno.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>
            <a:extLst>
              <a:ext uri="{FF2B5EF4-FFF2-40B4-BE49-F238E27FC236}">
                <a16:creationId xmlns:a16="http://schemas.microsoft.com/office/drawing/2014/main" xmlns="" id="{08C71FAE-3660-41BF-A288-AB13FE0B4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97910" y="4450596"/>
            <a:ext cx="5731790" cy="2007354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hr-HR" altLang="sr-Latn-RS" sz="2400" dirty="0"/>
              <a:t>U formuli je :</a:t>
            </a:r>
          </a:p>
          <a:p>
            <a:pPr lvl="1" eaLnBrk="1" hangingPunct="1">
              <a:buFontTx/>
              <a:buNone/>
            </a:pPr>
            <a:r>
              <a:rPr lang="hr-HR" altLang="sr-Latn-RS" dirty="0"/>
              <a:t>A – površina otvora</a:t>
            </a:r>
          </a:p>
          <a:p>
            <a:pPr lvl="1" eaLnBrk="1" hangingPunct="1">
              <a:buFontTx/>
              <a:buNone/>
            </a:pPr>
            <a:r>
              <a:rPr lang="hr-HR" altLang="sr-Latn-RS" dirty="0"/>
              <a:t>g -  akceleracija sile teže (9,81 m/s)</a:t>
            </a:r>
          </a:p>
          <a:p>
            <a:pPr lvl="1" eaLnBrk="1" hangingPunct="1">
              <a:buFontTx/>
              <a:buNone/>
            </a:pPr>
            <a:r>
              <a:rPr lang="hr-HR" altLang="sr-Latn-RS" dirty="0"/>
              <a:t>h -  udaljenost otvora od VL</a:t>
            </a:r>
          </a:p>
        </p:txBody>
      </p:sp>
      <p:graphicFrame>
        <p:nvGraphicFramePr>
          <p:cNvPr id="186373" name="Object 5">
            <a:extLst>
              <a:ext uri="{FF2B5EF4-FFF2-40B4-BE49-F238E27FC236}">
                <a16:creationId xmlns:a16="http://schemas.microsoft.com/office/drawing/2014/main" xmlns="" id="{EF8D9538-6DB5-46FC-9303-C8DE39FE74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238077"/>
              </p:ext>
            </p:extLst>
          </p:nvPr>
        </p:nvGraphicFramePr>
        <p:xfrm>
          <a:off x="4038600" y="2912268"/>
          <a:ext cx="28956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Jednadžba" r:id="rId3" imgW="710891" imgH="253890" progId="Equation.3">
                  <p:embed/>
                </p:oleObj>
              </mc:Choice>
              <mc:Fallback>
                <p:oleObj name="Jednadžba" r:id="rId3" imgW="710891" imgH="253890" progId="Equation.3">
                  <p:embed/>
                  <p:pic>
                    <p:nvPicPr>
                      <p:cNvPr id="186373" name="Object 5">
                        <a:extLst>
                          <a:ext uri="{FF2B5EF4-FFF2-40B4-BE49-F238E27FC236}">
                            <a16:creationId xmlns:a16="http://schemas.microsoft.com/office/drawing/2014/main" xmlns="" id="{EF8D9538-6DB5-46FC-9303-C8DE39FE74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12268"/>
                        <a:ext cx="2895600" cy="10334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4" name="Rectangle 6">
            <a:extLst>
              <a:ext uri="{FF2B5EF4-FFF2-40B4-BE49-F238E27FC236}">
                <a16:creationId xmlns:a16="http://schemas.microsoft.com/office/drawing/2014/main" xmlns="" id="{FA4D658A-E392-4DD3-BE7F-E0BB924B3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410" y="2057400"/>
            <a:ext cx="982592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hr-HR" altLang="sr-Latn-RS" sz="2800" dirty="0"/>
              <a:t>Količina vode koja prodire u brod može se proračunati po formuli :</a:t>
            </a: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xmlns="" id="{3CD935E1-B2E4-4C94-A388-4FBDDBCE947E}"/>
              </a:ext>
            </a:extLst>
          </p:cNvPr>
          <p:cNvSpPr/>
          <p:nvPr/>
        </p:nvSpPr>
        <p:spPr>
          <a:xfrm>
            <a:off x="3297910" y="743139"/>
            <a:ext cx="4679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sz="4000" b="1" i="1" dirty="0">
                <a:latin typeface="Garamond" panose="02020404030301010803" pitchFamily="18" charset="0"/>
              </a:rPr>
              <a:t>Naplavljivanje broda </a:t>
            </a:r>
            <a:endParaRPr lang="hr-H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xmlns="" id="{CB31F1F6-61D6-49DE-8447-C59553352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1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r-Latn-RS" sz="4000" b="1" i="1" dirty="0">
                <a:latin typeface="Garamond" panose="02020404030301010803" pitchFamily="18" charset="0"/>
              </a:rPr>
              <a:t>          Krivulje </a:t>
            </a:r>
            <a:r>
              <a:rPr lang="hr-HR" altLang="sr-Latn-RS" sz="4000" b="1" i="1" dirty="0" err="1">
                <a:latin typeface="Garamond" panose="02020404030301010803" pitchFamily="18" charset="0"/>
              </a:rPr>
              <a:t>naplavljivosti</a:t>
            </a:r>
            <a:endParaRPr lang="hr-HR" altLang="sr-Latn-RS" sz="4000" b="1" i="1" dirty="0">
              <a:latin typeface="Garamond" panose="02020404030301010803" pitchFamily="18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xmlns="" id="{ED18AA7F-18EA-45A2-BA2E-1C4940780DB5}"/>
              </a:ext>
            </a:extLst>
          </p:cNvPr>
          <p:cNvSpPr txBox="1"/>
          <p:nvPr/>
        </p:nvSpPr>
        <p:spPr>
          <a:xfrm>
            <a:off x="8108576" y="16674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10" name="Rezervirano mjesto za sliku s interneta 9" descr="Slika na kojoj se prikazuje tekst&#10;&#10;Opis je automatski generiran">
            <a:extLst>
              <a:ext uri="{FF2B5EF4-FFF2-40B4-BE49-F238E27FC236}">
                <a16:creationId xmlns:a16="http://schemas.microsoft.com/office/drawing/2014/main" xmlns="" id="{C15F0E6B-9443-4147-9219-CDAD710D420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46" y="1181101"/>
            <a:ext cx="5152889" cy="4625890"/>
          </a:xfrm>
          <a:ln w="12700">
            <a:solidFill>
              <a:srgbClr val="0070C0"/>
            </a:solidFill>
          </a:ln>
        </p:spPr>
      </p:pic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C4F9F10B-EA61-453F-BBBB-27FCFB198DAF}"/>
              </a:ext>
            </a:extLst>
          </p:cNvPr>
          <p:cNvSpPr txBox="1"/>
          <p:nvPr/>
        </p:nvSpPr>
        <p:spPr>
          <a:xfrm>
            <a:off x="6096000" y="1386081"/>
            <a:ext cx="61732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hr-HR" sz="2000" dirty="0"/>
              <a:t>Krivulje su sastavni dio brodske dokumentacije.</a:t>
            </a:r>
          </a:p>
          <a:p>
            <a:pPr marL="285750" indent="-285750">
              <a:buFontTx/>
              <a:buChar char="-"/>
            </a:pPr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/>
              <a:t> Krivulje predstavljaju različite postotke </a:t>
            </a:r>
            <a:r>
              <a:rPr lang="hr-HR" sz="2000" dirty="0" err="1"/>
              <a:t>naplavljivosti</a:t>
            </a:r>
            <a:r>
              <a:rPr lang="hr-HR" sz="2000" dirty="0"/>
              <a:t>.</a:t>
            </a:r>
          </a:p>
          <a:p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/>
              <a:t> Svakom odjeljku pridružen je lik trokuta.</a:t>
            </a:r>
          </a:p>
          <a:p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/>
              <a:t> Veći broj naplavljenih odjeljaka generira i veći trokut.</a:t>
            </a:r>
          </a:p>
          <a:p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/>
              <a:t> Vrh trokuta </a:t>
            </a:r>
            <a:r>
              <a:rPr lang="hr-HR" sz="2000" dirty="0" err="1"/>
              <a:t>nesmije</a:t>
            </a:r>
            <a:r>
              <a:rPr lang="hr-HR" sz="2000" dirty="0"/>
              <a:t> prelaziti krivulju </a:t>
            </a:r>
            <a:r>
              <a:rPr lang="hr-HR" sz="2000" dirty="0" err="1"/>
              <a:t>naplavljivosti</a:t>
            </a:r>
            <a:r>
              <a:rPr lang="hr-HR" sz="2000" dirty="0"/>
              <a:t>.</a:t>
            </a:r>
          </a:p>
          <a:p>
            <a:endParaRPr lang="hr-HR" sz="2000" dirty="0"/>
          </a:p>
          <a:p>
            <a:pPr marL="285750" indent="-285750">
              <a:buFontTx/>
              <a:buChar char="-"/>
            </a:pPr>
            <a:endParaRPr lang="hr-HR" sz="2000" dirty="0"/>
          </a:p>
          <a:p>
            <a:pPr marL="285750" indent="-285750">
              <a:buFontTx/>
              <a:buChar char="-"/>
            </a:pPr>
            <a:r>
              <a:rPr lang="hr-HR" sz="2000" dirty="0">
                <a:solidFill>
                  <a:srgbClr val="0070C0"/>
                </a:solidFill>
              </a:rPr>
              <a:t>U primjeru, vrh pripadajućeg trokuta naplavljenog</a:t>
            </a:r>
          </a:p>
          <a:p>
            <a:r>
              <a:rPr lang="hr-HR" sz="2000" dirty="0">
                <a:solidFill>
                  <a:srgbClr val="0070C0"/>
                </a:solidFill>
              </a:rPr>
              <a:t>     odjeljenja nije van krivulje, pa brod i dalje ostaje</a:t>
            </a:r>
          </a:p>
          <a:p>
            <a:r>
              <a:rPr lang="hr-HR" sz="2000" dirty="0">
                <a:solidFill>
                  <a:srgbClr val="0070C0"/>
                </a:solidFill>
              </a:rPr>
              <a:t>     plovan.</a:t>
            </a:r>
          </a:p>
          <a:p>
            <a:endParaRPr lang="hr-HR" sz="2000" dirty="0"/>
          </a:p>
          <a:p>
            <a:pPr marL="285750" indent="-285750">
              <a:buFontTx/>
              <a:buChar char="-"/>
            </a:pPr>
            <a:endParaRPr lang="hr-HR" sz="20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6CED5B44-30E5-4CDE-BBD3-223AF8BAB98B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38101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altLang="sr-Latn-RS" sz="4000" b="1" i="1">
                <a:latin typeface="Garamond" panose="02020404030301010803" pitchFamily="18" charset="0"/>
              </a:rPr>
              <a:t>          Krivulje naplavljivosti</a:t>
            </a:r>
            <a:endParaRPr lang="hr-HR" altLang="sr-Latn-RS" sz="4000" b="1" i="1" dirty="0">
              <a:latin typeface="Garamond" panose="02020404030301010803" pitchFamily="18" charset="0"/>
            </a:endParaRPr>
          </a:p>
        </p:txBody>
      </p:sp>
      <p:pic>
        <p:nvPicPr>
          <p:cNvPr id="23" name="Slika 22" descr="Slika na kojoj se prikazuje zgrada, igra&#10;&#10;Opis je automatski generiran">
            <a:extLst>
              <a:ext uri="{FF2B5EF4-FFF2-40B4-BE49-F238E27FC236}">
                <a16:creationId xmlns:a16="http://schemas.microsoft.com/office/drawing/2014/main" xmlns="" id="{53336B1B-C520-488A-ADE2-0C107659D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6" y="672353"/>
            <a:ext cx="10703859" cy="357750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D4F941D7-744A-47B0-BBCC-CB615A038FFF}"/>
              </a:ext>
            </a:extLst>
          </p:cNvPr>
          <p:cNvSpPr txBox="1"/>
          <p:nvPr/>
        </p:nvSpPr>
        <p:spPr>
          <a:xfrm>
            <a:off x="5075106" y="3894552"/>
            <a:ext cx="195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Naplavljeni odjeljci</a:t>
            </a:r>
          </a:p>
        </p:txBody>
      </p:sp>
      <p:sp>
        <p:nvSpPr>
          <p:cNvPr id="24" name="TekstniOkvir 23">
            <a:extLst>
              <a:ext uri="{FF2B5EF4-FFF2-40B4-BE49-F238E27FC236}">
                <a16:creationId xmlns:a16="http://schemas.microsoft.com/office/drawing/2014/main" xmlns="" id="{266D8D7E-7617-4CB0-B2B2-EA5A155108E7}"/>
              </a:ext>
            </a:extLst>
          </p:cNvPr>
          <p:cNvSpPr txBox="1"/>
          <p:nvPr/>
        </p:nvSpPr>
        <p:spPr>
          <a:xfrm>
            <a:off x="6800812" y="1630687"/>
            <a:ext cx="2150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Krivulja </a:t>
            </a:r>
            <a:r>
              <a:rPr lang="hr-HR" dirty="0" err="1">
                <a:solidFill>
                  <a:srgbClr val="FF0000"/>
                </a:solidFill>
              </a:rPr>
              <a:t>naplavljivosti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25" name="TekstniOkvir 24">
            <a:extLst>
              <a:ext uri="{FF2B5EF4-FFF2-40B4-BE49-F238E27FC236}">
                <a16:creationId xmlns:a16="http://schemas.microsoft.com/office/drawing/2014/main" xmlns="" id="{454B674E-2B42-4C83-8FC9-8FF718174817}"/>
              </a:ext>
            </a:extLst>
          </p:cNvPr>
          <p:cNvSpPr txBox="1"/>
          <p:nvPr/>
        </p:nvSpPr>
        <p:spPr>
          <a:xfrm>
            <a:off x="450166" y="4511575"/>
            <a:ext cx="115650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r-HR" dirty="0"/>
              <a:t>Naplavljivanje bilo kojeg pojedinačnog odjeljka ne ugrožava plovnost broda jer vrhovi pripadajućih likova trokuta</a:t>
            </a:r>
          </a:p>
          <a:p>
            <a:r>
              <a:rPr lang="hr-HR" dirty="0"/>
              <a:t>      ne prelaze krivulju </a:t>
            </a:r>
            <a:r>
              <a:rPr lang="hr-HR" dirty="0" err="1"/>
              <a:t>naplavljivosti</a:t>
            </a:r>
            <a:r>
              <a:rPr lang="hr-HR" dirty="0"/>
              <a:t>.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/>
              <a:t>Naplavljivanje dva susjedna odjeljka generiraju veće likove trokuta čiji vrhovi još uvijek ne prelaze krivulju </a:t>
            </a:r>
            <a:r>
              <a:rPr lang="hr-HR" dirty="0" err="1"/>
              <a:t>naplavljivosti</a:t>
            </a:r>
            <a:endParaRPr lang="hr-HR" dirty="0"/>
          </a:p>
          <a:p>
            <a:r>
              <a:rPr lang="hr-HR" dirty="0"/>
              <a:t>     čime plovnost još uvijek nije ugrožena.</a:t>
            </a:r>
          </a:p>
          <a:p>
            <a:endParaRPr lang="hr-HR" dirty="0"/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rgbClr val="FF0000"/>
                </a:solidFill>
              </a:rPr>
              <a:t>Naplavljivanje tri susjedna odjeljka generiraju najveće likove trokuta čiji vrhovi prelaze krivulju </a:t>
            </a:r>
            <a:r>
              <a:rPr lang="hr-HR" dirty="0" err="1">
                <a:solidFill>
                  <a:srgbClr val="FF0000"/>
                </a:solidFill>
              </a:rPr>
              <a:t>naplavljivosti</a:t>
            </a:r>
            <a:endParaRPr lang="hr-HR" dirty="0">
              <a:solidFill>
                <a:srgbClr val="FF0000"/>
              </a:solidFill>
            </a:endParaRPr>
          </a:p>
          <a:p>
            <a:r>
              <a:rPr lang="hr-HR" dirty="0">
                <a:solidFill>
                  <a:srgbClr val="FF0000"/>
                </a:solidFill>
              </a:rPr>
              <a:t>     što sigurno uzrokuje gubitak uzgona i potonuće broda.</a:t>
            </a:r>
          </a:p>
        </p:txBody>
      </p:sp>
    </p:spTree>
    <p:extLst>
      <p:ext uri="{BB962C8B-B14F-4D97-AF65-F5344CB8AC3E}">
        <p14:creationId xmlns:p14="http://schemas.microsoft.com/office/powerpoint/2010/main" val="200762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xmlns="" id="{D6CBD7B3-532E-4FB1-A924-0E94A435226C}"/>
              </a:ext>
            </a:extLst>
          </p:cNvPr>
          <p:cNvSpPr/>
          <p:nvPr/>
        </p:nvSpPr>
        <p:spPr>
          <a:xfrm>
            <a:off x="633470" y="239760"/>
            <a:ext cx="110414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sz="2400" b="1" dirty="0">
                <a:ea typeface="Times New Roman" panose="02020603050405020304" pitchFamily="18" charset="0"/>
              </a:rPr>
              <a:t>          </a:t>
            </a:r>
          </a:p>
          <a:p>
            <a:pPr>
              <a:spcAft>
                <a:spcPts val="0"/>
              </a:spcAft>
            </a:pPr>
            <a:r>
              <a:rPr lang="hr-HR" sz="2400" b="1" dirty="0">
                <a:ea typeface="Times New Roman" panose="02020603050405020304" pitchFamily="18" charset="0"/>
              </a:rPr>
              <a:t>                    UTJECAJ NAPLAVLJIVOSTI NA STABILNOST I TRIM BRODA</a:t>
            </a:r>
            <a:endParaRPr lang="hr-HR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endParaRPr lang="hr-HR" sz="2400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hr-HR" sz="2400" dirty="0">
                <a:ea typeface="Times New Roman" panose="02020603050405020304" pitchFamily="18" charset="0"/>
              </a:rPr>
              <a:t>Svaki prodor  utječe na smanjenje te  gubitak rezervnog uzgona što u krajnjem slučaju</a:t>
            </a: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     izaziva i potonuće broda.</a:t>
            </a:r>
          </a:p>
          <a:p>
            <a:pPr>
              <a:spcAft>
                <a:spcPts val="0"/>
              </a:spcAft>
            </a:pPr>
            <a:endParaRPr lang="hr-HR" sz="2400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hr-HR" sz="2400" dirty="0">
                <a:ea typeface="Times New Roman" panose="02020603050405020304" pitchFamily="18" charset="0"/>
              </a:rPr>
              <a:t>Svaki prodor vode razmatra se u smislu ukrcavanja dodatnih težina, sve dok brod ima</a:t>
            </a: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     dovoljno rezervnog uzgona. </a:t>
            </a:r>
          </a:p>
          <a:p>
            <a:pPr>
              <a:spcAft>
                <a:spcPts val="0"/>
              </a:spcAft>
            </a:pPr>
            <a:endParaRPr lang="hr-HR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hr-HR" sz="2400" dirty="0">
                <a:ea typeface="Times New Roman" panose="02020603050405020304" pitchFamily="18" charset="0"/>
              </a:rPr>
              <a:t>Ovisno o položaju brodskog prostora u koji je voda prodrla, može doći do podizanja i</a:t>
            </a: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     spuštanja </a:t>
            </a:r>
            <a:r>
              <a:rPr lang="hr-HR" sz="2400" dirty="0" err="1">
                <a:ea typeface="Times New Roman" panose="02020603050405020304" pitchFamily="18" charset="0"/>
              </a:rPr>
              <a:t>sistemnog</a:t>
            </a:r>
            <a:r>
              <a:rPr lang="hr-HR" sz="2400" dirty="0">
                <a:ea typeface="Times New Roman" panose="02020603050405020304" pitchFamily="18" charset="0"/>
              </a:rPr>
              <a:t> težišta što direktno utječe na povećanje ili smanjivanje </a:t>
            </a: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     </a:t>
            </a:r>
            <a:r>
              <a:rPr lang="hr-HR" sz="2400" dirty="0" err="1">
                <a:ea typeface="Times New Roman" panose="02020603050405020304" pitchFamily="18" charset="0"/>
              </a:rPr>
              <a:t>metacentarske</a:t>
            </a:r>
            <a:r>
              <a:rPr lang="hr-HR" sz="2400" dirty="0">
                <a:ea typeface="Times New Roman" panose="02020603050405020304" pitchFamily="18" charset="0"/>
              </a:rPr>
              <a:t> visine a time i stabilnosti. </a:t>
            </a:r>
          </a:p>
          <a:p>
            <a:pPr>
              <a:spcAft>
                <a:spcPts val="0"/>
              </a:spcAft>
            </a:pPr>
            <a:endParaRPr lang="hr-HR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r-HR" sz="2400" dirty="0">
                <a:ea typeface="Times New Roman" panose="02020603050405020304" pitchFamily="18" charset="0"/>
              </a:rPr>
              <a:t>-    Ne smije se zanemariti i eventualni negativan učinak slobodnih površina.</a:t>
            </a:r>
          </a:p>
        </p:txBody>
      </p:sp>
    </p:spTree>
    <p:extLst>
      <p:ext uri="{BB962C8B-B14F-4D97-AF65-F5344CB8AC3E}">
        <p14:creationId xmlns:p14="http://schemas.microsoft.com/office/powerpoint/2010/main" val="2943014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xmlns="" id="{A93A6F36-C6E5-4827-8B18-8DD7463B8D91}"/>
              </a:ext>
            </a:extLst>
          </p:cNvPr>
          <p:cNvSpPr/>
          <p:nvPr/>
        </p:nvSpPr>
        <p:spPr>
          <a:xfrm>
            <a:off x="0" y="0"/>
            <a:ext cx="121919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r-HR" sz="1600" b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Primjer: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Brod ima gaz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6,20 m;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6,60 m. Voda je prodrla u tank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dvodna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DB2 lijevo. 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Visina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sistemnog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težišta prije prodora vode bila je  7,90 m.  Udaljenost težišta tanka od uzdužnice je 9 m.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Izračunaj G1M i usporedi ga sa GM prije prodora vode, izračunaj kut nagiba broda i novi gaz broda.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Najprije treba naći težinu prodrle vode u tank a ona se dobije umnoškom volumena tanka i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težine vode.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Kako je prodrla voda more njena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spec.gustoća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je 1,025. Volumen tanka iz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kapacitetnog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plana je 211,6 m3.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Težina prodrle vode je 211,6 x 1,025 = 216,9 tona = 217 t</a:t>
            </a:r>
          </a:p>
          <a:p>
            <a:pPr>
              <a:spcAft>
                <a:spcPts val="0"/>
              </a:spcAft>
            </a:pP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Ts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6,40 m </a:t>
            </a:r>
            <a:r>
              <a:rPr lang="hr-HR" sz="16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&gt;&gt;&gt;&gt;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 = 13545,  KM = 8,42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GM prije prodora &gt;&gt;&gt;&gt; GM = KM – KG = 8,42 – 7,90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0,52 m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Novi deplasman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&gt;&gt; D = 13545 + 217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13762 </a:t>
            </a:r>
            <a:r>
              <a:rPr lang="hr-HR" sz="1600" b="1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&gt;&gt;&gt;&gt;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Ts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=6,49  TPC=22,75  MTC=16816   LCF=70,00  KM=8,40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 = KG – Kg = 7,90 – 0,67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7,23 m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GG1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x d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217 x 7,23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0,11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m; 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KG1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KG - GG1 = 7,90 - 0,11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7,79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;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G1M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KM1-KG1=8,40-7,79=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0,61m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D+p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13762</a:t>
            </a:r>
          </a:p>
          <a:p>
            <a:pPr>
              <a:spcAft>
                <a:spcPts val="0"/>
              </a:spcAft>
            </a:pP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G1G2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x d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217 x 9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0,14 m  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tan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6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ϕ</a:t>
            </a:r>
            <a:r>
              <a:rPr lang="hr-HR" sz="16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G1G2 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0,22951 &gt;&gt;&gt;&gt;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kut nagiba </a:t>
            </a:r>
            <a:r>
              <a:rPr lang="el-G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ϕ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12,9°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D+p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13762                                G1M</a:t>
            </a:r>
          </a:p>
          <a:p>
            <a:pPr>
              <a:spcAft>
                <a:spcPts val="0"/>
              </a:spcAft>
            </a:pPr>
            <a:r>
              <a:rPr lang="hr-HR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p.ur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p =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217 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9,5 cm = 0,095 m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TPC    22,75</a:t>
            </a:r>
          </a:p>
          <a:p>
            <a:pPr>
              <a:spcAft>
                <a:spcPts val="0"/>
              </a:spcAft>
            </a:pP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x d 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d=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xg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LCF = 100,68 – 70,00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30,68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MTC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217 x 30,68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0,395 m ~ 0,40 m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16816</a:t>
            </a:r>
          </a:p>
          <a:p>
            <a:pPr>
              <a:spcAft>
                <a:spcPts val="0"/>
              </a:spcAft>
            </a:pPr>
            <a:r>
              <a:rPr lang="hr-HR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x lp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0,40 x 68,00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0,197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                                                             </a:t>
            </a:r>
            <a:r>
              <a:rPr lang="hr-HR" sz="16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x </a:t>
            </a:r>
            <a:r>
              <a:rPr lang="hr-HR" sz="1600" u="sng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lk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0,40 x 70,00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0,203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</a:t>
            </a:r>
          </a:p>
          <a:p>
            <a:pPr>
              <a:spcAft>
                <a:spcPts val="0"/>
              </a:spcAft>
            </a:pP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LBP            138                                                                                           LBP            138</a:t>
            </a:r>
          </a:p>
          <a:p>
            <a:pPr>
              <a:spcAft>
                <a:spcPts val="0"/>
              </a:spcAft>
            </a:pP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Novi gazovi uvećani za </a:t>
            </a:r>
            <a:r>
              <a:rPr lang="hr-HR" sz="1600" u="sng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p.ur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i promjene </a:t>
            </a:r>
            <a:r>
              <a:rPr lang="hr-HR" sz="1600" u="sng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hr-HR" sz="1600" u="sng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</a:t>
            </a:r>
            <a:r>
              <a:rPr lang="hr-HR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Tp1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p.ur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.+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tp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6,200 + 0,095 + 0,197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6,492 m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Tk1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p.ur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– </a:t>
            </a:r>
            <a:r>
              <a:rPr lang="hr-HR" sz="16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tk</a:t>
            </a:r>
            <a:r>
              <a:rPr lang="hr-HR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6,600 + 0,095 – 0,203 = </a:t>
            </a: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6,492 m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Igrom slučaja brod se našao na ravnoj kobilici ali nagnut u lijevo za velikih 12,9°.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hr-HR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hr-HR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65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357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Times New Roman</vt:lpstr>
      <vt:lpstr>Tema sustava Office</vt:lpstr>
      <vt:lpstr>Jednadžba</vt:lpstr>
      <vt:lpstr>PowerPoint Presentation</vt:lpstr>
      <vt:lpstr>                  Naplavljivanje broda </vt:lpstr>
      <vt:lpstr>PowerPoint Presentation</vt:lpstr>
      <vt:lpstr>          Krivulje naplavljivosti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Renato Dudić</dc:creator>
  <cp:lastModifiedBy>Renato</cp:lastModifiedBy>
  <cp:revision>19</cp:revision>
  <dcterms:created xsi:type="dcterms:W3CDTF">2020-03-22T12:01:42Z</dcterms:created>
  <dcterms:modified xsi:type="dcterms:W3CDTF">2023-01-09T08:36:18Z</dcterms:modified>
</cp:coreProperties>
</file>