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419" r:id="rId2"/>
    <p:sldId id="417" r:id="rId3"/>
    <p:sldId id="416" r:id="rId4"/>
    <p:sldId id="415" r:id="rId5"/>
    <p:sldId id="421" r:id="rId6"/>
    <p:sldId id="420" r:id="rId7"/>
    <p:sldId id="418" r:id="rId8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2" d="100"/>
          <a:sy n="92" d="100"/>
        </p:scale>
        <p:origin x="46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72ACD1-DE75-48DF-BDAE-F76F625F8106}" type="datetimeFigureOut">
              <a:rPr lang="hr-HR" smtClean="0"/>
              <a:t>9.1.2023.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435A8A-DD3E-446B-87A1-7003F0F051C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648066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5B79C3FB-4267-44E8-980B-7A410EA225B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xmlns="" id="{975EC85A-A0D5-4A0E-A8D5-65BAF2184D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xmlns="" id="{4F37615F-1382-4099-AAA8-41BCA50695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DE490-A5F5-44C2-AE53-6EA347BDEB08}" type="datetimeFigureOut">
              <a:rPr lang="hr-HR" smtClean="0"/>
              <a:t>9.1.2023.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xmlns="" id="{C3552944-EA2F-4CB8-BA61-16897610B2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xmlns="" id="{CBB79465-35F9-4FB1-B3E5-623D294824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470FF-78A2-446E-ABDA-C14E383C42A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731206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B0C221F8-D842-40CF-BC9E-8D5400D480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xmlns="" id="{576DCAE9-3346-45FB-966C-99C45849D9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xmlns="" id="{EE28FB0E-A219-4707-A00C-BB67CC96A2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DE490-A5F5-44C2-AE53-6EA347BDEB08}" type="datetimeFigureOut">
              <a:rPr lang="hr-HR" smtClean="0"/>
              <a:t>9.1.2023.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xmlns="" id="{C1E71E46-E055-4A67-B297-547EC53F17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xmlns="" id="{F143B27A-E65C-4B32-8164-CAEDD94492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470FF-78A2-446E-ABDA-C14E383C42A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360035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>
            <a:extLst>
              <a:ext uri="{FF2B5EF4-FFF2-40B4-BE49-F238E27FC236}">
                <a16:creationId xmlns:a16="http://schemas.microsoft.com/office/drawing/2014/main" xmlns="" id="{FE5B726D-EFA1-41E0-B32A-CEF0375FD79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xmlns="" id="{741FAA0D-3C2E-429C-AAD3-6AAC31AA05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xmlns="" id="{A3026A6F-DF4B-4969-B465-6640D1FAFC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DE490-A5F5-44C2-AE53-6EA347BDEB08}" type="datetimeFigureOut">
              <a:rPr lang="hr-HR" smtClean="0"/>
              <a:t>9.1.2023.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xmlns="" id="{75611FE0-CB25-47C1-A6AC-916F326A5F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xmlns="" id="{4FBCC9BD-FFCD-4891-B2E3-AFF1ADC9FB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470FF-78A2-446E-ABDA-C14E383C42A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475104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Online Image Placeholder 3"/>
          <p:cNvSpPr>
            <a:spLocks noGrp="1"/>
          </p:cNvSpPr>
          <p:nvPr>
            <p:ph type="clipArt"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/>
          <a:p>
            <a:pPr lvl="0"/>
            <a:endParaRPr lang="hr-HR" noProof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7D1E5F45-6CE4-4B83-9338-72D135B4309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14878C2E-EFA3-457B-B3B2-BE88D257191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D7D51FC0-3B64-4D49-A588-33060144281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D403D5-8850-41A2-8995-6625A9D0FD36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4197118268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029257E7-0091-4765-874B-07812A2526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xmlns="" id="{E9519CBB-7807-482C-8252-1520F5F4C3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xmlns="" id="{D277555F-4653-466A-BE35-E4271AD061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DE490-A5F5-44C2-AE53-6EA347BDEB08}" type="datetimeFigureOut">
              <a:rPr lang="hr-HR" smtClean="0"/>
              <a:t>9.1.2023.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xmlns="" id="{0E63F0E2-0209-4DAA-8510-B75D1D00B5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xmlns="" id="{382D098E-C6DF-4197-8264-05DB0828ED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470FF-78A2-446E-ABDA-C14E383C42A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665999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77AE1285-751E-4F87-BED2-722DD00EA1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xmlns="" id="{B2B497F3-2AFA-47DD-974F-65EB853208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xmlns="" id="{8D7DD26F-A255-4AE2-8AEA-FD05D3D377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DE490-A5F5-44C2-AE53-6EA347BDEB08}" type="datetimeFigureOut">
              <a:rPr lang="hr-HR" smtClean="0"/>
              <a:t>9.1.2023.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xmlns="" id="{BF3CF270-A286-4F2B-B924-B2263E8AA2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xmlns="" id="{06B13FE7-E159-42F4-B712-3EB67632F2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470FF-78A2-446E-ABDA-C14E383C42A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540768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F9D3E245-D895-42DA-97DE-ED836BEBC3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xmlns="" id="{E72862AC-2F75-451B-A39F-81515DC6E74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xmlns="" id="{BB241861-F3BC-443D-A32B-DF18D4EED2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xmlns="" id="{D62E7D2C-C1AE-4532-AE3A-798BA23934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DE490-A5F5-44C2-AE53-6EA347BDEB08}" type="datetimeFigureOut">
              <a:rPr lang="hr-HR" smtClean="0"/>
              <a:t>9.1.2023.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xmlns="" id="{F9AF8867-F067-47FC-97C6-2112E81A40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xmlns="" id="{0FB6386E-FA98-4718-8DB4-D886E6E39F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470FF-78A2-446E-ABDA-C14E383C42A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656534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EC96B801-F219-4E97-A31A-B4AED3E650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xmlns="" id="{42F847F1-F0DF-416D-A1C2-8C767EB165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xmlns="" id="{3030F05D-4627-4286-8B1C-5FD9E03416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5" name="Rezervirano mjesto teksta 4">
            <a:extLst>
              <a:ext uri="{FF2B5EF4-FFF2-40B4-BE49-F238E27FC236}">
                <a16:creationId xmlns:a16="http://schemas.microsoft.com/office/drawing/2014/main" xmlns="" id="{6B372D37-2195-4B9F-A990-6EB78AB3162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Rezervirano mjesto sadržaja 5">
            <a:extLst>
              <a:ext uri="{FF2B5EF4-FFF2-40B4-BE49-F238E27FC236}">
                <a16:creationId xmlns:a16="http://schemas.microsoft.com/office/drawing/2014/main" xmlns="" id="{07838661-DFDB-4B2D-9F82-F24F2502039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7" name="Rezervirano mjesto datuma 6">
            <a:extLst>
              <a:ext uri="{FF2B5EF4-FFF2-40B4-BE49-F238E27FC236}">
                <a16:creationId xmlns:a16="http://schemas.microsoft.com/office/drawing/2014/main" xmlns="" id="{85F58090-BD97-49CA-ABC7-89F7440375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DE490-A5F5-44C2-AE53-6EA347BDEB08}" type="datetimeFigureOut">
              <a:rPr lang="hr-HR" smtClean="0"/>
              <a:t>9.1.2023.</a:t>
            </a:fld>
            <a:endParaRPr lang="hr-HR"/>
          </a:p>
        </p:txBody>
      </p:sp>
      <p:sp>
        <p:nvSpPr>
          <p:cNvPr id="8" name="Rezervirano mjesto podnožja 7">
            <a:extLst>
              <a:ext uri="{FF2B5EF4-FFF2-40B4-BE49-F238E27FC236}">
                <a16:creationId xmlns:a16="http://schemas.microsoft.com/office/drawing/2014/main" xmlns="" id="{6D5ED32E-2CF9-4094-BF34-D256203FC0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>
            <a:extLst>
              <a:ext uri="{FF2B5EF4-FFF2-40B4-BE49-F238E27FC236}">
                <a16:creationId xmlns:a16="http://schemas.microsoft.com/office/drawing/2014/main" xmlns="" id="{C74FCBE1-7E2C-4FCE-9A1B-313631479D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470FF-78A2-446E-ABDA-C14E383C42A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954607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11DC2713-F941-4B6D-9939-121BA0F615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datuma 2">
            <a:extLst>
              <a:ext uri="{FF2B5EF4-FFF2-40B4-BE49-F238E27FC236}">
                <a16:creationId xmlns:a16="http://schemas.microsoft.com/office/drawing/2014/main" xmlns="" id="{1DF9F6D9-93B7-4393-BC3B-597C8C0809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DE490-A5F5-44C2-AE53-6EA347BDEB08}" type="datetimeFigureOut">
              <a:rPr lang="hr-HR" smtClean="0"/>
              <a:t>9.1.2023.</a:t>
            </a:fld>
            <a:endParaRPr lang="hr-HR"/>
          </a:p>
        </p:txBody>
      </p:sp>
      <p:sp>
        <p:nvSpPr>
          <p:cNvPr id="4" name="Rezervirano mjesto podnožja 3">
            <a:extLst>
              <a:ext uri="{FF2B5EF4-FFF2-40B4-BE49-F238E27FC236}">
                <a16:creationId xmlns:a16="http://schemas.microsoft.com/office/drawing/2014/main" xmlns="" id="{0173634E-A705-45FE-88E5-99B038EFA1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>
            <a:extLst>
              <a:ext uri="{FF2B5EF4-FFF2-40B4-BE49-F238E27FC236}">
                <a16:creationId xmlns:a16="http://schemas.microsoft.com/office/drawing/2014/main" xmlns="" id="{2F827F6E-4C4C-425A-93BE-E7FCC15A5F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470FF-78A2-446E-ABDA-C14E383C42A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092598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>
            <a:extLst>
              <a:ext uri="{FF2B5EF4-FFF2-40B4-BE49-F238E27FC236}">
                <a16:creationId xmlns:a16="http://schemas.microsoft.com/office/drawing/2014/main" xmlns="" id="{0604CBBD-136E-4AC2-A114-A9B3D17D34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DE490-A5F5-44C2-AE53-6EA347BDEB08}" type="datetimeFigureOut">
              <a:rPr lang="hr-HR" smtClean="0"/>
              <a:t>9.1.2023.</a:t>
            </a:fld>
            <a:endParaRPr lang="hr-HR"/>
          </a:p>
        </p:txBody>
      </p:sp>
      <p:sp>
        <p:nvSpPr>
          <p:cNvPr id="3" name="Rezervirano mjesto podnožja 2">
            <a:extLst>
              <a:ext uri="{FF2B5EF4-FFF2-40B4-BE49-F238E27FC236}">
                <a16:creationId xmlns:a16="http://schemas.microsoft.com/office/drawing/2014/main" xmlns="" id="{12AC950A-0165-4D71-9587-BCB870D90A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>
            <a:extLst>
              <a:ext uri="{FF2B5EF4-FFF2-40B4-BE49-F238E27FC236}">
                <a16:creationId xmlns:a16="http://schemas.microsoft.com/office/drawing/2014/main" xmlns="" id="{1D642CCC-8AB4-4438-8020-B5ADB81288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470FF-78A2-446E-ABDA-C14E383C42A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830086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158709DA-6D8D-45A4-8D9B-F586F9F909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xmlns="" id="{018C7CFE-D1D2-48E4-BBDE-13516CC5FE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xmlns="" id="{1677EDA0-C797-4871-B6DC-CE0B6C57AB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xmlns="" id="{FD0AB00E-453E-4915-9F29-7452911C69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DE490-A5F5-44C2-AE53-6EA347BDEB08}" type="datetimeFigureOut">
              <a:rPr lang="hr-HR" smtClean="0"/>
              <a:t>9.1.2023.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xmlns="" id="{53E806C6-D54A-4E19-B09F-C1FB805666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xmlns="" id="{DA73F58A-28F3-454A-B9A6-9491A95736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470FF-78A2-446E-ABDA-C14E383C42A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9481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B764F91B-A326-45EA-91AA-CEE128D101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like 2">
            <a:extLst>
              <a:ext uri="{FF2B5EF4-FFF2-40B4-BE49-F238E27FC236}">
                <a16:creationId xmlns:a16="http://schemas.microsoft.com/office/drawing/2014/main" xmlns="" id="{8135814B-B490-4D1B-A430-2CDE2B255E9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xmlns="" id="{AB19D9E7-A755-4032-A1DC-8208D156EB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xmlns="" id="{1E27122C-20FF-4B74-8BA2-D4C1FAAC99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DE490-A5F5-44C2-AE53-6EA347BDEB08}" type="datetimeFigureOut">
              <a:rPr lang="hr-HR" smtClean="0"/>
              <a:t>9.1.2023.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xmlns="" id="{20985604-B227-4C68-8E80-DA0B293617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xmlns="" id="{99917A07-0C70-4F80-A285-6C8E83DAEF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470FF-78A2-446E-ABDA-C14E383C42A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348104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>
            <a:extLst>
              <a:ext uri="{FF2B5EF4-FFF2-40B4-BE49-F238E27FC236}">
                <a16:creationId xmlns:a16="http://schemas.microsoft.com/office/drawing/2014/main" xmlns="" id="{2A326739-9509-46AA-B5CB-C5F0E5B367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xmlns="" id="{2651DB7D-D54D-4FFC-81F0-62769592BA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xmlns="" id="{5F143D5B-0E28-4726-8606-54377D8653D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3DE490-A5F5-44C2-AE53-6EA347BDEB08}" type="datetimeFigureOut">
              <a:rPr lang="hr-HR" smtClean="0"/>
              <a:t>9.1.2023.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xmlns="" id="{7963E1E1-9EB4-48DC-AA68-DFB3DE0056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xmlns="" id="{F53440F7-7652-497E-B8D7-7F1090251B7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9470FF-78A2-446E-ABDA-C14E383C42A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451978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file:///C:\Users\Renato\Desktop\Novi%20digitalni%20sadr&#382;aji\Stabilnost%20broda\INTERPOLACIJA%20CRIKVENICA%20na%20bazi%20depl.%20i%20gaza.xls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7000"/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>
            <a:extLst>
              <a:ext uri="{FF2B5EF4-FFF2-40B4-BE49-F238E27FC236}">
                <a16:creationId xmlns:a16="http://schemas.microsoft.com/office/drawing/2014/main" xmlns="" id="{9C27D2DC-7900-483E-ABD0-6EB0C9F6A1D5}"/>
              </a:ext>
            </a:extLst>
          </p:cNvPr>
          <p:cNvSpPr txBox="1">
            <a:spLocks noChangeArrowheads="1"/>
          </p:cNvSpPr>
          <p:nvPr/>
        </p:nvSpPr>
        <p:spPr>
          <a:xfrm>
            <a:off x="1962150" y="441325"/>
            <a:ext cx="7124700" cy="8731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HR" altLang="sr-Latn-RS" sz="4000" b="1" i="1" dirty="0">
                <a:latin typeface="Garamond" panose="02020404030301010803" pitchFamily="18" charset="0"/>
              </a:rPr>
              <a:t>            Naplavljivanje broda </a:t>
            </a:r>
          </a:p>
        </p:txBody>
      </p:sp>
    </p:spTree>
    <p:extLst>
      <p:ext uri="{BB962C8B-B14F-4D97-AF65-F5344CB8AC3E}">
        <p14:creationId xmlns:p14="http://schemas.microsoft.com/office/powerpoint/2010/main" val="3033429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Rectangle 2">
            <a:extLst>
              <a:ext uri="{FF2B5EF4-FFF2-40B4-BE49-F238E27FC236}">
                <a16:creationId xmlns:a16="http://schemas.microsoft.com/office/drawing/2014/main" xmlns="" id="{92C13AF3-CD43-4CBC-944C-6765AF11793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altLang="sr-Latn-RS" sz="4000" b="1" i="1" dirty="0">
                <a:latin typeface="Garamond" panose="02020404030301010803" pitchFamily="18" charset="0"/>
              </a:rPr>
              <a:t>                  Naplavljivanje broda </a:t>
            </a:r>
          </a:p>
        </p:txBody>
      </p:sp>
      <p:sp>
        <p:nvSpPr>
          <p:cNvPr id="188419" name="Rectangle 3">
            <a:extLst>
              <a:ext uri="{FF2B5EF4-FFF2-40B4-BE49-F238E27FC236}">
                <a16:creationId xmlns:a16="http://schemas.microsoft.com/office/drawing/2014/main" xmlns="" id="{6AA61E52-7AEC-43D7-BD96-F5AF20A3EB5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Tx/>
              <a:buAutoNum type="arabicPeriod"/>
            </a:pPr>
            <a:r>
              <a:rPr lang="hr-HR" altLang="sr-Latn-RS" sz="2000" dirty="0"/>
              <a:t>Prodor vode neće uzrokovati teže posljedice ako je kapacitet sisaljki veći od količine vode koja prodire u unutrašnjost broda.</a:t>
            </a:r>
          </a:p>
          <a:p>
            <a:pPr marL="609600" indent="-609600">
              <a:buFontTx/>
              <a:buAutoNum type="arabicPeriod"/>
            </a:pPr>
            <a:r>
              <a:rPr lang="hr-HR" altLang="sr-Latn-RS" sz="2000" dirty="0"/>
              <a:t>Prodor vode neće imati ozbiljne posljedice ako je do prodiranja došlo u tankove </a:t>
            </a:r>
            <a:r>
              <a:rPr lang="hr-HR" altLang="sr-Latn-RS" sz="2000" dirty="0" err="1"/>
              <a:t>dvodna</a:t>
            </a:r>
            <a:r>
              <a:rPr lang="hr-HR" altLang="sr-Latn-RS" sz="2000" dirty="0"/>
              <a:t> ili u prostor ispred (iza) sudarne pregrade. Takav prodor će uzrokovati naginjanje i/ili promjenu trima.</a:t>
            </a:r>
          </a:p>
          <a:p>
            <a:pPr marL="609600" indent="-609600">
              <a:buFontTx/>
              <a:buAutoNum type="arabicPeriod"/>
            </a:pPr>
            <a:r>
              <a:rPr lang="hr-HR" altLang="sr-Latn-RS" sz="2000" dirty="0"/>
              <a:t>Prodor vode neće uzrokovati potonuće dobro pregrađenog broda (</a:t>
            </a:r>
            <a:r>
              <a:rPr lang="hr-HR" altLang="sr-Latn-RS" sz="2000" dirty="0" err="1"/>
              <a:t>tankera,brodova</a:t>
            </a:r>
            <a:r>
              <a:rPr lang="hr-HR" altLang="sr-Latn-RS" sz="2000" dirty="0"/>
              <a:t> za prijevoz spremnika-</a:t>
            </a:r>
            <a:r>
              <a:rPr lang="hr-HR" altLang="sr-Latn-RS" sz="2000" dirty="0" err="1"/>
              <a:t>kontejnera,i</a:t>
            </a:r>
            <a:r>
              <a:rPr lang="hr-HR" altLang="sr-Latn-RS" sz="2000" dirty="0"/>
              <a:t> sl.) Kod brodova za prijevoz </a:t>
            </a:r>
            <a:r>
              <a:rPr lang="hr-HR" altLang="sr-Latn-RS" sz="2000" dirty="0" err="1"/>
              <a:t>spremnika,svaki</a:t>
            </a:r>
            <a:r>
              <a:rPr lang="hr-HR" altLang="sr-Latn-RS" sz="2000" dirty="0"/>
              <a:t> spremnik predstavlja posebnu uzgonsku i pregradnu jedinicu.</a:t>
            </a:r>
          </a:p>
          <a:p>
            <a:pPr marL="609600" indent="-609600">
              <a:buFontTx/>
              <a:buAutoNum type="arabicPeriod"/>
            </a:pPr>
            <a:r>
              <a:rPr lang="hr-HR" altLang="sr-Latn-RS" sz="2000" dirty="0"/>
              <a:t>Prodor vode obično neće imati za posljedicu potonuće broda ako su brodska skladišta puna laganog i </a:t>
            </a:r>
            <a:r>
              <a:rPr lang="hr-HR" altLang="sr-Latn-RS" sz="2000" dirty="0" err="1"/>
              <a:t>volumenoznog</a:t>
            </a:r>
            <a:r>
              <a:rPr lang="hr-HR" altLang="sr-Latn-RS" sz="2000" dirty="0"/>
              <a:t> tereta, i obratno.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1" name="Rectangle 3">
            <a:extLst>
              <a:ext uri="{FF2B5EF4-FFF2-40B4-BE49-F238E27FC236}">
                <a16:creationId xmlns:a16="http://schemas.microsoft.com/office/drawing/2014/main" xmlns="" id="{08C71FAE-3660-41BF-A288-AB13FE0B49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297910" y="4450596"/>
            <a:ext cx="5731790" cy="2007354"/>
          </a:xfrm>
        </p:spPr>
        <p:txBody>
          <a:bodyPr>
            <a:noAutofit/>
          </a:bodyPr>
          <a:lstStyle/>
          <a:p>
            <a:pPr eaLnBrk="1" hangingPunct="1">
              <a:buFontTx/>
              <a:buNone/>
            </a:pPr>
            <a:r>
              <a:rPr lang="hr-HR" altLang="sr-Latn-RS" sz="2400" dirty="0"/>
              <a:t>U formuli je :</a:t>
            </a:r>
          </a:p>
          <a:p>
            <a:pPr lvl="1" eaLnBrk="1" hangingPunct="1">
              <a:buFontTx/>
              <a:buNone/>
            </a:pPr>
            <a:r>
              <a:rPr lang="hr-HR" altLang="sr-Latn-RS" dirty="0"/>
              <a:t>A – površina otvora</a:t>
            </a:r>
          </a:p>
          <a:p>
            <a:pPr lvl="1" eaLnBrk="1" hangingPunct="1">
              <a:buFontTx/>
              <a:buNone/>
            </a:pPr>
            <a:r>
              <a:rPr lang="hr-HR" altLang="sr-Latn-RS" dirty="0"/>
              <a:t>g -  akceleracija sile teže (9,81 m/s)</a:t>
            </a:r>
          </a:p>
          <a:p>
            <a:pPr lvl="1" eaLnBrk="1" hangingPunct="1">
              <a:buFontTx/>
              <a:buNone/>
            </a:pPr>
            <a:r>
              <a:rPr lang="hr-HR" altLang="sr-Latn-RS" dirty="0"/>
              <a:t>h -  udaljenost otvora od VL</a:t>
            </a:r>
          </a:p>
        </p:txBody>
      </p:sp>
      <p:graphicFrame>
        <p:nvGraphicFramePr>
          <p:cNvPr id="186373" name="Object 5">
            <a:extLst>
              <a:ext uri="{FF2B5EF4-FFF2-40B4-BE49-F238E27FC236}">
                <a16:creationId xmlns:a16="http://schemas.microsoft.com/office/drawing/2014/main" xmlns="" id="{EF8D9538-6DB5-46FC-9303-C8DE39FE74A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46238077"/>
              </p:ext>
            </p:extLst>
          </p:nvPr>
        </p:nvGraphicFramePr>
        <p:xfrm>
          <a:off x="4038600" y="2912268"/>
          <a:ext cx="2895600" cy="1033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0" name="Jednadžba" r:id="rId3" imgW="710891" imgH="253890" progId="Equation.3">
                  <p:embed/>
                </p:oleObj>
              </mc:Choice>
              <mc:Fallback>
                <p:oleObj name="Jednadžba" r:id="rId3" imgW="710891" imgH="253890" progId="Equation.3">
                  <p:embed/>
                  <p:pic>
                    <p:nvPicPr>
                      <p:cNvPr id="186373" name="Object 5">
                        <a:extLst>
                          <a:ext uri="{FF2B5EF4-FFF2-40B4-BE49-F238E27FC236}">
                            <a16:creationId xmlns:a16="http://schemas.microsoft.com/office/drawing/2014/main" xmlns="" id="{EF8D9538-6DB5-46FC-9303-C8DE39FE74A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8600" y="2912268"/>
                        <a:ext cx="2895600" cy="1033463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rgbClr val="FF0000"/>
                        </a:solidFill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6374" name="Rectangle 6">
            <a:extLst>
              <a:ext uri="{FF2B5EF4-FFF2-40B4-BE49-F238E27FC236}">
                <a16:creationId xmlns:a16="http://schemas.microsoft.com/office/drawing/2014/main" xmlns="" id="{FA4D658A-E392-4DD3-BE7F-E0BB924B34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1410" y="2057400"/>
            <a:ext cx="9825926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buFontTx/>
              <a:buNone/>
            </a:pPr>
            <a:r>
              <a:rPr lang="hr-HR" altLang="sr-Latn-RS" sz="2800" dirty="0"/>
              <a:t>Količina vode koja prodire u brod može se proračunati po formuli :</a:t>
            </a:r>
          </a:p>
        </p:txBody>
      </p:sp>
      <p:sp>
        <p:nvSpPr>
          <p:cNvPr id="3" name="Pravokutnik 2">
            <a:extLst>
              <a:ext uri="{FF2B5EF4-FFF2-40B4-BE49-F238E27FC236}">
                <a16:creationId xmlns:a16="http://schemas.microsoft.com/office/drawing/2014/main" xmlns="" id="{3CD935E1-B2E4-4C94-A388-4FBDDBCE947E}"/>
              </a:ext>
            </a:extLst>
          </p:cNvPr>
          <p:cNvSpPr/>
          <p:nvPr/>
        </p:nvSpPr>
        <p:spPr>
          <a:xfrm>
            <a:off x="3297910" y="743139"/>
            <a:ext cx="467953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altLang="sr-Latn-RS" sz="4000" b="1" i="1" dirty="0">
                <a:latin typeface="Garamond" panose="02020404030301010803" pitchFamily="18" charset="0"/>
              </a:rPr>
              <a:t>Naplavljivanje broda </a:t>
            </a:r>
            <a:endParaRPr lang="hr-HR" sz="4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2">
            <a:extLst>
              <a:ext uri="{FF2B5EF4-FFF2-40B4-BE49-F238E27FC236}">
                <a16:creationId xmlns:a16="http://schemas.microsoft.com/office/drawing/2014/main" xmlns="" id="{CB31F1F6-61D6-49DE-8447-C59553352E4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38101"/>
            <a:ext cx="77724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hr-HR" altLang="sr-Latn-RS" sz="4000" b="1" i="1" dirty="0">
                <a:latin typeface="Garamond" panose="02020404030301010803" pitchFamily="18" charset="0"/>
              </a:rPr>
              <a:t>          Krivulje </a:t>
            </a:r>
            <a:r>
              <a:rPr lang="hr-HR" altLang="sr-Latn-RS" sz="4000" b="1" i="1" dirty="0" err="1">
                <a:latin typeface="Garamond" panose="02020404030301010803" pitchFamily="18" charset="0"/>
              </a:rPr>
              <a:t>naplavljivosti</a:t>
            </a:r>
            <a:endParaRPr lang="hr-HR" altLang="sr-Latn-RS" sz="4000" b="1" i="1" dirty="0">
              <a:latin typeface="Garamond" panose="02020404030301010803" pitchFamily="18" charset="0"/>
            </a:endParaRPr>
          </a:p>
        </p:txBody>
      </p:sp>
      <p:sp>
        <p:nvSpPr>
          <p:cNvPr id="2" name="TekstniOkvir 1">
            <a:extLst>
              <a:ext uri="{FF2B5EF4-FFF2-40B4-BE49-F238E27FC236}">
                <a16:creationId xmlns:a16="http://schemas.microsoft.com/office/drawing/2014/main" xmlns="" id="{ED18AA7F-18EA-45A2-BA2E-1C4940780DB5}"/>
              </a:ext>
            </a:extLst>
          </p:cNvPr>
          <p:cNvSpPr txBox="1"/>
          <p:nvPr/>
        </p:nvSpPr>
        <p:spPr>
          <a:xfrm>
            <a:off x="8108576" y="166743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hr-HR" dirty="0"/>
          </a:p>
        </p:txBody>
      </p:sp>
      <p:pic>
        <p:nvPicPr>
          <p:cNvPr id="10" name="Rezervirano mjesto za sliku s interneta 9" descr="Slika na kojoj se prikazuje tekst&#10;&#10;Opis je automatski generiran">
            <a:extLst>
              <a:ext uri="{FF2B5EF4-FFF2-40B4-BE49-F238E27FC236}">
                <a16:creationId xmlns:a16="http://schemas.microsoft.com/office/drawing/2014/main" xmlns="" id="{C15F0E6B-9443-4147-9219-CDAD710D4208}"/>
              </a:ext>
            </a:extLst>
          </p:cNvPr>
          <p:cNvPicPr>
            <a:picLocks noGrp="1" noChangeAspect="1"/>
          </p:cNvPicPr>
          <p:nvPr>
            <p:ph type="clipArt"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746" y="1181101"/>
            <a:ext cx="5152889" cy="4625890"/>
          </a:xfrm>
          <a:ln w="12700">
            <a:solidFill>
              <a:srgbClr val="0070C0"/>
            </a:solidFill>
          </a:ln>
        </p:spPr>
      </p:pic>
      <p:sp>
        <p:nvSpPr>
          <p:cNvPr id="11" name="TekstniOkvir 10">
            <a:extLst>
              <a:ext uri="{FF2B5EF4-FFF2-40B4-BE49-F238E27FC236}">
                <a16:creationId xmlns:a16="http://schemas.microsoft.com/office/drawing/2014/main" xmlns="" id="{C4F9F10B-EA61-453F-BBBB-27FCFB198DAF}"/>
              </a:ext>
            </a:extLst>
          </p:cNvPr>
          <p:cNvSpPr txBox="1"/>
          <p:nvPr/>
        </p:nvSpPr>
        <p:spPr>
          <a:xfrm>
            <a:off x="6096000" y="1386081"/>
            <a:ext cx="6173293" cy="50167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Tx/>
              <a:buChar char="-"/>
            </a:pPr>
            <a:r>
              <a:rPr lang="hr-HR" sz="2000" dirty="0"/>
              <a:t>Krivulje su sastavni dio brodske dokumentacije.</a:t>
            </a:r>
          </a:p>
          <a:p>
            <a:pPr marL="285750" indent="-285750">
              <a:buFontTx/>
              <a:buChar char="-"/>
            </a:pPr>
            <a:endParaRPr lang="hr-HR" sz="2000" dirty="0"/>
          </a:p>
          <a:p>
            <a:pPr marL="285750" indent="-285750">
              <a:buFontTx/>
              <a:buChar char="-"/>
            </a:pPr>
            <a:r>
              <a:rPr lang="hr-HR" sz="2000" dirty="0"/>
              <a:t> Krivulje predstavljaju različite postotke </a:t>
            </a:r>
            <a:r>
              <a:rPr lang="hr-HR" sz="2000" dirty="0" err="1"/>
              <a:t>naplavljivosti</a:t>
            </a:r>
            <a:r>
              <a:rPr lang="hr-HR" sz="2000" dirty="0"/>
              <a:t>.</a:t>
            </a:r>
          </a:p>
          <a:p>
            <a:endParaRPr lang="hr-HR" sz="2000" dirty="0"/>
          </a:p>
          <a:p>
            <a:pPr marL="285750" indent="-285750">
              <a:buFontTx/>
              <a:buChar char="-"/>
            </a:pPr>
            <a:r>
              <a:rPr lang="hr-HR" sz="2000" dirty="0"/>
              <a:t> Svakom odjeljku pridružen je lik trokuta.</a:t>
            </a:r>
          </a:p>
          <a:p>
            <a:endParaRPr lang="hr-HR" sz="2000" dirty="0"/>
          </a:p>
          <a:p>
            <a:pPr marL="285750" indent="-285750">
              <a:buFontTx/>
              <a:buChar char="-"/>
            </a:pPr>
            <a:r>
              <a:rPr lang="hr-HR" sz="2000" dirty="0"/>
              <a:t> Veći broj naplavljenih odjeljaka generira i veći trokut.</a:t>
            </a:r>
          </a:p>
          <a:p>
            <a:endParaRPr lang="hr-HR" sz="2000" dirty="0"/>
          </a:p>
          <a:p>
            <a:pPr marL="285750" indent="-285750">
              <a:buFontTx/>
              <a:buChar char="-"/>
            </a:pPr>
            <a:r>
              <a:rPr lang="hr-HR" sz="2000" dirty="0"/>
              <a:t> Vrh trokuta </a:t>
            </a:r>
            <a:r>
              <a:rPr lang="hr-HR" sz="2000" dirty="0" err="1"/>
              <a:t>nesmije</a:t>
            </a:r>
            <a:r>
              <a:rPr lang="hr-HR" sz="2000" dirty="0"/>
              <a:t> prelaziti krivulju </a:t>
            </a:r>
            <a:r>
              <a:rPr lang="hr-HR" sz="2000" dirty="0" err="1"/>
              <a:t>naplavljivosti</a:t>
            </a:r>
            <a:r>
              <a:rPr lang="hr-HR" sz="2000" dirty="0"/>
              <a:t>.</a:t>
            </a:r>
          </a:p>
          <a:p>
            <a:endParaRPr lang="hr-HR" sz="2000" dirty="0"/>
          </a:p>
          <a:p>
            <a:pPr marL="285750" indent="-285750">
              <a:buFontTx/>
              <a:buChar char="-"/>
            </a:pPr>
            <a:endParaRPr lang="hr-HR" sz="2000" dirty="0"/>
          </a:p>
          <a:p>
            <a:pPr marL="285750" indent="-285750">
              <a:buFontTx/>
              <a:buChar char="-"/>
            </a:pPr>
            <a:r>
              <a:rPr lang="hr-HR" sz="2000" dirty="0">
                <a:solidFill>
                  <a:srgbClr val="0070C0"/>
                </a:solidFill>
              </a:rPr>
              <a:t>U primjeru, vrh pripadajućeg trokuta naplavljenog</a:t>
            </a:r>
          </a:p>
          <a:p>
            <a:r>
              <a:rPr lang="hr-HR" sz="2000" dirty="0">
                <a:solidFill>
                  <a:srgbClr val="0070C0"/>
                </a:solidFill>
              </a:rPr>
              <a:t>     odjeljenja nije van krivulje, pa brod i dalje ostaje</a:t>
            </a:r>
          </a:p>
          <a:p>
            <a:r>
              <a:rPr lang="hr-HR" sz="2000" dirty="0">
                <a:solidFill>
                  <a:srgbClr val="0070C0"/>
                </a:solidFill>
              </a:rPr>
              <a:t>     plovan.</a:t>
            </a:r>
          </a:p>
          <a:p>
            <a:endParaRPr lang="hr-HR" sz="2000" dirty="0"/>
          </a:p>
          <a:p>
            <a:pPr marL="285750" indent="-285750">
              <a:buFontTx/>
              <a:buChar char="-"/>
            </a:pPr>
            <a:endParaRPr lang="hr-HR" sz="2000" dirty="0"/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2">
            <a:extLst>
              <a:ext uri="{FF2B5EF4-FFF2-40B4-BE49-F238E27FC236}">
                <a16:creationId xmlns:a16="http://schemas.microsoft.com/office/drawing/2014/main" xmlns="" id="{6CED5B44-30E5-4CDE-BBD3-223AF8BAB98B}"/>
              </a:ext>
            </a:extLst>
          </p:cNvPr>
          <p:cNvSpPr txBox="1">
            <a:spLocks noChangeArrowheads="1"/>
          </p:cNvSpPr>
          <p:nvPr/>
        </p:nvSpPr>
        <p:spPr>
          <a:xfrm>
            <a:off x="2209800" y="38101"/>
            <a:ext cx="7772400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HR" altLang="sr-Latn-RS" sz="4000" b="1" i="1">
                <a:latin typeface="Garamond" panose="02020404030301010803" pitchFamily="18" charset="0"/>
              </a:rPr>
              <a:t>          Krivulje naplavljivosti</a:t>
            </a:r>
            <a:endParaRPr lang="hr-HR" altLang="sr-Latn-RS" sz="4000" b="1" i="1" dirty="0">
              <a:latin typeface="Garamond" panose="02020404030301010803" pitchFamily="18" charset="0"/>
            </a:endParaRPr>
          </a:p>
        </p:txBody>
      </p:sp>
      <p:pic>
        <p:nvPicPr>
          <p:cNvPr id="23" name="Slika 22" descr="Slika na kojoj se prikazuje zgrada, igra&#10;&#10;Opis je automatski generiran">
            <a:extLst>
              <a:ext uri="{FF2B5EF4-FFF2-40B4-BE49-F238E27FC236}">
                <a16:creationId xmlns:a16="http://schemas.microsoft.com/office/drawing/2014/main" xmlns="" id="{53336B1B-C520-488A-ADE2-0C107659D22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246" y="672353"/>
            <a:ext cx="10703859" cy="3577501"/>
          </a:xfrm>
          <a:prstGeom prst="rect">
            <a:avLst/>
          </a:prstGeom>
          <a:ln w="28575">
            <a:solidFill>
              <a:srgbClr val="0070C0"/>
            </a:solidFill>
          </a:ln>
        </p:spPr>
      </p:pic>
      <p:sp>
        <p:nvSpPr>
          <p:cNvPr id="6" name="TekstniOkvir 5">
            <a:extLst>
              <a:ext uri="{FF2B5EF4-FFF2-40B4-BE49-F238E27FC236}">
                <a16:creationId xmlns:a16="http://schemas.microsoft.com/office/drawing/2014/main" xmlns="" id="{D4F941D7-744A-47B0-BBCC-CB615A038FFF}"/>
              </a:ext>
            </a:extLst>
          </p:cNvPr>
          <p:cNvSpPr txBox="1"/>
          <p:nvPr/>
        </p:nvSpPr>
        <p:spPr>
          <a:xfrm>
            <a:off x="5075106" y="3894552"/>
            <a:ext cx="19521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/>
              <a:t>Naplavljeni odjeljci</a:t>
            </a:r>
          </a:p>
        </p:txBody>
      </p:sp>
      <p:sp>
        <p:nvSpPr>
          <p:cNvPr id="24" name="TekstniOkvir 23">
            <a:extLst>
              <a:ext uri="{FF2B5EF4-FFF2-40B4-BE49-F238E27FC236}">
                <a16:creationId xmlns:a16="http://schemas.microsoft.com/office/drawing/2014/main" xmlns="" id="{266D8D7E-7617-4CB0-B2B2-EA5A155108E7}"/>
              </a:ext>
            </a:extLst>
          </p:cNvPr>
          <p:cNvSpPr txBox="1"/>
          <p:nvPr/>
        </p:nvSpPr>
        <p:spPr>
          <a:xfrm>
            <a:off x="6800812" y="1630687"/>
            <a:ext cx="2150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>
                <a:solidFill>
                  <a:srgbClr val="FF0000"/>
                </a:solidFill>
              </a:rPr>
              <a:t>Krivulja </a:t>
            </a:r>
            <a:r>
              <a:rPr lang="hr-HR" dirty="0" err="1">
                <a:solidFill>
                  <a:srgbClr val="FF0000"/>
                </a:solidFill>
              </a:rPr>
              <a:t>naplavljivosti</a:t>
            </a:r>
            <a:endParaRPr lang="hr-HR" dirty="0">
              <a:solidFill>
                <a:srgbClr val="FF0000"/>
              </a:solidFill>
            </a:endParaRPr>
          </a:p>
        </p:txBody>
      </p:sp>
      <p:sp>
        <p:nvSpPr>
          <p:cNvPr id="25" name="TekstniOkvir 24">
            <a:extLst>
              <a:ext uri="{FF2B5EF4-FFF2-40B4-BE49-F238E27FC236}">
                <a16:creationId xmlns:a16="http://schemas.microsoft.com/office/drawing/2014/main" xmlns="" id="{454B674E-2B42-4C83-8FC9-8FF718174817}"/>
              </a:ext>
            </a:extLst>
          </p:cNvPr>
          <p:cNvSpPr txBox="1"/>
          <p:nvPr/>
        </p:nvSpPr>
        <p:spPr>
          <a:xfrm>
            <a:off x="450166" y="4511575"/>
            <a:ext cx="11565089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hr-HR" dirty="0"/>
              <a:t>Naplavljivanje bilo kojeg pojedinačnog odjeljka ne ugrožava plovnost broda jer vrhovi pripadajućih likova trokuta</a:t>
            </a:r>
          </a:p>
          <a:p>
            <a:r>
              <a:rPr lang="hr-HR" dirty="0"/>
              <a:t>      ne prelaze krivulju </a:t>
            </a:r>
            <a:r>
              <a:rPr lang="hr-HR" dirty="0" err="1"/>
              <a:t>naplavljivosti</a:t>
            </a:r>
            <a:r>
              <a:rPr lang="hr-HR" dirty="0"/>
              <a:t>.</a:t>
            </a:r>
          </a:p>
          <a:p>
            <a:endParaRPr lang="hr-HR" dirty="0"/>
          </a:p>
          <a:p>
            <a:pPr marL="285750" indent="-285750">
              <a:buFontTx/>
              <a:buChar char="-"/>
            </a:pPr>
            <a:r>
              <a:rPr lang="hr-HR" dirty="0"/>
              <a:t>Naplavljivanje dva susjedna odjeljka generiraju veće likove trokuta čiji vrhovi još uvijek ne prelaze krivulju </a:t>
            </a:r>
            <a:r>
              <a:rPr lang="hr-HR" dirty="0" err="1"/>
              <a:t>naplavljivosti</a:t>
            </a:r>
            <a:endParaRPr lang="hr-HR" dirty="0"/>
          </a:p>
          <a:p>
            <a:r>
              <a:rPr lang="hr-HR" dirty="0"/>
              <a:t>     čime plovnost još uvijek nije ugrožena.</a:t>
            </a:r>
          </a:p>
          <a:p>
            <a:endParaRPr lang="hr-HR" dirty="0"/>
          </a:p>
          <a:p>
            <a:pPr marL="285750" indent="-285750">
              <a:buFontTx/>
              <a:buChar char="-"/>
            </a:pPr>
            <a:r>
              <a:rPr lang="hr-HR" dirty="0">
                <a:solidFill>
                  <a:srgbClr val="FF0000"/>
                </a:solidFill>
              </a:rPr>
              <a:t>Naplavljivanje tri susjedna odjeljka generiraju najveće likove trokuta čiji vrhovi prelaze krivulju </a:t>
            </a:r>
            <a:r>
              <a:rPr lang="hr-HR" dirty="0" err="1">
                <a:solidFill>
                  <a:srgbClr val="FF0000"/>
                </a:solidFill>
              </a:rPr>
              <a:t>naplavljivosti</a:t>
            </a:r>
            <a:endParaRPr lang="hr-HR" dirty="0">
              <a:solidFill>
                <a:srgbClr val="FF0000"/>
              </a:solidFill>
            </a:endParaRPr>
          </a:p>
          <a:p>
            <a:r>
              <a:rPr lang="hr-HR" dirty="0">
                <a:solidFill>
                  <a:srgbClr val="FF0000"/>
                </a:solidFill>
              </a:rPr>
              <a:t>     što sigurno uzrokuje gubitak uzgona i potonuće broda.</a:t>
            </a:r>
          </a:p>
        </p:txBody>
      </p:sp>
    </p:spTree>
    <p:extLst>
      <p:ext uri="{BB962C8B-B14F-4D97-AF65-F5344CB8AC3E}">
        <p14:creationId xmlns:p14="http://schemas.microsoft.com/office/powerpoint/2010/main" val="20076201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1">
            <a:extLst>
              <a:ext uri="{FF2B5EF4-FFF2-40B4-BE49-F238E27FC236}">
                <a16:creationId xmlns:a16="http://schemas.microsoft.com/office/drawing/2014/main" xmlns="" id="{D6CBD7B3-532E-4FB1-A924-0E94A435226C}"/>
              </a:ext>
            </a:extLst>
          </p:cNvPr>
          <p:cNvSpPr/>
          <p:nvPr/>
        </p:nvSpPr>
        <p:spPr>
          <a:xfrm>
            <a:off x="633470" y="239760"/>
            <a:ext cx="1104145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hr-HR" sz="2400" b="1" dirty="0">
                <a:ea typeface="Times New Roman" panose="02020603050405020304" pitchFamily="18" charset="0"/>
              </a:rPr>
              <a:t>          </a:t>
            </a:r>
          </a:p>
          <a:p>
            <a:pPr>
              <a:spcAft>
                <a:spcPts val="0"/>
              </a:spcAft>
            </a:pPr>
            <a:r>
              <a:rPr lang="hr-HR" sz="2400" b="1" dirty="0">
                <a:ea typeface="Times New Roman" panose="02020603050405020304" pitchFamily="18" charset="0"/>
              </a:rPr>
              <a:t>                    UTJECAJ NAPLAVLJIVOSTI NA STABILNOST I TRIM BRODA</a:t>
            </a:r>
            <a:endParaRPr lang="hr-HR" sz="2400" dirty="0"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hr-HR" sz="2400" dirty="0">
                <a:ea typeface="Times New Roman" panose="02020603050405020304" pitchFamily="18" charset="0"/>
              </a:rPr>
              <a:t> </a:t>
            </a:r>
          </a:p>
          <a:p>
            <a:pPr>
              <a:spcAft>
                <a:spcPts val="0"/>
              </a:spcAft>
            </a:pPr>
            <a:endParaRPr lang="hr-HR" sz="2400" dirty="0">
              <a:ea typeface="Times New Roman" panose="02020603050405020304" pitchFamily="18" charset="0"/>
            </a:endParaRPr>
          </a:p>
          <a:p>
            <a:pPr marL="285750" indent="-285750">
              <a:spcAft>
                <a:spcPts val="0"/>
              </a:spcAft>
              <a:buFontTx/>
              <a:buChar char="-"/>
            </a:pPr>
            <a:r>
              <a:rPr lang="hr-HR" sz="2400" dirty="0">
                <a:ea typeface="Times New Roman" panose="02020603050405020304" pitchFamily="18" charset="0"/>
              </a:rPr>
              <a:t>Svaki prodor  utječe na smanjenje te  gubitak rezervnog uzgona što u krajnjem slučaju</a:t>
            </a:r>
          </a:p>
          <a:p>
            <a:pPr>
              <a:spcAft>
                <a:spcPts val="0"/>
              </a:spcAft>
            </a:pPr>
            <a:r>
              <a:rPr lang="hr-HR" sz="2400" dirty="0">
                <a:ea typeface="Times New Roman" panose="02020603050405020304" pitchFamily="18" charset="0"/>
              </a:rPr>
              <a:t>     izaziva i potonuće broda.</a:t>
            </a:r>
          </a:p>
          <a:p>
            <a:pPr>
              <a:spcAft>
                <a:spcPts val="0"/>
              </a:spcAft>
            </a:pPr>
            <a:endParaRPr lang="hr-HR" sz="2400" dirty="0">
              <a:ea typeface="Times New Roman" panose="02020603050405020304" pitchFamily="18" charset="0"/>
            </a:endParaRPr>
          </a:p>
          <a:p>
            <a:pPr marL="285750" indent="-285750">
              <a:spcAft>
                <a:spcPts val="0"/>
              </a:spcAft>
              <a:buFontTx/>
              <a:buChar char="-"/>
            </a:pPr>
            <a:r>
              <a:rPr lang="hr-HR" sz="2400" dirty="0">
                <a:ea typeface="Times New Roman" panose="02020603050405020304" pitchFamily="18" charset="0"/>
              </a:rPr>
              <a:t>Svaki prodor vode razmatra se u smislu ukrcavanja dodatnih težina, sve dok brod ima</a:t>
            </a:r>
          </a:p>
          <a:p>
            <a:pPr>
              <a:spcAft>
                <a:spcPts val="0"/>
              </a:spcAft>
            </a:pPr>
            <a:r>
              <a:rPr lang="hr-HR" sz="2400" dirty="0">
                <a:ea typeface="Times New Roman" panose="02020603050405020304" pitchFamily="18" charset="0"/>
              </a:rPr>
              <a:t>     dovoljno rezervnog uzgona. </a:t>
            </a:r>
          </a:p>
          <a:p>
            <a:pPr>
              <a:spcAft>
                <a:spcPts val="0"/>
              </a:spcAft>
            </a:pPr>
            <a:endParaRPr lang="hr-HR" sz="2400" dirty="0"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285750" indent="-285750">
              <a:spcAft>
                <a:spcPts val="0"/>
              </a:spcAft>
              <a:buFontTx/>
              <a:buChar char="-"/>
            </a:pPr>
            <a:r>
              <a:rPr lang="hr-HR" sz="2400" dirty="0">
                <a:ea typeface="Times New Roman" panose="02020603050405020304" pitchFamily="18" charset="0"/>
              </a:rPr>
              <a:t>Ovisno o položaju brodskog prostora u koji je voda prodrla, može doći do podizanja i</a:t>
            </a:r>
          </a:p>
          <a:p>
            <a:pPr>
              <a:spcAft>
                <a:spcPts val="0"/>
              </a:spcAft>
            </a:pPr>
            <a:r>
              <a:rPr lang="hr-HR" sz="2400" dirty="0">
                <a:ea typeface="Times New Roman" panose="02020603050405020304" pitchFamily="18" charset="0"/>
              </a:rPr>
              <a:t>     spuštanja </a:t>
            </a:r>
            <a:r>
              <a:rPr lang="hr-HR" sz="2400" dirty="0" err="1">
                <a:ea typeface="Times New Roman" panose="02020603050405020304" pitchFamily="18" charset="0"/>
              </a:rPr>
              <a:t>sistemnog</a:t>
            </a:r>
            <a:r>
              <a:rPr lang="hr-HR" sz="2400" dirty="0">
                <a:ea typeface="Times New Roman" panose="02020603050405020304" pitchFamily="18" charset="0"/>
              </a:rPr>
              <a:t> težišta što direktno utječe na povećanje ili smanjivanje </a:t>
            </a:r>
          </a:p>
          <a:p>
            <a:pPr>
              <a:spcAft>
                <a:spcPts val="0"/>
              </a:spcAft>
            </a:pPr>
            <a:r>
              <a:rPr lang="hr-HR" sz="2400" dirty="0">
                <a:ea typeface="Times New Roman" panose="02020603050405020304" pitchFamily="18" charset="0"/>
              </a:rPr>
              <a:t>     </a:t>
            </a:r>
            <a:r>
              <a:rPr lang="hr-HR" sz="2400" dirty="0" err="1">
                <a:ea typeface="Times New Roman" panose="02020603050405020304" pitchFamily="18" charset="0"/>
              </a:rPr>
              <a:t>metacentarske</a:t>
            </a:r>
            <a:r>
              <a:rPr lang="hr-HR" sz="2400" dirty="0">
                <a:ea typeface="Times New Roman" panose="02020603050405020304" pitchFamily="18" charset="0"/>
              </a:rPr>
              <a:t> visine a time i stabilnosti. </a:t>
            </a:r>
          </a:p>
          <a:p>
            <a:pPr>
              <a:spcAft>
                <a:spcPts val="0"/>
              </a:spcAft>
            </a:pPr>
            <a:endParaRPr lang="hr-HR" sz="2400" dirty="0"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hr-HR" sz="2400" dirty="0">
                <a:ea typeface="Times New Roman" panose="02020603050405020304" pitchFamily="18" charset="0"/>
              </a:rPr>
              <a:t>-    Ne smije se zanemariti i eventualni negativan učinak slobodnih površina.</a:t>
            </a:r>
          </a:p>
        </p:txBody>
      </p:sp>
    </p:spTree>
    <p:extLst>
      <p:ext uri="{BB962C8B-B14F-4D97-AF65-F5344CB8AC3E}">
        <p14:creationId xmlns:p14="http://schemas.microsoft.com/office/powerpoint/2010/main" val="29430143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1">
            <a:extLst>
              <a:ext uri="{FF2B5EF4-FFF2-40B4-BE49-F238E27FC236}">
                <a16:creationId xmlns:a16="http://schemas.microsoft.com/office/drawing/2014/main" xmlns="" id="{A93A6F36-C6E5-4827-8B18-8DD7463B8D91}"/>
              </a:ext>
            </a:extLst>
          </p:cNvPr>
          <p:cNvSpPr/>
          <p:nvPr/>
        </p:nvSpPr>
        <p:spPr>
          <a:xfrm>
            <a:off x="0" y="0"/>
            <a:ext cx="12191999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hr-HR" sz="1600" b="1" u="sng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Primjer:</a:t>
            </a:r>
            <a:endParaRPr lang="hr-HR" sz="1600" dirty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endParaRPr lang="hr-HR" sz="1600" dirty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r>
              <a:rPr lang="hr-HR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Brod ima gaz </a:t>
            </a:r>
            <a:r>
              <a:rPr lang="hr-HR" sz="1600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Tp</a:t>
            </a:r>
            <a:r>
              <a:rPr lang="hr-HR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= 6,20 m; </a:t>
            </a:r>
            <a:r>
              <a:rPr lang="hr-HR" sz="1600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Tk</a:t>
            </a:r>
            <a:r>
              <a:rPr lang="hr-HR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= 6,60 m. Voda je prodrla u tank </a:t>
            </a:r>
            <a:r>
              <a:rPr lang="hr-HR" sz="1600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dvodna</a:t>
            </a:r>
            <a:r>
              <a:rPr lang="hr-HR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DB2 lijevo. </a:t>
            </a:r>
          </a:p>
          <a:p>
            <a:pPr>
              <a:spcAft>
                <a:spcPts val="0"/>
              </a:spcAft>
            </a:pPr>
            <a:r>
              <a:rPr lang="hr-HR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Visina </a:t>
            </a:r>
            <a:r>
              <a:rPr lang="hr-HR" sz="1600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sistemnog</a:t>
            </a:r>
            <a:r>
              <a:rPr lang="hr-HR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težišta prije prodora vode bila je  7,90 m.  Udaljenost težišta tanka od uzdužnice je 9 m.</a:t>
            </a:r>
          </a:p>
          <a:p>
            <a:pPr>
              <a:spcAft>
                <a:spcPts val="0"/>
              </a:spcAft>
            </a:pPr>
            <a:r>
              <a:rPr lang="hr-HR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Izračunaj G1M i usporedi ga sa GM prije prodora vode, izračunaj kut nagiba broda i novi gaz broda.</a:t>
            </a:r>
          </a:p>
          <a:p>
            <a:pPr>
              <a:spcAft>
                <a:spcPts val="0"/>
              </a:spcAft>
            </a:pPr>
            <a:r>
              <a:rPr lang="hr-HR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</a:p>
          <a:p>
            <a:pPr>
              <a:spcAft>
                <a:spcPts val="0"/>
              </a:spcAft>
            </a:pPr>
            <a:r>
              <a:rPr lang="hr-HR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Najprije treba naći težinu prodrle vode u tank a ona se dobije umnoškom volumena tanka i </a:t>
            </a:r>
            <a:r>
              <a:rPr lang="hr-HR" sz="1600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spec</a:t>
            </a:r>
            <a:r>
              <a:rPr lang="hr-HR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 težine vode.</a:t>
            </a:r>
          </a:p>
          <a:p>
            <a:pPr>
              <a:spcAft>
                <a:spcPts val="0"/>
              </a:spcAft>
            </a:pPr>
            <a:r>
              <a:rPr lang="hr-HR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Kako je prodrla voda more njena </a:t>
            </a:r>
            <a:r>
              <a:rPr lang="hr-HR" sz="1600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spec.gustoća</a:t>
            </a:r>
            <a:r>
              <a:rPr lang="hr-HR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je 1,025. Volumen tanka iz </a:t>
            </a:r>
            <a:r>
              <a:rPr lang="hr-HR" sz="1600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kapacitetnog</a:t>
            </a:r>
            <a:r>
              <a:rPr lang="hr-HR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plana je 211,6 m3.</a:t>
            </a:r>
          </a:p>
          <a:p>
            <a:pPr>
              <a:spcAft>
                <a:spcPts val="0"/>
              </a:spcAft>
            </a:pPr>
            <a:r>
              <a:rPr lang="hr-HR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Težina prodrle vode je 211,6 x 1,025 = 216,9 tona = 217 t</a:t>
            </a:r>
          </a:p>
          <a:p>
            <a:pPr>
              <a:spcAft>
                <a:spcPts val="0"/>
              </a:spcAft>
            </a:pPr>
            <a:r>
              <a:rPr lang="hr-HR" sz="1600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Ts</a:t>
            </a:r>
            <a:r>
              <a:rPr lang="hr-HR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= 6,40 m </a:t>
            </a:r>
            <a:r>
              <a:rPr lang="hr-HR" sz="1600" u="sng" dirty="0">
                <a:solidFill>
                  <a:srgbClr val="0000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  <a:hlinkClick r:id="rId2" action="ppaction://hlinkfile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&gt;&gt;&gt;&gt;</a:t>
            </a:r>
            <a:r>
              <a:rPr lang="hr-HR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D = 13545,  KM = 8,42</a:t>
            </a:r>
          </a:p>
          <a:p>
            <a:pPr>
              <a:spcAft>
                <a:spcPts val="0"/>
              </a:spcAft>
            </a:pPr>
            <a:r>
              <a:rPr lang="hr-HR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GM prije prodora &gt;&gt;&gt;&gt; GM = KM – KG = 8,42 – 7,90 = </a:t>
            </a:r>
            <a:r>
              <a:rPr lang="hr-HR" sz="16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0,52 m</a:t>
            </a:r>
            <a:endParaRPr lang="hr-HR" sz="1600" dirty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r>
              <a:rPr lang="hr-HR" sz="1600" u="sng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Novi deplasman</a:t>
            </a:r>
            <a:r>
              <a:rPr lang="hr-HR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&gt;&gt; D = 13545 + 217 = </a:t>
            </a:r>
            <a:r>
              <a:rPr lang="hr-HR" sz="16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13762 </a:t>
            </a:r>
            <a:r>
              <a:rPr lang="hr-HR" sz="1600" b="1" u="sng" dirty="0">
                <a:solidFill>
                  <a:srgbClr val="0000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  <a:hlinkClick r:id="rId2" action="ppaction://hlinkfile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&gt;&gt;&gt;&gt;</a:t>
            </a:r>
            <a:r>
              <a:rPr lang="hr-HR" sz="16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hr-HR" sz="1600" b="1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Ts</a:t>
            </a:r>
            <a:r>
              <a:rPr lang="hr-HR" sz="16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=6,49  TPC=22,75  MTC=16816   LCF=70,00  KM=8,40</a:t>
            </a:r>
            <a:endParaRPr lang="hr-HR" sz="1600" dirty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r>
              <a:rPr lang="hr-HR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 = KG – Kg = 7,90 – 0,67 = </a:t>
            </a:r>
            <a:r>
              <a:rPr lang="hr-HR" sz="16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7,23 m</a:t>
            </a:r>
            <a:endParaRPr lang="hr-HR" sz="1600" dirty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r>
              <a:rPr lang="hr-HR" sz="16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GG1</a:t>
            </a:r>
            <a:r>
              <a:rPr lang="hr-HR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= </a:t>
            </a:r>
            <a:r>
              <a:rPr lang="hr-HR" sz="1600" u="sng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 x d</a:t>
            </a:r>
            <a:r>
              <a:rPr lang="hr-HR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= </a:t>
            </a:r>
            <a:r>
              <a:rPr lang="hr-HR" sz="1600" u="sng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217 x 7,23</a:t>
            </a:r>
            <a:r>
              <a:rPr lang="hr-HR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= </a:t>
            </a:r>
            <a:r>
              <a:rPr lang="hr-HR" sz="16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0,11</a:t>
            </a:r>
            <a:r>
              <a:rPr lang="hr-HR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m;  </a:t>
            </a:r>
            <a:r>
              <a:rPr lang="hr-HR" sz="16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KG1</a:t>
            </a:r>
            <a:r>
              <a:rPr lang="hr-HR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= KG - GG1 = 7,90 - 0,11 = </a:t>
            </a:r>
            <a:r>
              <a:rPr lang="hr-HR" sz="16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7,79</a:t>
            </a:r>
            <a:r>
              <a:rPr lang="hr-HR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hr-HR" sz="16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</a:t>
            </a:r>
            <a:r>
              <a:rPr lang="hr-HR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; </a:t>
            </a:r>
            <a:r>
              <a:rPr lang="hr-HR" sz="16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G1M</a:t>
            </a:r>
            <a:r>
              <a:rPr lang="hr-HR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= KM1-KG1=8,40-7,79=</a:t>
            </a:r>
            <a:r>
              <a:rPr lang="hr-HR" sz="16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0,61m</a:t>
            </a:r>
            <a:endParaRPr lang="hr-HR" sz="1600" dirty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r>
              <a:rPr lang="hr-HR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          </a:t>
            </a:r>
            <a:r>
              <a:rPr lang="hr-HR" sz="1600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D+p</a:t>
            </a:r>
            <a:r>
              <a:rPr lang="hr-HR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      13762</a:t>
            </a:r>
          </a:p>
          <a:p>
            <a:pPr>
              <a:spcAft>
                <a:spcPts val="0"/>
              </a:spcAft>
            </a:pPr>
            <a:r>
              <a:rPr lang="hr-HR" sz="16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G1G2</a:t>
            </a:r>
            <a:r>
              <a:rPr lang="hr-HR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= </a:t>
            </a:r>
            <a:r>
              <a:rPr lang="hr-HR" sz="1600" u="sng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 x d</a:t>
            </a:r>
            <a:r>
              <a:rPr lang="hr-HR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= </a:t>
            </a:r>
            <a:r>
              <a:rPr lang="hr-HR" sz="1600" u="sng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217 x 9</a:t>
            </a:r>
            <a:r>
              <a:rPr lang="hr-HR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= 0,14 m   </a:t>
            </a:r>
            <a:r>
              <a:rPr lang="hr-HR" sz="1600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tan</a:t>
            </a:r>
            <a:r>
              <a:rPr lang="hr-HR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l-GR" sz="160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ϕ</a:t>
            </a:r>
            <a:r>
              <a:rPr lang="hr-HR" sz="160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hr-HR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= </a:t>
            </a:r>
            <a:r>
              <a:rPr lang="hr-HR" sz="1600" u="sng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G1G2 </a:t>
            </a:r>
            <a:r>
              <a:rPr lang="hr-HR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= 0,22951 &gt;&gt;&gt;&gt; </a:t>
            </a:r>
            <a:r>
              <a:rPr lang="hr-HR" sz="16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kut nagiba </a:t>
            </a:r>
            <a:r>
              <a:rPr lang="el-GR" sz="16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ϕ</a:t>
            </a:r>
            <a:r>
              <a:rPr lang="hr-HR" sz="16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= 12,9°</a:t>
            </a:r>
            <a:endParaRPr lang="hr-HR" sz="1600" dirty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r>
              <a:rPr lang="hr-HR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            </a:t>
            </a:r>
            <a:r>
              <a:rPr lang="hr-HR" sz="1600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D+p</a:t>
            </a:r>
            <a:r>
              <a:rPr lang="hr-HR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     13762                                G1M</a:t>
            </a:r>
          </a:p>
          <a:p>
            <a:pPr>
              <a:spcAft>
                <a:spcPts val="0"/>
              </a:spcAft>
            </a:pPr>
            <a:r>
              <a:rPr lang="hr-HR" sz="1600" b="1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p.ur</a:t>
            </a:r>
            <a:r>
              <a:rPr lang="hr-HR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hr-HR" sz="1600" u="sng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= p =</a:t>
            </a:r>
            <a:r>
              <a:rPr lang="hr-HR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   </a:t>
            </a:r>
            <a:r>
              <a:rPr lang="hr-HR" sz="1600" u="sng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217 </a:t>
            </a:r>
            <a:r>
              <a:rPr lang="hr-HR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= 9,5 cm = 0,095 m</a:t>
            </a:r>
          </a:p>
          <a:p>
            <a:pPr>
              <a:spcAft>
                <a:spcPts val="0"/>
              </a:spcAft>
            </a:pPr>
            <a:r>
              <a:rPr lang="hr-HR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      TPC    22,75</a:t>
            </a:r>
          </a:p>
          <a:p>
            <a:pPr>
              <a:spcAft>
                <a:spcPts val="0"/>
              </a:spcAft>
            </a:pPr>
            <a:r>
              <a:rPr lang="hr-HR" sz="16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 </a:t>
            </a:r>
            <a:r>
              <a:rPr lang="hr-HR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= </a:t>
            </a:r>
            <a:r>
              <a:rPr lang="hr-HR" sz="1600" u="sng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 x d </a:t>
            </a:r>
            <a:r>
              <a:rPr lang="hr-HR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      d= </a:t>
            </a:r>
            <a:r>
              <a:rPr lang="hr-HR" sz="1600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xg</a:t>
            </a:r>
            <a:r>
              <a:rPr lang="hr-HR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– LCF = 100,68 – 70,00 = </a:t>
            </a:r>
            <a:r>
              <a:rPr lang="hr-HR" sz="16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30,68</a:t>
            </a:r>
            <a:r>
              <a:rPr lang="hr-HR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m</a:t>
            </a:r>
          </a:p>
          <a:p>
            <a:pPr>
              <a:spcAft>
                <a:spcPts val="0"/>
              </a:spcAft>
            </a:pPr>
            <a:r>
              <a:rPr lang="hr-HR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   MTC</a:t>
            </a:r>
          </a:p>
          <a:p>
            <a:pPr>
              <a:spcAft>
                <a:spcPts val="0"/>
              </a:spcAft>
            </a:pPr>
            <a:r>
              <a:rPr lang="hr-HR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 = </a:t>
            </a:r>
            <a:r>
              <a:rPr lang="hr-HR" sz="1600" u="sng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217 x 30,68</a:t>
            </a:r>
            <a:r>
              <a:rPr lang="hr-HR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= </a:t>
            </a:r>
            <a:r>
              <a:rPr lang="hr-HR" sz="16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0,395 m ~ 0,40 m</a:t>
            </a:r>
            <a:endParaRPr lang="hr-HR" sz="1600" dirty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r>
              <a:rPr lang="hr-HR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       16816</a:t>
            </a:r>
          </a:p>
          <a:p>
            <a:pPr>
              <a:spcAft>
                <a:spcPts val="0"/>
              </a:spcAft>
            </a:pPr>
            <a:r>
              <a:rPr lang="hr-HR" sz="1600" b="1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tp</a:t>
            </a:r>
            <a:r>
              <a:rPr lang="hr-HR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= </a:t>
            </a:r>
            <a:r>
              <a:rPr lang="hr-HR" sz="1600" u="sng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 x lp</a:t>
            </a:r>
            <a:r>
              <a:rPr lang="hr-HR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= </a:t>
            </a:r>
            <a:r>
              <a:rPr lang="hr-HR" sz="1600" u="sng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0,40 x 68,00</a:t>
            </a:r>
            <a:r>
              <a:rPr lang="hr-HR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= </a:t>
            </a:r>
            <a:r>
              <a:rPr lang="hr-HR" sz="16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0,197</a:t>
            </a:r>
            <a:r>
              <a:rPr lang="hr-HR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m                                                             </a:t>
            </a:r>
            <a:r>
              <a:rPr lang="hr-HR" sz="1600" b="1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tk</a:t>
            </a:r>
            <a:r>
              <a:rPr lang="hr-HR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= </a:t>
            </a:r>
            <a:r>
              <a:rPr lang="hr-HR" sz="1600" u="sng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 x </a:t>
            </a:r>
            <a:r>
              <a:rPr lang="hr-HR" sz="1600" u="sng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lk</a:t>
            </a:r>
            <a:r>
              <a:rPr lang="hr-HR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= </a:t>
            </a:r>
            <a:r>
              <a:rPr lang="hr-HR" sz="1600" u="sng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0,40 x 70,00</a:t>
            </a:r>
            <a:r>
              <a:rPr lang="hr-HR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= </a:t>
            </a:r>
            <a:r>
              <a:rPr lang="hr-HR" sz="16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0,203</a:t>
            </a:r>
            <a:r>
              <a:rPr lang="hr-HR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m</a:t>
            </a:r>
          </a:p>
          <a:p>
            <a:pPr>
              <a:spcAft>
                <a:spcPts val="0"/>
              </a:spcAft>
            </a:pPr>
            <a:r>
              <a:rPr lang="hr-HR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      LBP            138                                                                                           LBP            138</a:t>
            </a:r>
          </a:p>
          <a:p>
            <a:pPr>
              <a:spcAft>
                <a:spcPts val="0"/>
              </a:spcAft>
            </a:pPr>
            <a:r>
              <a:rPr lang="hr-HR" sz="1600" u="sng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Novi gazovi uvećani za </a:t>
            </a:r>
            <a:r>
              <a:rPr lang="hr-HR" sz="1600" u="sng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p.ur</a:t>
            </a:r>
            <a:r>
              <a:rPr lang="hr-HR" sz="1600" u="sng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 i promjene </a:t>
            </a:r>
            <a:r>
              <a:rPr lang="hr-HR" sz="1600" u="sng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tp</a:t>
            </a:r>
            <a:r>
              <a:rPr lang="hr-HR" sz="1600" u="sng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i </a:t>
            </a:r>
            <a:r>
              <a:rPr lang="hr-HR" sz="1600" u="sng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tk</a:t>
            </a:r>
            <a:r>
              <a:rPr lang="hr-HR" sz="1600" u="sng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:</a:t>
            </a:r>
            <a:endParaRPr lang="hr-HR" sz="1600" dirty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r>
              <a:rPr lang="hr-HR" sz="16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Tp1</a:t>
            </a:r>
            <a:r>
              <a:rPr lang="hr-HR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= </a:t>
            </a:r>
            <a:r>
              <a:rPr lang="hr-HR" sz="1600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Tp</a:t>
            </a:r>
            <a:r>
              <a:rPr lang="hr-HR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+ </a:t>
            </a:r>
            <a:r>
              <a:rPr lang="hr-HR" sz="1600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p.ur</a:t>
            </a:r>
            <a:r>
              <a:rPr lang="hr-HR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.+ </a:t>
            </a:r>
            <a:r>
              <a:rPr lang="hr-HR" sz="1600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tp</a:t>
            </a:r>
            <a:r>
              <a:rPr lang="hr-HR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= 6,200 + 0,095 + 0,197 = </a:t>
            </a:r>
            <a:r>
              <a:rPr lang="hr-HR" sz="16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6,492 m</a:t>
            </a:r>
            <a:r>
              <a:rPr lang="hr-HR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    </a:t>
            </a:r>
            <a:r>
              <a:rPr lang="hr-HR" sz="16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Tk1</a:t>
            </a:r>
            <a:r>
              <a:rPr lang="hr-HR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= </a:t>
            </a:r>
            <a:r>
              <a:rPr lang="hr-HR" sz="1600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Tk</a:t>
            </a:r>
            <a:r>
              <a:rPr lang="hr-HR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+ </a:t>
            </a:r>
            <a:r>
              <a:rPr lang="hr-HR" sz="1600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p.ur</a:t>
            </a:r>
            <a:r>
              <a:rPr lang="hr-HR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 – </a:t>
            </a:r>
            <a:r>
              <a:rPr lang="hr-HR" sz="1600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tk</a:t>
            </a:r>
            <a:r>
              <a:rPr lang="hr-HR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= 6,600 + 0,095 – 0,203 = </a:t>
            </a:r>
            <a:r>
              <a:rPr lang="hr-HR" sz="16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6,492 m</a:t>
            </a:r>
            <a:endParaRPr lang="hr-HR" sz="1600" dirty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r>
              <a:rPr lang="hr-HR" sz="1600" i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Igrom slučaja brod se našao na ravnoj kobilici ali nagnut u lijevo za velikih 12,9°.</a:t>
            </a:r>
            <a:endParaRPr lang="hr-HR" sz="1600" dirty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r>
              <a:rPr lang="hr-HR" sz="16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hr-HR" sz="1600" dirty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66540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</TotalTime>
  <Words>357</Words>
  <Application>Microsoft Office PowerPoint</Application>
  <PresentationFormat>Widescreen</PresentationFormat>
  <Paragraphs>82</Paragraphs>
  <Slides>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Calibri</vt:lpstr>
      <vt:lpstr>Calibri Light</vt:lpstr>
      <vt:lpstr>Garamond</vt:lpstr>
      <vt:lpstr>Times New Roman</vt:lpstr>
      <vt:lpstr>Tema sustava Office</vt:lpstr>
      <vt:lpstr>Jednadžba</vt:lpstr>
      <vt:lpstr>PowerPoint Presentation</vt:lpstr>
      <vt:lpstr>                  Naplavljivanje broda </vt:lpstr>
      <vt:lpstr>PowerPoint Presentation</vt:lpstr>
      <vt:lpstr>          Krivulje naplavljivosti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prezentacija</dc:title>
  <dc:creator>Renato Dudić</dc:creator>
  <cp:lastModifiedBy>Renato</cp:lastModifiedBy>
  <cp:revision>19</cp:revision>
  <dcterms:created xsi:type="dcterms:W3CDTF">2020-03-22T12:01:42Z</dcterms:created>
  <dcterms:modified xsi:type="dcterms:W3CDTF">2023-01-09T08:36:18Z</dcterms:modified>
</cp:coreProperties>
</file>