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6"/>
  </p:notesMasterIdLst>
  <p:sldIdLst>
    <p:sldId id="256" r:id="rId2"/>
    <p:sldId id="259" r:id="rId3"/>
    <p:sldId id="260" r:id="rId4"/>
    <p:sldId id="257" r:id="rId5"/>
    <p:sldId id="261" r:id="rId6"/>
    <p:sldId id="263" r:id="rId7"/>
    <p:sldId id="265" r:id="rId8"/>
    <p:sldId id="264" r:id="rId9"/>
    <p:sldId id="271" r:id="rId10"/>
    <p:sldId id="268" r:id="rId11"/>
    <p:sldId id="275" r:id="rId12"/>
    <p:sldId id="269" r:id="rId13"/>
    <p:sldId id="274" r:id="rId14"/>
    <p:sldId id="272" r:id="rId15"/>
  </p:sldIdLst>
  <p:sldSz cx="9144000" cy="6858000" type="screen4x3"/>
  <p:notesSz cx="6858000" cy="9144000"/>
  <p:defaultTextStyle>
    <a:defPPr>
      <a:defRPr lang="sr-Latn-R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67" d="100"/>
          <a:sy n="67" d="100"/>
        </p:scale>
        <p:origin x="60" y="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51B00F0-CA41-49CA-8871-648E0DE9AD67}" type="datetimeFigureOut">
              <a:rPr lang="hr-HR"/>
              <a:pPr>
                <a:defRPr/>
              </a:pPr>
              <a:t>9.1.2023.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noProof="0"/>
              <a:t>Kliknite da biste uredili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/>
            <a:r>
              <a:rPr lang="hr-HR" noProof="0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6A46E3-C5C5-4EA5-83A0-611039BFE85D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8041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156A1-D1C0-4BA9-86E8-3567F1900914}" type="datetimeFigureOut">
              <a:rPr lang="hr-HR"/>
              <a:pPr>
                <a:defRPr/>
              </a:pPr>
              <a:t>9.1.2023.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BC220-2888-432A-9AE8-855DD03A96D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21718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1718C-D715-4960-BBA7-DD9711453A5F}" type="datetimeFigureOut">
              <a:rPr lang="hr-HR"/>
              <a:pPr>
                <a:defRPr/>
              </a:pPr>
              <a:t>9.1.2023.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654EA-3730-425A-AEED-5BB109A801E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23109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4FA80-8B0B-4D9D-BB2E-AFC95099F05F}" type="datetimeFigureOut">
              <a:rPr lang="hr-HR"/>
              <a:pPr>
                <a:defRPr/>
              </a:pPr>
              <a:t>9.1.2023.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DD1C5-3A4C-41C8-AC9C-94981E8AB15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49861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D92C5-4700-4E0F-82FC-4D5CD1936C4A}" type="datetimeFigureOut">
              <a:rPr lang="hr-HR"/>
              <a:pPr>
                <a:defRPr/>
              </a:pPr>
              <a:t>9.1.2023.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24BC9-F0D1-4DB1-B696-EAC47CAED3F0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41459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DB655-64EE-4CAD-BE90-218F19D72F30}" type="datetimeFigureOut">
              <a:rPr lang="hr-HR"/>
              <a:pPr>
                <a:defRPr/>
              </a:pPr>
              <a:t>9.1.2023.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9A1D3-D172-4548-8FF3-267F7D933F1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906239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68D44-79B3-4E7C-BBDB-B981BDDC4E5B}" type="datetimeFigureOut">
              <a:rPr lang="hr-HR"/>
              <a:pPr>
                <a:defRPr/>
              </a:pPr>
              <a:t>9.1.2023.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0636F-D7ED-453B-9BE5-48526A2DEBE1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986514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536C0-047B-48B7-8CB4-8BC0A3C51486}" type="datetimeFigureOut">
              <a:rPr lang="hr-HR"/>
              <a:pPr>
                <a:defRPr/>
              </a:pPr>
              <a:t>9.1.2023.</a:t>
            </a:fld>
            <a:endParaRPr lang="hr-HR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F8A01-1D86-4338-8730-4F23F598E11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85181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6A3F5-0F0D-4D00-80CD-ADDD7FC23E79}" type="datetimeFigureOut">
              <a:rPr lang="hr-HR"/>
              <a:pPr>
                <a:defRPr/>
              </a:pPr>
              <a:t>9.1.2023.</a:t>
            </a:fld>
            <a:endParaRPr lang="hr-HR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28140-1788-456E-ACC3-EF3D3209AD0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293013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FA379-6289-4654-8D71-50EEDCD5B877}" type="datetimeFigureOut">
              <a:rPr lang="hr-HR"/>
              <a:pPr>
                <a:defRPr/>
              </a:pPr>
              <a:t>9.1.2023.</a:t>
            </a:fld>
            <a:endParaRPr lang="hr-HR"/>
          </a:p>
        </p:txBody>
      </p:sp>
      <p:sp>
        <p:nvSpPr>
          <p:cNvPr id="3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D4182C-5C62-425B-AC3C-A1F6DD52F581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573204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66FF7-77A6-4E06-A5C1-B490BA5A86EF}" type="datetimeFigureOut">
              <a:rPr lang="hr-HR"/>
              <a:pPr>
                <a:defRPr/>
              </a:pPr>
              <a:t>9.1.2023.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B5AA90-7E6E-47D6-BD7D-B5216E8892E7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210745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50CD4-4671-4245-A817-F59A9DE6AD5B}" type="datetimeFigureOut">
              <a:rPr lang="hr-HR"/>
              <a:pPr>
                <a:defRPr/>
              </a:pPr>
              <a:t>9.1.2023.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C5806-1088-456C-8596-DBA97700D0BE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594227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Kliknite da biste uredili stil naslova matrice</a:t>
            </a:r>
          </a:p>
        </p:txBody>
      </p:sp>
      <p:sp>
        <p:nvSpPr>
          <p:cNvPr id="1027" name="Rezervirano mjesto teksta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Kliknite da biste uredili matrice</a:t>
            </a:r>
          </a:p>
          <a:p>
            <a:pPr lvl="1"/>
            <a:r>
              <a:rPr lang="hr-HR" altLang="sr-Latn-RS" smtClean="0"/>
              <a:t>Druga razina</a:t>
            </a:r>
          </a:p>
          <a:p>
            <a:pPr lvl="2"/>
            <a:r>
              <a:rPr lang="hr-HR" altLang="sr-Latn-RS" smtClean="0"/>
              <a:t>Treća razina</a:t>
            </a:r>
          </a:p>
          <a:p>
            <a:pPr lvl="3"/>
            <a:r>
              <a:rPr lang="hr-HR" altLang="sr-Latn-RS" smtClean="0"/>
              <a:t>Četvrta razina</a:t>
            </a:r>
          </a:p>
          <a:p>
            <a:pPr lvl="4"/>
            <a:r>
              <a:rPr lang="hr-HR" altLang="sr-Latn-RS" smtClean="0"/>
              <a:t>Peta razina stilove teksta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0EEC697-86D8-4C0B-99D6-A8D97AC1B8CF}" type="datetimeFigureOut">
              <a:rPr lang="hr-HR"/>
              <a:pPr>
                <a:defRPr/>
              </a:pPr>
              <a:t>9.1.2023.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fld id="{CDADBAC9-D872-4DAE-87D1-09A2649F402F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/>
          <p:cNvSpPr>
            <a:spLocks noGrp="1" noChangeArrowheads="1"/>
          </p:cNvSpPr>
          <p:nvPr>
            <p:ph type="ctrTitle"/>
          </p:nvPr>
        </p:nvSpPr>
        <p:spPr>
          <a:xfrm>
            <a:off x="1143000" y="1484313"/>
            <a:ext cx="6858000" cy="2387600"/>
          </a:xfrm>
        </p:spPr>
        <p:txBody>
          <a:bodyPr/>
          <a:lstStyle/>
          <a:p>
            <a:pPr eaLnBrk="1" hangingPunct="1"/>
            <a:r>
              <a:rPr lang="hr-HR" altLang="sr-Latn-RS" sz="4000" smtClean="0">
                <a:solidFill>
                  <a:srgbClr val="002060"/>
                </a:solidFill>
                <a:latin typeface="Arial" panose="020B0604020202020204" pitchFamily="34" charset="0"/>
              </a:rPr>
              <a:t>MJERE SIGURNOSTI PRI ULASKU U ZATVORENE ILI ZAGAĐENE PROSTORE NA BRODU</a:t>
            </a:r>
          </a:p>
        </p:txBody>
      </p:sp>
      <p:sp>
        <p:nvSpPr>
          <p:cNvPr id="7171" name="TekstniOkvir 2"/>
          <p:cNvSpPr txBox="1">
            <a:spLocks noChangeArrowheads="1"/>
          </p:cNvSpPr>
          <p:nvPr/>
        </p:nvSpPr>
        <p:spPr bwMode="auto">
          <a:xfrm>
            <a:off x="6577013" y="6488113"/>
            <a:ext cx="25047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hr-HR" altLang="sr-Latn-RS" dirty="0"/>
              <a:t>Kap.Renato </a:t>
            </a:r>
            <a:r>
              <a:rPr lang="hr-HR" altLang="sr-Latn-RS" dirty="0" smtClean="0"/>
              <a:t>Dudić©202</a:t>
            </a:r>
            <a:r>
              <a:rPr lang="en-US" altLang="sr-Latn-RS" dirty="0" smtClean="0"/>
              <a:t>3</a:t>
            </a:r>
            <a:endParaRPr lang="hr-HR" alt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slov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r-HR" altLang="sr-Latn-RS" sz="3200" smtClean="0">
                <a:solidFill>
                  <a:srgbClr val="002060"/>
                </a:solidFill>
              </a:rPr>
              <a:t> DOZVOLA ZA ULAZAK U ZATVORENE ILI ZAGAĐENE PROSTORE</a:t>
            </a:r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628650" y="2060575"/>
            <a:ext cx="7886700" cy="2900363"/>
          </a:xfrm>
        </p:spPr>
        <p:txBody>
          <a:bodyPr rtlCol="0"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hr-HR" sz="2400" dirty="0">
                <a:solidFill>
                  <a:srgbClr val="002060"/>
                </a:solidFill>
              </a:rPr>
              <a:t>Osobama koje ulaze u zatvorene prostore mora biti izdana “</a:t>
            </a:r>
            <a:r>
              <a:rPr lang="hr-HR" sz="2400" b="1" dirty="0">
                <a:solidFill>
                  <a:srgbClr val="002060"/>
                </a:solidFill>
              </a:rPr>
              <a:t>Dozvola za ulazak u prostor</a:t>
            </a:r>
            <a:r>
              <a:rPr lang="hr-HR" sz="2400" dirty="0">
                <a:solidFill>
                  <a:srgbClr val="002060"/>
                </a:solidFill>
              </a:rPr>
              <a:t>”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400" dirty="0">
              <a:solidFill>
                <a:srgbClr val="00206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hr-HR" sz="2400" dirty="0">
                <a:solidFill>
                  <a:srgbClr val="002060"/>
                </a:solidFill>
              </a:rPr>
              <a:t>Dozvolu potpisuje </a:t>
            </a:r>
            <a:r>
              <a:rPr lang="hr-HR" sz="2400" b="1" dirty="0">
                <a:solidFill>
                  <a:srgbClr val="002060"/>
                </a:solidFill>
              </a:rPr>
              <a:t>zapovjednik</a:t>
            </a:r>
            <a:r>
              <a:rPr lang="hr-HR" sz="2400" dirty="0">
                <a:solidFill>
                  <a:srgbClr val="002060"/>
                </a:solidFill>
              </a:rPr>
              <a:t> broda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hr-HR" sz="2400" dirty="0">
              <a:solidFill>
                <a:srgbClr val="00206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hr-HR" sz="2400" dirty="0">
                <a:solidFill>
                  <a:srgbClr val="002060"/>
                </a:solidFill>
              </a:rPr>
              <a:t>Valjanost takve “Dozvole za ulazak“ ne smije biti duža od </a:t>
            </a:r>
            <a:r>
              <a:rPr lang="hr-HR" sz="2400" b="1" dirty="0">
                <a:solidFill>
                  <a:srgbClr val="002060"/>
                </a:solidFill>
              </a:rPr>
              <a:t>8 sati</a:t>
            </a:r>
          </a:p>
        </p:txBody>
      </p:sp>
      <p:sp>
        <p:nvSpPr>
          <p:cNvPr id="16388" name="TekstniOkvir 5"/>
          <p:cNvSpPr txBox="1">
            <a:spLocks noChangeArrowheads="1"/>
          </p:cNvSpPr>
          <p:nvPr/>
        </p:nvSpPr>
        <p:spPr bwMode="auto">
          <a:xfrm>
            <a:off x="6638925" y="6488113"/>
            <a:ext cx="25047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hr-HR" altLang="sr-Latn-RS" dirty="0"/>
              <a:t>Kap.Renato </a:t>
            </a:r>
            <a:r>
              <a:rPr lang="hr-HR" altLang="sr-Latn-RS" dirty="0" smtClean="0"/>
              <a:t>Dudić©202</a:t>
            </a:r>
            <a:r>
              <a:rPr lang="en-US" altLang="sr-Latn-RS" dirty="0" smtClean="0"/>
              <a:t>3</a:t>
            </a:r>
            <a:endParaRPr lang="hr-HR" alt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Slika 2" descr="Slika na kojoj se prikazuje snimka zaslona&#10;&#10;Opis je automatski generir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488" y="6350"/>
            <a:ext cx="4851400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Slika 4" descr="Slika na kojoj se prikazuje novine&#10;&#10;Opis je automatski generir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2627313" cy="352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kstniOkvir 5"/>
          <p:cNvSpPr txBox="1">
            <a:spLocks noChangeArrowheads="1"/>
          </p:cNvSpPr>
          <p:nvPr/>
        </p:nvSpPr>
        <p:spPr bwMode="auto">
          <a:xfrm>
            <a:off x="30163" y="4041775"/>
            <a:ext cx="34020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hr-HR" altLang="sr-Latn-RS" sz="2000" b="1">
                <a:solidFill>
                  <a:srgbClr val="FF0000"/>
                </a:solidFill>
              </a:rPr>
              <a:t>Na ulazu obvezno upozorenje!</a:t>
            </a:r>
          </a:p>
        </p:txBody>
      </p:sp>
      <p:sp>
        <p:nvSpPr>
          <p:cNvPr id="17413" name="TekstniOkvir 6"/>
          <p:cNvSpPr txBox="1">
            <a:spLocks noChangeArrowheads="1"/>
          </p:cNvSpPr>
          <p:nvPr/>
        </p:nvSpPr>
        <p:spPr bwMode="auto">
          <a:xfrm>
            <a:off x="633413" y="5661025"/>
            <a:ext cx="3648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hr-HR" altLang="sr-Latn-RS" sz="2000" b="1">
                <a:solidFill>
                  <a:srgbClr val="0070C0"/>
                </a:solidFill>
              </a:rPr>
              <a:t>Ulazna dozvola „ENTRY PERMIT”</a:t>
            </a:r>
          </a:p>
        </p:txBody>
      </p:sp>
      <p:sp>
        <p:nvSpPr>
          <p:cNvPr id="17414" name="TekstniOkvir 7"/>
          <p:cNvSpPr txBox="1">
            <a:spLocks noChangeArrowheads="1"/>
          </p:cNvSpPr>
          <p:nvPr/>
        </p:nvSpPr>
        <p:spPr bwMode="auto">
          <a:xfrm>
            <a:off x="6627813" y="6488113"/>
            <a:ext cx="25047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hr-HR" altLang="sr-Latn-RS" dirty="0"/>
              <a:t>Kap.Renato </a:t>
            </a:r>
            <a:r>
              <a:rPr lang="hr-HR" altLang="sr-Latn-RS" dirty="0" smtClean="0"/>
              <a:t>Dudić©202</a:t>
            </a:r>
            <a:r>
              <a:rPr lang="en-US" altLang="sr-Latn-RS" dirty="0" smtClean="0"/>
              <a:t>3</a:t>
            </a:r>
            <a:endParaRPr lang="hr-HR" alt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slov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r-HR" altLang="sr-Latn-RS" sz="3200" smtClean="0">
                <a:solidFill>
                  <a:srgbClr val="002060"/>
                </a:solidFill>
              </a:rPr>
              <a:t>PROVJERA ATMOSFERSKIH UVJETA U TANKU PRIJE ULASKA</a:t>
            </a:r>
          </a:p>
        </p:txBody>
      </p:sp>
      <p:sp>
        <p:nvSpPr>
          <p:cNvPr id="2" name="Rezervirano mjesto sadržaja 1"/>
          <p:cNvSpPr>
            <a:spLocks noGrp="1" noChangeArrowheads="1"/>
          </p:cNvSpPr>
          <p:nvPr>
            <p:ph idx="1"/>
          </p:nvPr>
        </p:nvSpPr>
        <p:spPr>
          <a:xfrm>
            <a:off x="628650" y="1693863"/>
            <a:ext cx="7886700" cy="4556125"/>
          </a:xfrm>
        </p:spPr>
        <p:txBody>
          <a:bodyPr/>
          <a:lstStyle/>
          <a:p>
            <a:pPr marL="273050" indent="-273050" eaLnBrk="1" hangingPunct="1"/>
            <a:r>
              <a:rPr lang="hr-HR" altLang="sr-Latn-RS" sz="2400" smtClean="0">
                <a:solidFill>
                  <a:srgbClr val="002060"/>
                </a:solidFill>
              </a:rPr>
              <a:t>Postotak kisika u tanku ili nekom zatvorenom prostoru ne smije biti manji od </a:t>
            </a:r>
            <a:r>
              <a:rPr lang="hr-HR" altLang="sr-Latn-RS" sz="2400" b="1" smtClean="0">
                <a:solidFill>
                  <a:srgbClr val="002060"/>
                </a:solidFill>
              </a:rPr>
              <a:t>21%</a:t>
            </a:r>
          </a:p>
          <a:p>
            <a:pPr marL="273050" indent="-273050" eaLnBrk="1" hangingPunct="1"/>
            <a:r>
              <a:rPr lang="hr-HR" altLang="sr-Latn-RS" sz="2400" smtClean="0">
                <a:solidFill>
                  <a:srgbClr val="002060"/>
                </a:solidFill>
              </a:rPr>
              <a:t>Postotak plina Hydro-Carbon-( ugljikovodika)a ne smije biti veći od </a:t>
            </a:r>
            <a:r>
              <a:rPr lang="hr-HR" altLang="sr-Latn-RS" sz="2400" b="1" smtClean="0">
                <a:solidFill>
                  <a:srgbClr val="002060"/>
                </a:solidFill>
              </a:rPr>
              <a:t>1%</a:t>
            </a:r>
          </a:p>
          <a:p>
            <a:pPr marL="273050" indent="-273050" eaLnBrk="1" hangingPunct="1"/>
            <a:r>
              <a:rPr lang="hr-HR" altLang="sr-Latn-RS" sz="2400" smtClean="0">
                <a:solidFill>
                  <a:srgbClr val="002060"/>
                </a:solidFill>
              </a:rPr>
              <a:t>Postotak plina Hydro Sulfide(vodikov sulfid) mora biti </a:t>
            </a:r>
            <a:r>
              <a:rPr lang="hr-HR" altLang="sr-Latn-RS" sz="2400" b="1" smtClean="0">
                <a:solidFill>
                  <a:srgbClr val="002060"/>
                </a:solidFill>
              </a:rPr>
              <a:t>0 ppm </a:t>
            </a:r>
            <a:r>
              <a:rPr lang="hr-HR" altLang="sr-Latn-RS" sz="2400" smtClean="0">
                <a:solidFill>
                  <a:srgbClr val="002060"/>
                </a:solidFill>
              </a:rPr>
              <a:t>(ppm čitaj kao part per milion)</a:t>
            </a:r>
          </a:p>
          <a:p>
            <a:pPr marL="273050" indent="-273050" eaLnBrk="1" hangingPunct="1"/>
            <a:r>
              <a:rPr lang="hr-HR" altLang="sr-Latn-RS" sz="2400" smtClean="0">
                <a:solidFill>
                  <a:srgbClr val="002060"/>
                </a:solidFill>
              </a:rPr>
              <a:t>Ostalih otrovnih plinova mora biti manje od maksimalne dozvoljene količine</a:t>
            </a:r>
          </a:p>
          <a:p>
            <a:pPr marL="273050" indent="-273050" eaLnBrk="1" hangingPunct="1"/>
            <a:r>
              <a:rPr lang="hr-HR" altLang="sr-Latn-RS" sz="2400" smtClean="0">
                <a:solidFill>
                  <a:srgbClr val="FF0000"/>
                </a:solidFill>
              </a:rPr>
              <a:t>Uzorci mjerenja moraju biti uzeti sa raznih visina i kroz što više otvora u tanku</a:t>
            </a:r>
          </a:p>
          <a:p>
            <a:pPr marL="273050" indent="-273050" eaLnBrk="1" hangingPunct="1"/>
            <a:r>
              <a:rPr lang="hr-HR" altLang="sr-Latn-RS" sz="2400" smtClean="0">
                <a:solidFill>
                  <a:srgbClr val="FF0000"/>
                </a:solidFill>
              </a:rPr>
              <a:t>Ventilacija mora biti zaustavljena najmanje 10 minuta prije samog uzimanja uzoraka</a:t>
            </a:r>
          </a:p>
        </p:txBody>
      </p:sp>
      <p:sp>
        <p:nvSpPr>
          <p:cNvPr id="18436" name="TekstniOkvir 3"/>
          <p:cNvSpPr txBox="1">
            <a:spLocks noChangeArrowheads="1"/>
          </p:cNvSpPr>
          <p:nvPr/>
        </p:nvSpPr>
        <p:spPr bwMode="auto">
          <a:xfrm>
            <a:off x="6638925" y="6488113"/>
            <a:ext cx="25047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hr-HR" altLang="sr-Latn-RS" dirty="0"/>
              <a:t>Kap.Renato </a:t>
            </a:r>
            <a:r>
              <a:rPr lang="hr-HR" altLang="sr-Latn-RS" dirty="0" smtClean="0"/>
              <a:t>Dudić©202</a:t>
            </a:r>
            <a:r>
              <a:rPr lang="en-US" altLang="sr-Latn-RS" dirty="0" smtClean="0"/>
              <a:t>3</a:t>
            </a:r>
            <a:endParaRPr lang="hr-HR" alt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slov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r-HR" altLang="sr-Latn-RS" sz="3200" smtClean="0">
                <a:solidFill>
                  <a:srgbClr val="002060"/>
                </a:solidFill>
              </a:rPr>
              <a:t> UREĐAJI ZA MJERENJE SADRŽAJA KISIKA EKSPLOZIVNOSTI I OTROVNOSTI</a:t>
            </a:r>
          </a:p>
        </p:txBody>
      </p:sp>
      <p:sp>
        <p:nvSpPr>
          <p:cNvPr id="2" name="Rezervirano mjesto sadržaja 1"/>
          <p:cNvSpPr>
            <a:spLocks noGrp="1" noChangeArrowheads="1"/>
          </p:cNvSpPr>
          <p:nvPr>
            <p:ph idx="1"/>
          </p:nvPr>
        </p:nvSpPr>
        <p:spPr>
          <a:xfrm>
            <a:off x="1257300" y="2384425"/>
            <a:ext cx="7886700" cy="1603375"/>
          </a:xfrm>
        </p:spPr>
        <p:txBody>
          <a:bodyPr/>
          <a:lstStyle/>
          <a:p>
            <a:pPr marL="273050" indent="-273050" eaLnBrk="1" hangingPunct="1"/>
            <a:r>
              <a:rPr lang="hr-HR" altLang="sr-Latn-RS" sz="2400" smtClean="0">
                <a:solidFill>
                  <a:srgbClr val="002060"/>
                </a:solidFill>
              </a:rPr>
              <a:t>Uređaji za otkrivanje plina (otrovnosti)</a:t>
            </a:r>
          </a:p>
          <a:p>
            <a:pPr marL="273050" indent="-273050" eaLnBrk="1" hangingPunct="1"/>
            <a:r>
              <a:rPr lang="hr-HR" altLang="sr-Latn-RS" sz="2400" smtClean="0">
                <a:solidFill>
                  <a:srgbClr val="002060"/>
                </a:solidFill>
              </a:rPr>
              <a:t>Uređaji za mjerenje nazočnost kisika</a:t>
            </a:r>
          </a:p>
          <a:p>
            <a:pPr marL="273050" indent="-273050" eaLnBrk="1" hangingPunct="1"/>
            <a:r>
              <a:rPr lang="hr-HR" altLang="sr-Latn-RS" sz="2400" smtClean="0">
                <a:solidFill>
                  <a:srgbClr val="002060"/>
                </a:solidFill>
              </a:rPr>
              <a:t>Mjerenje nazočnosti zapaljivih plinova eksplozimetrom</a:t>
            </a:r>
          </a:p>
          <a:p>
            <a:pPr marL="273050" indent="-273050" eaLnBrk="1" hangingPunct="1"/>
            <a:endParaRPr lang="hr-HR" altLang="sr-Latn-RS" sz="2400" smtClean="0">
              <a:solidFill>
                <a:srgbClr val="002060"/>
              </a:solidFill>
            </a:endParaRPr>
          </a:p>
          <a:p>
            <a:pPr marL="273050" indent="-273050" eaLnBrk="1" hangingPunct="1"/>
            <a:endParaRPr lang="hr-HR" altLang="sr-Latn-RS" sz="2400" smtClean="0">
              <a:solidFill>
                <a:srgbClr val="002060"/>
              </a:solidFill>
            </a:endParaRPr>
          </a:p>
        </p:txBody>
      </p:sp>
      <p:pic>
        <p:nvPicPr>
          <p:cNvPr id="19460" name="Slika 8" descr="Slika na kojoj se prikazuje osoba, muškarac, držanje, jakna&#10;&#10;Opis je automatski generir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4138613"/>
            <a:ext cx="7451725" cy="23495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TekstniOkvir 9"/>
          <p:cNvSpPr txBox="1">
            <a:spLocks noChangeArrowheads="1"/>
          </p:cNvSpPr>
          <p:nvPr/>
        </p:nvSpPr>
        <p:spPr bwMode="auto">
          <a:xfrm>
            <a:off x="6577013" y="6488113"/>
            <a:ext cx="25047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hr-HR" altLang="sr-Latn-RS" dirty="0"/>
              <a:t>Kap.Renato </a:t>
            </a:r>
            <a:r>
              <a:rPr lang="hr-HR" altLang="sr-Latn-RS" dirty="0" smtClean="0"/>
              <a:t>Dudić©202</a:t>
            </a:r>
            <a:r>
              <a:rPr lang="en-US" altLang="sr-Latn-RS" dirty="0" smtClean="0"/>
              <a:t>3</a:t>
            </a:r>
            <a:endParaRPr lang="hr-HR" alt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slov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r-HR" altLang="sr-Latn-RS" smtClean="0">
                <a:solidFill>
                  <a:srgbClr val="002060"/>
                </a:solidFill>
              </a:rPr>
              <a:t>SPAŠAVANJE IZ ZATVORENOG PROSTORA </a:t>
            </a:r>
          </a:p>
        </p:txBody>
      </p:sp>
      <p:sp>
        <p:nvSpPr>
          <p:cNvPr id="2" name="Rezervirano mjesto sadržaja 1"/>
          <p:cNvSpPr>
            <a:spLocks noGrp="1" noChangeArrowheads="1"/>
          </p:cNvSpPr>
          <p:nvPr>
            <p:ph idx="1"/>
          </p:nvPr>
        </p:nvSpPr>
        <p:spPr>
          <a:xfrm>
            <a:off x="592138" y="2133600"/>
            <a:ext cx="8515350" cy="3527425"/>
          </a:xfrm>
        </p:spPr>
        <p:txBody>
          <a:bodyPr/>
          <a:lstStyle/>
          <a:p>
            <a:pPr marL="273050" indent="-273050" eaLnBrk="1" hangingPunct="1"/>
            <a:r>
              <a:rPr lang="hr-HR" altLang="sr-Latn-RS" sz="2400" smtClean="0">
                <a:solidFill>
                  <a:srgbClr val="002060"/>
                </a:solidFill>
              </a:rPr>
              <a:t>potrebno je dati alarm – obavijestiti zapovjednika</a:t>
            </a:r>
          </a:p>
          <a:p>
            <a:pPr marL="273050" indent="-273050" eaLnBrk="1" hangingPunct="1"/>
            <a:r>
              <a:rPr lang="hr-HR" altLang="sr-Latn-RS" sz="2400" smtClean="0">
                <a:solidFill>
                  <a:srgbClr val="002060"/>
                </a:solidFill>
              </a:rPr>
              <a:t>upotrijebiti opremu koja treba biti već unaprijed pripremljena</a:t>
            </a:r>
          </a:p>
          <a:p>
            <a:pPr marL="273050" indent="-273050" eaLnBrk="1" hangingPunct="1"/>
            <a:r>
              <a:rPr lang="hr-HR" altLang="sr-Latn-RS" sz="2400" smtClean="0">
                <a:solidFill>
                  <a:srgbClr val="002060"/>
                </a:solidFill>
              </a:rPr>
              <a:t>časnik koji rukovodi akcijom mora ostati van prostora iz koje se spašava</a:t>
            </a:r>
          </a:p>
          <a:p>
            <a:pPr marL="273050" indent="-273050" eaLnBrk="1" hangingPunct="1"/>
            <a:r>
              <a:rPr lang="hr-HR" altLang="sr-Latn-RS" sz="2400" smtClean="0">
                <a:solidFill>
                  <a:srgbClr val="002060"/>
                </a:solidFill>
              </a:rPr>
              <a:t>koristiti dogovorne signale sigurnosnim konopcem</a:t>
            </a:r>
          </a:p>
          <a:p>
            <a:pPr marL="273050" indent="-273050" eaLnBrk="1" hangingPunct="1"/>
            <a:r>
              <a:rPr lang="hr-HR" altLang="sr-Latn-RS" sz="2400" smtClean="0">
                <a:solidFill>
                  <a:srgbClr val="002060"/>
                </a:solidFill>
              </a:rPr>
              <a:t>o poduzetim mjerama treba izvještavati dežurnog časnika</a:t>
            </a:r>
          </a:p>
          <a:p>
            <a:pPr marL="273050" indent="-273050" eaLnBrk="1" hangingPunct="1"/>
            <a:r>
              <a:rPr lang="hr-HR" altLang="sr-Latn-RS" sz="2400" smtClean="0">
                <a:solidFill>
                  <a:srgbClr val="002060"/>
                </a:solidFill>
              </a:rPr>
              <a:t>pružiti hitnu medicinsku pomoć</a:t>
            </a:r>
          </a:p>
          <a:p>
            <a:pPr marL="273050" indent="-273050" eaLnBrk="1" hangingPunct="1"/>
            <a:endParaRPr lang="hr-HR" altLang="sr-Latn-RS" sz="2400" smtClean="0">
              <a:solidFill>
                <a:srgbClr val="002060"/>
              </a:solidFill>
            </a:endParaRPr>
          </a:p>
        </p:txBody>
      </p:sp>
      <p:sp>
        <p:nvSpPr>
          <p:cNvPr id="20484" name="TekstniOkvir 3"/>
          <p:cNvSpPr txBox="1">
            <a:spLocks noChangeArrowheads="1"/>
          </p:cNvSpPr>
          <p:nvPr/>
        </p:nvSpPr>
        <p:spPr bwMode="auto">
          <a:xfrm>
            <a:off x="6577013" y="6488113"/>
            <a:ext cx="25669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hr-HR" altLang="sr-Latn-RS" dirty="0"/>
              <a:t>Kap.Renato </a:t>
            </a:r>
            <a:r>
              <a:rPr lang="hr-HR" altLang="sr-Latn-RS" dirty="0" smtClean="0"/>
              <a:t>Dudić©202</a:t>
            </a:r>
            <a:r>
              <a:rPr lang="en-US" altLang="sr-Latn-RS" dirty="0" smtClean="0"/>
              <a:t>3</a:t>
            </a:r>
            <a:endParaRPr lang="hr-HR" alt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1042988" y="1125538"/>
            <a:ext cx="7886700" cy="13255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100" dirty="0"/>
              <a:t/>
            </a:r>
            <a:br>
              <a:rPr lang="hr-HR" sz="3100" dirty="0"/>
            </a:br>
            <a:r>
              <a:rPr lang="hr-HR" sz="3100" dirty="0">
                <a:latin typeface="+mn-lt"/>
              </a:rPr>
              <a:t>ULAZAK U ZATVORENE I SKUČENE PROSTORE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2" name="Rezervirano mjesto sadržaja 1"/>
          <p:cNvSpPr>
            <a:spLocks noGrp="1" noChangeArrowheads="1"/>
          </p:cNvSpPr>
          <p:nvPr>
            <p:ph idx="1"/>
          </p:nvPr>
        </p:nvSpPr>
        <p:spPr>
          <a:xfrm>
            <a:off x="866775" y="3573463"/>
            <a:ext cx="7408863" cy="3451225"/>
          </a:xfrm>
        </p:spPr>
        <p:txBody>
          <a:bodyPr/>
          <a:lstStyle/>
          <a:p>
            <a:pPr marL="273050" indent="-273050" eaLnBrk="1" hangingPunct="1"/>
            <a:r>
              <a:rPr lang="hr-HR" altLang="sr-Latn-RS" smtClean="0">
                <a:solidFill>
                  <a:srgbClr val="002060"/>
                </a:solidFill>
              </a:rPr>
              <a:t>Zatvoreni i skučeni prostori mogu se sresti gotovo kod svih zanimanja</a:t>
            </a:r>
          </a:p>
          <a:p>
            <a:pPr marL="273050" indent="-273050" eaLnBrk="1" hangingPunct="1"/>
            <a:r>
              <a:rPr lang="hr-HR" altLang="sr-Latn-RS" smtClean="0">
                <a:solidFill>
                  <a:srgbClr val="002060"/>
                </a:solidFill>
              </a:rPr>
              <a:t>Smrt je vrlo čest ishod nestručnog ulaska u takve prostore</a:t>
            </a:r>
          </a:p>
          <a:p>
            <a:pPr marL="273050" indent="-273050" eaLnBrk="1" hangingPunct="1"/>
            <a:r>
              <a:rPr lang="hr-HR" altLang="sr-Latn-RS" smtClean="0">
                <a:solidFill>
                  <a:srgbClr val="002060"/>
                </a:solidFill>
              </a:rPr>
              <a:t>Prije ulaska u takav prostor ili tank je obavezna ispitati atmosferu u prostoru kao i sadržaj kisika</a:t>
            </a:r>
          </a:p>
          <a:p>
            <a:pPr marL="273050" indent="-273050" eaLnBrk="1" hangingPunct="1"/>
            <a:r>
              <a:rPr lang="hr-HR" altLang="sr-Latn-RS" smtClean="0">
                <a:solidFill>
                  <a:srgbClr val="002060"/>
                </a:solidFill>
              </a:rPr>
              <a:t>Atmosfera u tanku mora se kontinuirano pratiti i mjeriti</a:t>
            </a:r>
          </a:p>
          <a:p>
            <a:pPr marL="273050" indent="-273050" eaLnBrk="1" hangingPunct="1"/>
            <a:r>
              <a:rPr lang="hr-HR" altLang="sr-Latn-RS" smtClean="0">
                <a:solidFill>
                  <a:srgbClr val="002060"/>
                </a:solidFill>
              </a:rPr>
              <a:t>U takve prostore ne smije se ulaziti bez izričitog dopuštenja zapovjednika broda ili odgovornog časnika</a:t>
            </a:r>
          </a:p>
        </p:txBody>
      </p:sp>
      <p:sp>
        <p:nvSpPr>
          <p:cNvPr id="8196" name="TekstniOkvir 3"/>
          <p:cNvSpPr txBox="1">
            <a:spLocks noChangeArrowheads="1"/>
          </p:cNvSpPr>
          <p:nvPr/>
        </p:nvSpPr>
        <p:spPr bwMode="auto">
          <a:xfrm>
            <a:off x="6638925" y="6488113"/>
            <a:ext cx="25047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hr-HR" altLang="sr-Latn-RS" dirty="0"/>
              <a:t>Kap.Renato </a:t>
            </a:r>
            <a:r>
              <a:rPr lang="hr-HR" altLang="sr-Latn-RS" dirty="0" smtClean="0"/>
              <a:t>Dudić©202</a:t>
            </a:r>
            <a:r>
              <a:rPr lang="en-US" altLang="sr-Latn-RS" dirty="0" smtClean="0"/>
              <a:t>3</a:t>
            </a:r>
            <a:endParaRPr lang="hr-HR" alt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1760538" y="2720975"/>
            <a:ext cx="5900737" cy="1603375"/>
          </a:xfrm>
        </p:spPr>
        <p:txBody>
          <a:bodyPr rtlCol="0"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hr-HR" sz="2400" dirty="0">
                <a:solidFill>
                  <a:srgbClr val="002060"/>
                </a:solidFill>
              </a:rPr>
              <a:t>izvjestan nedostatak kisika.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hr-HR" sz="2400" dirty="0">
                <a:solidFill>
                  <a:srgbClr val="002060"/>
                </a:solidFill>
              </a:rPr>
              <a:t>izvjesna prisutnost štetnih plinova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hr-HR" sz="2400" dirty="0">
                <a:solidFill>
                  <a:srgbClr val="002060"/>
                </a:solidFill>
              </a:rPr>
              <a:t>izvjesna prisutnost eksplozivnih plinova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400" dirty="0">
              <a:solidFill>
                <a:srgbClr val="00206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400" dirty="0">
              <a:solidFill>
                <a:srgbClr val="00206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400" dirty="0">
              <a:solidFill>
                <a:srgbClr val="00206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400" dirty="0">
              <a:solidFill>
                <a:srgbClr val="002060"/>
              </a:solidFill>
            </a:endParaRPr>
          </a:p>
        </p:txBody>
      </p:sp>
      <p:sp>
        <p:nvSpPr>
          <p:cNvPr id="9219" name="Naslov 2"/>
          <p:cNvSpPr txBox="1">
            <a:spLocks noChangeArrowheads="1"/>
          </p:cNvSpPr>
          <p:nvPr/>
        </p:nvSpPr>
        <p:spPr bwMode="auto">
          <a:xfrm>
            <a:off x="1116013" y="549275"/>
            <a:ext cx="8229600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3200">
                <a:solidFill>
                  <a:srgbClr val="002060"/>
                </a:solidFill>
                <a:latin typeface="Calibri Light" panose="020F0302020204030204" pitchFamily="34" charset="0"/>
              </a:rPr>
              <a:t>U zatvorenim ili zagađenim prostorima je</a:t>
            </a:r>
          </a:p>
        </p:txBody>
      </p:sp>
      <p:sp>
        <p:nvSpPr>
          <p:cNvPr id="6" name="TekstniOkvir 5"/>
          <p:cNvSpPr txBox="1">
            <a:spLocks noChangeArrowheads="1"/>
          </p:cNvSpPr>
          <p:nvPr/>
        </p:nvSpPr>
        <p:spPr bwMode="auto">
          <a:xfrm>
            <a:off x="527050" y="5373688"/>
            <a:ext cx="83677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hr-HR" altLang="sr-Latn-RS" sz="2400" b="1">
                <a:solidFill>
                  <a:srgbClr val="FF0000"/>
                </a:solidFill>
              </a:rPr>
              <a:t>ZA SIGURNOST RADA U ZATVORENIM PROSTORIMA ODGOVORNI SU PRVI ČASNIK I/ILI UPRAVITELJ STROJA.</a:t>
            </a:r>
          </a:p>
        </p:txBody>
      </p:sp>
      <p:sp>
        <p:nvSpPr>
          <p:cNvPr id="9221" name="TekstniOkvir 6"/>
          <p:cNvSpPr txBox="1">
            <a:spLocks noChangeArrowheads="1"/>
          </p:cNvSpPr>
          <p:nvPr/>
        </p:nvSpPr>
        <p:spPr bwMode="auto">
          <a:xfrm>
            <a:off x="6626225" y="6488113"/>
            <a:ext cx="25047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hr-HR" altLang="sr-Latn-RS" dirty="0"/>
              <a:t>Kap.Renato </a:t>
            </a:r>
            <a:r>
              <a:rPr lang="hr-HR" altLang="sr-Latn-RS" dirty="0" smtClean="0"/>
              <a:t>Dudić©202</a:t>
            </a:r>
            <a:r>
              <a:rPr lang="en-US" altLang="sr-Latn-RS" dirty="0" smtClean="0"/>
              <a:t>3</a:t>
            </a:r>
            <a:endParaRPr lang="hr-HR" alt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/>
          <p:cNvSpPr>
            <a:spLocks noGrp="1" noChangeArrowheads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pPr algn="ctr" eaLnBrk="1" hangingPunct="1"/>
            <a:r>
              <a:rPr lang="hr-HR" altLang="sr-Latn-RS" sz="3200" smtClean="0">
                <a:solidFill>
                  <a:srgbClr val="002060"/>
                </a:solidFill>
              </a:rPr>
              <a:t>OPASNOSTI PRI ULASKU U ZATVORENE PROSTORE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11188" y="1484313"/>
            <a:ext cx="7848600" cy="47529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hr-HR" sz="2800" b="0" dirty="0"/>
          </a:p>
          <a:p>
            <a:pPr eaLnBrk="1" fontAlgn="auto" hangingPunct="1">
              <a:spcAft>
                <a:spcPts val="0"/>
              </a:spcAft>
              <a:defRPr/>
            </a:pPr>
            <a:endParaRPr lang="hr-HR" sz="2800" b="0" dirty="0"/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2800" b="0" dirty="0">
                <a:solidFill>
                  <a:schemeClr val="bg2">
                    <a:lumMod val="50000"/>
                  </a:schemeClr>
                </a:solidFill>
              </a:rPr>
              <a:t>Opasnost zbog  </a:t>
            </a:r>
            <a:r>
              <a:rPr lang="hr-HR" sz="2800" b="0" dirty="0">
                <a:solidFill>
                  <a:schemeClr val="accent5">
                    <a:lumMod val="75000"/>
                  </a:schemeClr>
                </a:solidFill>
              </a:rPr>
              <a:t>pomanjkanja kisika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2800" b="0" dirty="0">
                <a:solidFill>
                  <a:schemeClr val="bg2">
                    <a:lumMod val="50000"/>
                  </a:schemeClr>
                </a:solidFill>
              </a:rPr>
              <a:t>Udisajni otrovi:    -lebdeće materije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r-HR" sz="2800" b="0" dirty="0">
                <a:solidFill>
                  <a:schemeClr val="bg2">
                    <a:lumMod val="50000"/>
                  </a:schemeClr>
                </a:solidFill>
              </a:rPr>
              <a:t>                                     -pare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r-HR" sz="2800" b="0" dirty="0">
                <a:solidFill>
                  <a:schemeClr val="bg2">
                    <a:lumMod val="50000"/>
                  </a:schemeClr>
                </a:solidFill>
              </a:rPr>
              <a:t>                                     -plinovi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2800" b="0" dirty="0">
                <a:solidFill>
                  <a:srgbClr val="FF0000"/>
                </a:solidFill>
              </a:rPr>
              <a:t>Za donošenje odluke o stupnju otrovnosti važna je koncentracija otrova u zraku(MDK-maksimalna dozvoljena </a:t>
            </a:r>
            <a:r>
              <a:rPr lang="hr-HR" sz="2800" b="0" dirty="0" err="1">
                <a:solidFill>
                  <a:srgbClr val="FF0000"/>
                </a:solidFill>
              </a:rPr>
              <a:t>kocentracija</a:t>
            </a:r>
            <a:r>
              <a:rPr lang="hr-HR" sz="2800" b="0" dirty="0">
                <a:solidFill>
                  <a:srgbClr val="FF0000"/>
                </a:solidFill>
              </a:rPr>
              <a:t>,TVL-</a:t>
            </a:r>
            <a:r>
              <a:rPr lang="hr-HR" sz="2800" b="0" dirty="0" err="1">
                <a:solidFill>
                  <a:srgbClr val="FF0000"/>
                </a:solidFill>
              </a:rPr>
              <a:t>treshold</a:t>
            </a:r>
            <a:r>
              <a:rPr lang="hr-HR" sz="2800" b="0" dirty="0">
                <a:solidFill>
                  <a:srgbClr val="FF0000"/>
                </a:solidFill>
              </a:rPr>
              <a:t> limit </a:t>
            </a:r>
            <a:r>
              <a:rPr lang="hr-HR" sz="2800" b="0" dirty="0" err="1">
                <a:solidFill>
                  <a:srgbClr val="FF0000"/>
                </a:solidFill>
              </a:rPr>
              <a:t>values</a:t>
            </a:r>
            <a:r>
              <a:rPr lang="hr-HR" sz="2800" b="0" dirty="0">
                <a:solidFill>
                  <a:srgbClr val="FF0000"/>
                </a:solidFill>
              </a:rPr>
              <a:t>).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r-HR" sz="2800" b="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244" name="TekstniOkvir 3"/>
          <p:cNvSpPr txBox="1">
            <a:spLocks noChangeArrowheads="1"/>
          </p:cNvSpPr>
          <p:nvPr/>
        </p:nvSpPr>
        <p:spPr bwMode="auto">
          <a:xfrm>
            <a:off x="6577013" y="6488113"/>
            <a:ext cx="25669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hr-HR" altLang="sr-Latn-RS" dirty="0"/>
              <a:t>Kap.Renato </a:t>
            </a:r>
            <a:r>
              <a:rPr lang="hr-HR" altLang="sr-Latn-RS" dirty="0" smtClean="0"/>
              <a:t>Dudić©202</a:t>
            </a:r>
            <a:r>
              <a:rPr lang="en-US" altLang="sr-Latn-RS" dirty="0" smtClean="0"/>
              <a:t>3</a:t>
            </a:r>
            <a:endParaRPr lang="hr-HR" alt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slov 2"/>
          <p:cNvSpPr>
            <a:spLocks noGrp="1" noChangeArrowheads="1"/>
          </p:cNvSpPr>
          <p:nvPr>
            <p:ph type="title"/>
          </p:nvPr>
        </p:nvSpPr>
        <p:spPr>
          <a:xfrm>
            <a:off x="395288" y="549275"/>
            <a:ext cx="7886700" cy="1325563"/>
          </a:xfrm>
        </p:spPr>
        <p:txBody>
          <a:bodyPr/>
          <a:lstStyle/>
          <a:p>
            <a:pPr algn="ctr" eaLnBrk="1" hangingPunct="1"/>
            <a:r>
              <a:rPr lang="hr-HR" altLang="sr-Latn-RS" sz="3200" smtClean="0">
                <a:solidFill>
                  <a:srgbClr val="002060"/>
                </a:solidFill>
              </a:rPr>
              <a:t>Prije ulaska u bilo koji zatvoreni prostor treba ispitati i utvrditi prisustvo (%) kisika.</a:t>
            </a:r>
          </a:p>
        </p:txBody>
      </p:sp>
      <p:sp>
        <p:nvSpPr>
          <p:cNvPr id="5" name="Rezervirano mjesto sadržaja 1"/>
          <p:cNvSpPr>
            <a:spLocks noGrp="1"/>
          </p:cNvSpPr>
          <p:nvPr>
            <p:ph idx="1"/>
          </p:nvPr>
        </p:nvSpPr>
        <p:spPr>
          <a:xfrm>
            <a:off x="395288" y="2060575"/>
            <a:ext cx="8640762" cy="3889375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hr-HR" sz="2600" dirty="0">
                <a:solidFill>
                  <a:srgbClr val="002060"/>
                </a:solidFill>
              </a:rPr>
              <a:t>Nedostatak kisika moguće je očekivati u sljedećim prostorima:</a:t>
            </a:r>
          </a:p>
          <a:p>
            <a:pPr marL="0" indent="0" eaLnBrk="1" fontAlgn="auto" hangingPunct="1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endParaRPr lang="hr-HR" sz="2600" dirty="0">
              <a:solidFill>
                <a:srgbClr val="00206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hr-HR" dirty="0">
                <a:solidFill>
                  <a:srgbClr val="002060"/>
                </a:solidFill>
              </a:rPr>
              <a:t>U tankovima i </a:t>
            </a:r>
            <a:r>
              <a:rPr lang="hr-HR" dirty="0" err="1">
                <a:solidFill>
                  <a:srgbClr val="002060"/>
                </a:solidFill>
              </a:rPr>
              <a:t>koferdamima</a:t>
            </a:r>
            <a:r>
              <a:rPr lang="hr-HR" dirty="0">
                <a:solidFill>
                  <a:srgbClr val="002060"/>
                </a:solidFill>
              </a:rPr>
              <a:t> koji su duže vrijeme bili van uporabe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hr-HR" dirty="0">
                <a:solidFill>
                  <a:srgbClr val="002060"/>
                </a:solidFill>
              </a:rPr>
              <a:t>U skladištima posebno u kojima se prevozi ugljen ili željezna rudača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hr-HR" dirty="0">
                <a:solidFill>
                  <a:srgbClr val="002060"/>
                </a:solidFill>
              </a:rPr>
              <a:t>U skladištima, tankovima i spremama nakon njihova bojenje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hr-HR" dirty="0">
                <a:solidFill>
                  <a:srgbClr val="002060"/>
                </a:solidFill>
              </a:rPr>
              <a:t>U </a:t>
            </a:r>
            <a:r>
              <a:rPr lang="hr-HR" dirty="0" err="1">
                <a:solidFill>
                  <a:srgbClr val="002060"/>
                </a:solidFill>
              </a:rPr>
              <a:t>balasnim</a:t>
            </a:r>
            <a:r>
              <a:rPr lang="hr-HR" dirty="0">
                <a:solidFill>
                  <a:srgbClr val="002060"/>
                </a:solidFill>
              </a:rPr>
              <a:t> tankovima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hr-HR" dirty="0">
                <a:solidFill>
                  <a:srgbClr val="002060"/>
                </a:solidFill>
              </a:rPr>
              <a:t>U lančanicima 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hr-HR" dirty="0">
                <a:solidFill>
                  <a:srgbClr val="002060"/>
                </a:solidFill>
              </a:rPr>
              <a:t>U kotlovima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hr-HR" dirty="0">
                <a:solidFill>
                  <a:srgbClr val="002060"/>
                </a:solidFill>
              </a:rPr>
              <a:t>U prostoru u kojima se nalaze voće ili povrće u stanju truljenja, usitnjen metal, strugotine metala, koje korodiraju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hr-HR" dirty="0">
                <a:solidFill>
                  <a:srgbClr val="002060"/>
                </a:solidFill>
              </a:rPr>
              <a:t>U prostorima u kojima se prethodno ispuštao CO</a:t>
            </a:r>
            <a:r>
              <a:rPr lang="hr-HR" baseline="-25000" dirty="0">
                <a:solidFill>
                  <a:srgbClr val="002060"/>
                </a:solidFill>
              </a:rPr>
              <a:t>2</a:t>
            </a:r>
            <a:r>
              <a:rPr lang="hr-HR" dirty="0">
                <a:solidFill>
                  <a:srgbClr val="002060"/>
                </a:solidFill>
              </a:rPr>
              <a:t> ili halon, a zbog gašenja požara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hr-HR" dirty="0">
                <a:solidFill>
                  <a:srgbClr val="002060"/>
                </a:solidFill>
              </a:rPr>
              <a:t>U teretnim tankovima tankera u koje je prethodno bio ubačen inertni plin</a:t>
            </a:r>
          </a:p>
        </p:txBody>
      </p:sp>
      <p:sp>
        <p:nvSpPr>
          <p:cNvPr id="11268" name="TekstniOkvir 5"/>
          <p:cNvSpPr txBox="1">
            <a:spLocks noChangeArrowheads="1"/>
          </p:cNvSpPr>
          <p:nvPr/>
        </p:nvSpPr>
        <p:spPr bwMode="auto">
          <a:xfrm>
            <a:off x="6638925" y="6488113"/>
            <a:ext cx="25047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hr-HR" altLang="sr-Latn-RS" dirty="0"/>
              <a:t>Kap.Renato </a:t>
            </a:r>
            <a:r>
              <a:rPr lang="hr-HR" altLang="sr-Latn-RS" dirty="0" smtClean="0"/>
              <a:t>Dudić©202</a:t>
            </a:r>
            <a:r>
              <a:rPr lang="en-US" altLang="sr-Latn-RS" dirty="0" smtClean="0"/>
              <a:t>3</a:t>
            </a:r>
            <a:endParaRPr lang="hr-HR" alt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r-HR" altLang="sr-Latn-RS" sz="3200" smtClean="0">
                <a:solidFill>
                  <a:srgbClr val="002060"/>
                </a:solidFill>
              </a:rPr>
              <a:t>Tereti</a:t>
            </a:r>
            <a:r>
              <a:rPr lang="hr-HR" altLang="sr-Latn-RS" smtClean="0">
                <a:solidFill>
                  <a:srgbClr val="002060"/>
                </a:solidFill>
              </a:rPr>
              <a:t> koji uzrokuju nedostatka kisika</a:t>
            </a:r>
          </a:p>
        </p:txBody>
      </p:sp>
      <p:sp>
        <p:nvSpPr>
          <p:cNvPr id="2" name="Rezervirano mjesto sadržaja 1"/>
          <p:cNvSpPr>
            <a:spLocks noGrp="1" noChangeArrowheads="1"/>
          </p:cNvSpPr>
          <p:nvPr>
            <p:ph idx="1"/>
          </p:nvPr>
        </p:nvSpPr>
        <p:spPr>
          <a:xfrm>
            <a:off x="468313" y="2133600"/>
            <a:ext cx="8407400" cy="4175125"/>
          </a:xfrm>
        </p:spPr>
        <p:txBody>
          <a:bodyPr/>
          <a:lstStyle/>
          <a:p>
            <a:pPr marL="273050" indent="-273050" eaLnBrk="1" hangingPunct="1"/>
            <a:r>
              <a:rPr lang="hr-HR" altLang="sr-Latn-RS" sz="1800" smtClean="0">
                <a:solidFill>
                  <a:srgbClr val="002060"/>
                </a:solidFill>
              </a:rPr>
              <a:t>Žitarice, proizvodi i ostaci prerade žitarica (kakvi su mekinje, smrvljene žitarice, smrvljena slad ili brašno), hmelj, slad hmelja i korišteni slad.</a:t>
            </a:r>
          </a:p>
          <a:p>
            <a:pPr marL="273050" indent="-273050" eaLnBrk="1" hangingPunct="1"/>
            <a:r>
              <a:rPr lang="hr-HR" altLang="sr-Latn-RS" sz="1800" smtClean="0">
                <a:solidFill>
                  <a:srgbClr val="002060"/>
                </a:solidFill>
              </a:rPr>
              <a:t>Sjeme uljarica, kao i proizvodi i otpaci sjemena uljarica (kakvi su iscijeđene sjemenke, sjemene pogače, uljne pogače i brašno)</a:t>
            </a:r>
          </a:p>
          <a:p>
            <a:pPr marL="273050" indent="-273050" eaLnBrk="1" hangingPunct="1"/>
            <a:r>
              <a:rPr lang="hr-HR" altLang="sr-Latn-RS" sz="1800" smtClean="0">
                <a:solidFill>
                  <a:srgbClr val="002060"/>
                </a:solidFill>
              </a:rPr>
              <a:t>Kopra</a:t>
            </a:r>
          </a:p>
          <a:p>
            <a:pPr marL="273050" indent="-273050" eaLnBrk="1" hangingPunct="1"/>
            <a:r>
              <a:rPr lang="hr-HR" altLang="sr-Latn-RS" sz="1800" smtClean="0">
                <a:solidFill>
                  <a:srgbClr val="002060"/>
                </a:solidFill>
              </a:rPr>
              <a:t>Drvo u oblicima kakvi su, drvo, okruglo drvo, trupci, drvena pulpa, drvo za rudarstvo</a:t>
            </a:r>
          </a:p>
          <a:p>
            <a:pPr marL="273050" indent="-273050" eaLnBrk="1" hangingPunct="1"/>
            <a:r>
              <a:rPr lang="hr-HR" altLang="sr-Latn-RS" sz="1800" smtClean="0">
                <a:solidFill>
                  <a:srgbClr val="002060"/>
                </a:solidFill>
              </a:rPr>
              <a:t>Juta, konoplja, lan, sisal, java pamuk, i druga biljna vlakna</a:t>
            </a:r>
          </a:p>
          <a:p>
            <a:pPr marL="273050" indent="-273050" eaLnBrk="1" hangingPunct="1"/>
            <a:r>
              <a:rPr lang="hr-HR" altLang="sr-Latn-RS" sz="1800" smtClean="0">
                <a:solidFill>
                  <a:srgbClr val="002060"/>
                </a:solidFill>
              </a:rPr>
              <a:t>Riblje brašno i otpaci riba</a:t>
            </a:r>
          </a:p>
          <a:p>
            <a:pPr marL="273050" indent="-273050" eaLnBrk="1" hangingPunct="1"/>
            <a:r>
              <a:rPr lang="hr-HR" altLang="sr-Latn-RS" sz="1800" smtClean="0">
                <a:solidFill>
                  <a:srgbClr val="002060"/>
                </a:solidFill>
              </a:rPr>
              <a:t>Sulfidne rude i koncentrirati ruda</a:t>
            </a:r>
          </a:p>
          <a:p>
            <a:pPr marL="273050" indent="-273050" eaLnBrk="1" hangingPunct="1"/>
            <a:r>
              <a:rPr lang="hr-HR" altLang="sr-Latn-RS" sz="1800" smtClean="0">
                <a:solidFill>
                  <a:srgbClr val="002060"/>
                </a:solidFill>
              </a:rPr>
              <a:t>Drveni ugljen, ugljen i proizvodi od ugljena</a:t>
            </a:r>
          </a:p>
          <a:p>
            <a:pPr marL="273050" indent="-273050" eaLnBrk="1" hangingPunct="1"/>
            <a:r>
              <a:rPr lang="hr-HR" altLang="sr-Latn-RS" sz="1800" smtClean="0">
                <a:solidFill>
                  <a:srgbClr val="002060"/>
                </a:solidFill>
              </a:rPr>
              <a:t>Ostaci metala i krhotine, sitni komadi željeza i drugi otpaci nastali struganjem, bušenjem i zakivanjem,  stari metalni otpad</a:t>
            </a:r>
          </a:p>
        </p:txBody>
      </p:sp>
      <p:sp>
        <p:nvSpPr>
          <p:cNvPr id="12292" name="TekstniOkvir 3"/>
          <p:cNvSpPr txBox="1">
            <a:spLocks noChangeArrowheads="1"/>
          </p:cNvSpPr>
          <p:nvPr/>
        </p:nvSpPr>
        <p:spPr bwMode="auto">
          <a:xfrm>
            <a:off x="6638925" y="6488113"/>
            <a:ext cx="25047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hr-HR" altLang="sr-Latn-RS" dirty="0"/>
              <a:t>Kap.Renato </a:t>
            </a:r>
            <a:r>
              <a:rPr lang="hr-HR" altLang="sr-Latn-RS" dirty="0" smtClean="0"/>
              <a:t>Dudić©202</a:t>
            </a:r>
            <a:r>
              <a:rPr lang="en-US" altLang="sr-Latn-RS" dirty="0" smtClean="0"/>
              <a:t>3</a:t>
            </a:r>
            <a:endParaRPr lang="hr-HR" alt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slov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r-HR" altLang="sr-Latn-RS" smtClean="0">
                <a:solidFill>
                  <a:srgbClr val="002060"/>
                </a:solidFill>
              </a:rPr>
              <a:t>OTROVNI PLINOVI I PARE</a:t>
            </a:r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611188" y="2201863"/>
            <a:ext cx="7886700" cy="3819525"/>
          </a:xfrm>
        </p:spPr>
        <p:txBody>
          <a:bodyPr rtlCol="0"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hr-HR" sz="2400" dirty="0">
                <a:solidFill>
                  <a:srgbClr val="002060"/>
                </a:solidFill>
              </a:rPr>
              <a:t>Otrovni plinovi i pare mogu se isto tako stvarati u procesu fermentacije, truljenja i razlaganja životinjskih ili biljnih materijala.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hr-HR" sz="2400" dirty="0">
                <a:solidFill>
                  <a:srgbClr val="002060"/>
                </a:solidFill>
              </a:rPr>
              <a:t>Među te plinove i pare spadaju pored ostalih:</a:t>
            </a:r>
          </a:p>
          <a:p>
            <a:pPr marL="0" indent="0" eaLnBrk="1" fontAlgn="auto" hangingPunct="1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hr-HR" sz="2400" dirty="0">
                <a:solidFill>
                  <a:srgbClr val="002060"/>
                </a:solidFill>
              </a:rPr>
              <a:t>              -Ugljični </a:t>
            </a:r>
            <a:r>
              <a:rPr lang="hr-HR" sz="2400" dirty="0" err="1">
                <a:solidFill>
                  <a:srgbClr val="002060"/>
                </a:solidFill>
              </a:rPr>
              <a:t>monoksid</a:t>
            </a:r>
            <a:endParaRPr lang="hr-HR" sz="2400" dirty="0">
              <a:solidFill>
                <a:srgbClr val="00206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hr-HR" sz="2400" dirty="0">
                <a:solidFill>
                  <a:srgbClr val="002060"/>
                </a:solidFill>
              </a:rPr>
              <a:t>              -Pare benzena, gazolina i benzola</a:t>
            </a:r>
          </a:p>
          <a:p>
            <a:pPr marL="0" indent="0" eaLnBrk="1" fontAlgn="auto" hangingPunct="1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hr-HR" sz="2400" dirty="0">
                <a:solidFill>
                  <a:srgbClr val="002060"/>
                </a:solidFill>
              </a:rPr>
              <a:t>              -Pare sredstava za dezinfekciju, čišćenje i razrjeđivanje</a:t>
            </a:r>
          </a:p>
          <a:p>
            <a:pPr marL="0" indent="0" eaLnBrk="1" fontAlgn="auto" hangingPunct="1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hr-HR" sz="2400" dirty="0">
                <a:solidFill>
                  <a:srgbClr val="002060"/>
                </a:solidFill>
              </a:rPr>
              <a:t>              -Plinovi i pare koje ispuštaju različiti tereti </a:t>
            </a:r>
          </a:p>
          <a:p>
            <a:pPr marL="0" indent="0" eaLnBrk="1" fontAlgn="auto" hangingPunct="1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hr-HR" sz="2400" dirty="0">
                <a:solidFill>
                  <a:srgbClr val="002060"/>
                </a:solidFill>
              </a:rPr>
              <a:t>              -Prirodni (zemni-močvarni) plin (metan)</a:t>
            </a:r>
          </a:p>
        </p:txBody>
      </p:sp>
      <p:sp>
        <p:nvSpPr>
          <p:cNvPr id="13316" name="TekstniOkvir 3"/>
          <p:cNvSpPr txBox="1">
            <a:spLocks noChangeArrowheads="1"/>
          </p:cNvSpPr>
          <p:nvPr/>
        </p:nvSpPr>
        <p:spPr bwMode="auto">
          <a:xfrm>
            <a:off x="6638925" y="6488113"/>
            <a:ext cx="25047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hr-HR" altLang="sr-Latn-RS" dirty="0"/>
              <a:t>Kap.Renato </a:t>
            </a:r>
            <a:r>
              <a:rPr lang="hr-HR" altLang="sr-Latn-RS" dirty="0" smtClean="0"/>
              <a:t>Dudić©202</a:t>
            </a:r>
            <a:r>
              <a:rPr lang="en-US" altLang="sr-Latn-RS" dirty="0" smtClean="0"/>
              <a:t>3</a:t>
            </a:r>
            <a:endParaRPr lang="hr-HR" alt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slov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r-HR" altLang="sr-Latn-RS" sz="3200" smtClean="0">
                <a:solidFill>
                  <a:srgbClr val="002060"/>
                </a:solidFill>
              </a:rPr>
              <a:t/>
            </a:r>
            <a:br>
              <a:rPr lang="hr-HR" altLang="sr-Latn-RS" sz="3200" smtClean="0">
                <a:solidFill>
                  <a:srgbClr val="002060"/>
                </a:solidFill>
              </a:rPr>
            </a:br>
            <a:r>
              <a:rPr lang="hr-HR" altLang="sr-Latn-RS" sz="3200" smtClean="0">
                <a:solidFill>
                  <a:srgbClr val="002060"/>
                </a:solidFill>
              </a:rPr>
              <a:t>ZAPALJIVI PLINOVI I PARE</a:t>
            </a:r>
            <a:br>
              <a:rPr lang="hr-HR" altLang="sr-Latn-RS" sz="3200" smtClean="0">
                <a:solidFill>
                  <a:srgbClr val="002060"/>
                </a:solidFill>
              </a:rPr>
            </a:br>
            <a:endParaRPr lang="hr-HR" altLang="sr-Latn-RS" sz="3200" smtClean="0">
              <a:solidFill>
                <a:srgbClr val="002060"/>
              </a:solidFill>
            </a:endParaRPr>
          </a:p>
        </p:txBody>
      </p:sp>
      <p:sp>
        <p:nvSpPr>
          <p:cNvPr id="2" name="Rezervirano mjesto sadržaja 1"/>
          <p:cNvSpPr>
            <a:spLocks noGrp="1" noChangeArrowheads="1"/>
          </p:cNvSpPr>
          <p:nvPr>
            <p:ph idx="1"/>
          </p:nvPr>
        </p:nvSpPr>
        <p:spPr>
          <a:xfrm>
            <a:off x="628650" y="2349500"/>
            <a:ext cx="7886700" cy="3187700"/>
          </a:xfrm>
        </p:spPr>
        <p:txBody>
          <a:bodyPr/>
          <a:lstStyle/>
          <a:p>
            <a:pPr marL="273050" indent="-273050" eaLnBrk="1" hangingPunct="1"/>
            <a:r>
              <a:rPr lang="hr-HR" altLang="sr-Latn-RS" sz="2400" smtClean="0">
                <a:solidFill>
                  <a:srgbClr val="002060"/>
                </a:solidFill>
              </a:rPr>
              <a:t>Zapaljiva je atmosfera redovito rezultat nazočnosti zapaljivih plinova i para</a:t>
            </a:r>
          </a:p>
          <a:p>
            <a:pPr marL="273050" indent="-273050" eaLnBrk="1" hangingPunct="1"/>
            <a:r>
              <a:rPr lang="hr-HR" altLang="sr-Latn-RS" sz="2400" smtClean="0">
                <a:solidFill>
                  <a:srgbClr val="002060"/>
                </a:solidFill>
              </a:rPr>
              <a:t>Radovi koji se izvode u nekom zatvorenom prostoru mogu isto tako biti uzrokom sakupljanja zapaljivih plinova i para</a:t>
            </a:r>
          </a:p>
          <a:p>
            <a:pPr marL="273050" indent="-273050" eaLnBrk="1" hangingPunct="1"/>
            <a:r>
              <a:rPr lang="hr-HR" altLang="sr-Latn-RS" sz="2400" smtClean="0">
                <a:solidFill>
                  <a:srgbClr val="002060"/>
                </a:solidFill>
              </a:rPr>
              <a:t>Atmosfera unutar zatvorenog prostora ili tanka mora se stalno provjeravati ukoliko su u prostoru obavljaju bilo kakvi radovi</a:t>
            </a:r>
          </a:p>
        </p:txBody>
      </p:sp>
      <p:sp>
        <p:nvSpPr>
          <p:cNvPr id="14340" name="TekstniOkvir 3"/>
          <p:cNvSpPr txBox="1">
            <a:spLocks noChangeArrowheads="1"/>
          </p:cNvSpPr>
          <p:nvPr/>
        </p:nvSpPr>
        <p:spPr bwMode="auto">
          <a:xfrm>
            <a:off x="6638925" y="6502400"/>
            <a:ext cx="25047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hr-HR" altLang="sr-Latn-RS" dirty="0"/>
              <a:t>Kap.Renato </a:t>
            </a:r>
            <a:r>
              <a:rPr lang="hr-HR" altLang="sr-Latn-RS" dirty="0" smtClean="0"/>
              <a:t>Dudić©202</a:t>
            </a:r>
            <a:r>
              <a:rPr lang="en-US" altLang="sr-Latn-RS" dirty="0" smtClean="0"/>
              <a:t>3</a:t>
            </a:r>
            <a:endParaRPr lang="hr-HR" alt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slov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353425" cy="792163"/>
          </a:xfrm>
        </p:spPr>
        <p:txBody>
          <a:bodyPr/>
          <a:lstStyle/>
          <a:p>
            <a:pPr algn="ctr" eaLnBrk="1" hangingPunct="1"/>
            <a:r>
              <a:rPr lang="hr-HR" altLang="sr-Latn-RS" smtClean="0"/>
              <a:t>PROCEDURE PRI ULASKU ZATVORENI PROSTOR</a:t>
            </a:r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0" y="1284288"/>
            <a:ext cx="9144000" cy="55737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1400" dirty="0">
                <a:solidFill>
                  <a:srgbClr val="002060"/>
                </a:solidFill>
              </a:rPr>
              <a:t>  Obavijestiti dežurnog časnika ili strojara koji se nalazi na dužnosti, o imenima osoba koji ulaze u prostor.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r-HR" sz="1400" dirty="0">
                <a:solidFill>
                  <a:srgbClr val="002060"/>
                </a:solidFill>
              </a:rPr>
              <a:t>  Naziv prostora u koji se ulazi i predviđeno vrijeme završetka radova.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hr-HR" sz="1400" dirty="0">
                <a:solidFill>
                  <a:srgbClr val="002060"/>
                </a:solidFill>
              </a:rPr>
              <a:t>Na ulazu u takav prostor, mora se izvjesiti dozvola za ulazak s imenima osoba koje su ušle u prostor, kao i vrijeme ulaska.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hr-HR" sz="1400" dirty="0">
                <a:solidFill>
                  <a:srgbClr val="002060"/>
                </a:solidFill>
              </a:rPr>
              <a:t>Izvoditi radove u prostoru s dvoje ili više osoba.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hr-HR" sz="1400" dirty="0">
                <a:solidFill>
                  <a:srgbClr val="002060"/>
                </a:solidFill>
              </a:rPr>
              <a:t>Na ulaz u takav prostor potrebno je postaviti osobu koja će preko uređaja za komunikaciju najčešće prijenosnog radija održavati komunikaciju s osobama u zatvorenom prostoru.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hr-HR" sz="1400" dirty="0">
                <a:solidFill>
                  <a:srgbClr val="002060"/>
                </a:solidFill>
              </a:rPr>
              <a:t>Aparat za disanje spreman za uporabu mora se nalaziti na ulazu u prostor.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hr-HR" sz="1400" dirty="0">
                <a:solidFill>
                  <a:srgbClr val="002060"/>
                </a:solidFill>
              </a:rPr>
              <a:t>Koristiti sigurnosni konop (</a:t>
            </a:r>
            <a:r>
              <a:rPr lang="hr-HR" sz="1400" dirty="0" err="1">
                <a:solidFill>
                  <a:srgbClr val="002060"/>
                </a:solidFill>
              </a:rPr>
              <a:t>life</a:t>
            </a:r>
            <a:r>
              <a:rPr lang="hr-HR" sz="1400" dirty="0">
                <a:solidFill>
                  <a:srgbClr val="002060"/>
                </a:solidFill>
              </a:rPr>
              <a:t> line)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hr-HR" sz="1400" dirty="0">
                <a:solidFill>
                  <a:srgbClr val="002060"/>
                </a:solidFill>
              </a:rPr>
              <a:t>Mjerenja koncentracije kisika, otrovnih i zapaljivih plinova mora se vršiti najmanje svakih 30 minuta.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hr-HR" sz="1400" dirty="0">
                <a:solidFill>
                  <a:srgbClr val="002060"/>
                </a:solidFill>
              </a:rPr>
              <a:t>Ventilacija prostora mora biti dostatna i konstantna.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hr-HR" sz="1400" dirty="0">
                <a:solidFill>
                  <a:srgbClr val="002060"/>
                </a:solidFill>
              </a:rPr>
              <a:t>Osvjetljenje radnog prostora,  prolaza i stepenica unutar zatvorenih prostora mora biti provjereno i dostatno za siguran rad.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hr-HR" sz="1400" dirty="0">
                <a:solidFill>
                  <a:srgbClr val="002060"/>
                </a:solidFill>
              </a:rPr>
              <a:t>Svjetlosna oprema koja se koristi u takvom prostoru u kome postoji mogućnost stvaranja zapaljivih i eksplozivnih plinova, mora biti izrađena u </a:t>
            </a:r>
            <a:r>
              <a:rPr lang="hr-HR" sz="1400" dirty="0" err="1">
                <a:solidFill>
                  <a:srgbClr val="002060"/>
                </a:solidFill>
              </a:rPr>
              <a:t>antieksplozivnoj</a:t>
            </a:r>
            <a:r>
              <a:rPr lang="hr-HR" sz="1400" dirty="0">
                <a:solidFill>
                  <a:srgbClr val="002060"/>
                </a:solidFill>
              </a:rPr>
              <a:t> verziji.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hr-HR" sz="1400" dirty="0">
                <a:solidFill>
                  <a:srgbClr val="002060"/>
                </a:solidFill>
              </a:rPr>
              <a:t>Osobe koje su ušla u takav prostor, mogu započeti s radom tek nakon što su se privikle na osvjetljenje u prostoru.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hr-HR" sz="1400" dirty="0">
                <a:solidFill>
                  <a:srgbClr val="002060"/>
                </a:solidFill>
              </a:rPr>
              <a:t>Ukoliko se primijeti bilo kakva abnormalnost u pogledu atmosfere u prostoru, odmah treba prekinuti svaki rad, i ne nastavljati s istim dok se atmosfera u tanku ne normalizira.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hr-HR" sz="1400" dirty="0">
                <a:solidFill>
                  <a:srgbClr val="002060"/>
                </a:solidFill>
              </a:rPr>
              <a:t>Obavijestiti dežurnog časnika/strojara o osobama koje su izašle iz prostora. Dežurni časnik ili strojar mora stalno voditi evidenciju o broju osoba u prostoru.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hr-HR" sz="1400" dirty="0">
                <a:solidFill>
                  <a:srgbClr val="002060"/>
                </a:solidFill>
              </a:rPr>
              <a:t>Po završetku posla u zatvorenom prostoru, treba provjeriti i biti siguran da su sve osobe koje su bile u prostoru, isti i napustile. Ta činjenica bi trebala biti zavedena i u brodski dnevnik.</a:t>
            </a:r>
          </a:p>
        </p:txBody>
      </p:sp>
      <p:sp>
        <p:nvSpPr>
          <p:cNvPr id="4" name="TekstniOkvir 3"/>
          <p:cNvSpPr txBox="1">
            <a:spLocks noChangeArrowheads="1"/>
          </p:cNvSpPr>
          <p:nvPr/>
        </p:nvSpPr>
        <p:spPr bwMode="auto">
          <a:xfrm>
            <a:off x="0" y="668338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hr-HR" altLang="sr-Latn-RS">
                <a:solidFill>
                  <a:srgbClr val="FF0000"/>
                </a:solidFill>
              </a:rPr>
              <a:t>U proceduralne radnje uključeno je ispunjavanje odgovarajuće </a:t>
            </a:r>
            <a:r>
              <a:rPr lang="hr-HR" altLang="sr-Latn-RS" b="1">
                <a:solidFill>
                  <a:srgbClr val="FF0000"/>
                </a:solidFill>
              </a:rPr>
              <a:t>LISTE PROVJERE – tzv.CHECK LIST </a:t>
            </a:r>
          </a:p>
        </p:txBody>
      </p:sp>
      <p:sp>
        <p:nvSpPr>
          <p:cNvPr id="15365" name="TekstniOkvir 4"/>
          <p:cNvSpPr txBox="1">
            <a:spLocks noChangeArrowheads="1"/>
          </p:cNvSpPr>
          <p:nvPr/>
        </p:nvSpPr>
        <p:spPr bwMode="auto">
          <a:xfrm>
            <a:off x="6638925" y="6488113"/>
            <a:ext cx="25047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hr-HR" altLang="sr-Latn-RS" dirty="0"/>
              <a:t>Kap.Renato </a:t>
            </a:r>
            <a:r>
              <a:rPr lang="hr-HR" altLang="sr-Latn-RS" dirty="0" smtClean="0"/>
              <a:t>Dudić©202</a:t>
            </a:r>
            <a:r>
              <a:rPr lang="en-US" altLang="sr-Latn-RS" dirty="0" smtClean="0"/>
              <a:t>3</a:t>
            </a:r>
            <a:endParaRPr lang="hr-HR" alt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1080</Words>
  <Application>Microsoft Office PowerPoint</Application>
  <PresentationFormat>On-screen Show (4:3)</PresentationFormat>
  <Paragraphs>113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Arial</vt:lpstr>
      <vt:lpstr>Calibri Light</vt:lpstr>
      <vt:lpstr>Segoe UI Semilight</vt:lpstr>
      <vt:lpstr>Symbol</vt:lpstr>
      <vt:lpstr>Tema sustava Office</vt:lpstr>
      <vt:lpstr>MJERE SIGURNOSTI PRI ULASKU U ZATVORENE ILI ZAGAĐENE PROSTORE NA BRODU</vt:lpstr>
      <vt:lpstr> ULAZAK U ZATVORENE I SKUČENE PROSTORE </vt:lpstr>
      <vt:lpstr>PowerPoint Presentation</vt:lpstr>
      <vt:lpstr>OPASNOSTI PRI ULASKU U ZATVORENE PROSTORE</vt:lpstr>
      <vt:lpstr>Prije ulaska u bilo koji zatvoreni prostor treba ispitati i utvrditi prisustvo (%) kisika.</vt:lpstr>
      <vt:lpstr>Tereti koji uzrokuju nedostatka kisika</vt:lpstr>
      <vt:lpstr>OTROVNI PLINOVI I PARE</vt:lpstr>
      <vt:lpstr> ZAPALJIVI PLINOVI I PARE </vt:lpstr>
      <vt:lpstr>PROCEDURE PRI ULASKU ZATVORENI PROSTOR</vt:lpstr>
      <vt:lpstr> DOZVOLA ZA ULAZAK U ZATVORENE ILI ZAGAĐENE PROSTORE</vt:lpstr>
      <vt:lpstr>PowerPoint Presentation</vt:lpstr>
      <vt:lpstr>PROVJERA ATMOSFERSKIH UVJETA U TANKU PRIJE ULASKA</vt:lpstr>
      <vt:lpstr> UREĐAJI ZA MJERENJE SADRŽAJA KISIKA EKSPLOZIVNOSTI I OTROVNOSTI</vt:lpstr>
      <vt:lpstr>SPAŠAVANJE IZ ZATVORENOG PROSTORA </vt:lpstr>
    </vt:vector>
  </TitlesOfParts>
  <Company>MZOS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UTJECAJ POŽARA NA LJUDSKO ZDRAVLJE</dc:title>
  <dc:creator>POMORSKA ŠKOLA BAKAR</dc:creator>
  <cp:lastModifiedBy>Renato</cp:lastModifiedBy>
  <cp:revision>33</cp:revision>
  <dcterms:created xsi:type="dcterms:W3CDTF">2013-02-22T12:34:10Z</dcterms:created>
  <dcterms:modified xsi:type="dcterms:W3CDTF">2023-01-09T08:34:50Z</dcterms:modified>
</cp:coreProperties>
</file>