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8" r:id="rId2"/>
    <p:sldId id="319" r:id="rId3"/>
    <p:sldId id="317" r:id="rId4"/>
    <p:sldId id="375" r:id="rId5"/>
    <p:sldId id="376" r:id="rId6"/>
    <p:sldId id="381" r:id="rId7"/>
    <p:sldId id="382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6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1AC17806-2577-4E04-A0A6-787BCDFB6F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xmlns="" id="{64DC4BD1-85F3-4F68-871E-099EE93CA0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85D32EEE-71D2-4E47-9647-F8A5D99C0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544BC-60FC-462E-8153-6112C0E7EC10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81C29551-BFB2-41B7-BFE1-B0D7E6FB9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4D7FC439-D718-4B36-A9F7-892AF98DD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B689-8CFF-4339-A538-0E89DABFE4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34871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FBDFF7CD-F070-4D26-892B-CFC4DFFBF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xmlns="" id="{8F24C19C-9FCC-4458-B1BE-BD633C038A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D7C923EA-0B58-46CC-9324-883C3934D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544BC-60FC-462E-8153-6112C0E7EC10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902820EA-0C49-4351-A085-E26D09700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BC46E98F-3BBB-43D0-821F-2BE7869DA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B689-8CFF-4339-A538-0E89DABFE4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96725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xmlns="" id="{E775F9F5-BFC0-4D51-9895-040A21D7DD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xmlns="" id="{CC888C22-ECB2-4490-8E5B-2DDC4508EC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D28E8DBC-965D-4744-B568-E000BB208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544BC-60FC-462E-8153-6112C0E7EC10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AC026197-4485-41DB-873A-7C5A71C11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7547F7E1-9935-4CDC-A6B7-33F364878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B689-8CFF-4339-A538-0E89DABFE4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12958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endParaRPr lang="hr-HR" noProof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DB67552-0E58-48E5-B662-05DE7FAC43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A3489A0B-C778-4ECD-9166-9B86774B16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663F1BD-8483-4FFF-B689-249C93C2DA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7C2398-5252-4044-876C-8BB6B3BF6F3C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97686777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97FBB002-B5A1-4D9B-9E3E-6B7F7CC10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8A6A7047-D63A-44D1-960D-E25D50CF1C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D86344B7-8F3E-4570-8AF4-B5482F0EB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544BC-60FC-462E-8153-6112C0E7EC10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0E3BC329-07D8-46EF-8058-B9397D786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BDDC48B5-7D99-4CB2-8F1D-6CF9B3655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B689-8CFF-4339-A538-0E89DABFE4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2163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B1201431-B26B-4E56-AFE0-ADDFC4110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xmlns="" id="{CBC99446-4636-4596-9DD8-2FB43EAB4D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19530B5C-B214-4FC7-8FB0-FB1200A1F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544BC-60FC-462E-8153-6112C0E7EC10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8172C639-C833-4E74-9673-F04EEF5AC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D43D7676-7DDC-4718-A1B8-4D3623873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B689-8CFF-4339-A538-0E89DABFE4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03316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13FB245A-870B-4DAB-8BED-168209031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5B5EFF07-EEF1-40B0-96FE-310D6B437C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xmlns="" id="{1BA45CE2-464D-4CA9-8AB5-6E2A00D2D6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xmlns="" id="{B4F76B99-D116-49B4-8D07-0944F893D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544BC-60FC-462E-8153-6112C0E7EC10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xmlns="" id="{260630B5-7AC2-4ED1-B0C9-D701AADB6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xmlns="" id="{C763D4B3-F85B-4FAA-88AB-F43AA56E4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B689-8CFF-4339-A538-0E89DABFE4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40791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FA7BD191-7B50-4704-9F3D-8BD85079F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xmlns="" id="{0C722218-2968-4DD1-A21F-7A4A4BB5E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xmlns="" id="{D8D9EAD4-40F3-4BD5-9698-7585E4F8C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xmlns="" id="{2C596060-F670-4FC9-9421-F99A32D26C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xmlns="" id="{54B18C3B-E15B-4837-9C1E-3D2A59D17C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xmlns="" id="{1F67DD3D-ADA0-4413-A506-FFB767237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544BC-60FC-462E-8153-6112C0E7EC10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xmlns="" id="{D08E9F32-B7D6-4062-A2C5-BA8C8E0A7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xmlns="" id="{386FB16D-B0DC-4D9B-B5CD-5E3F87EE7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B689-8CFF-4339-A538-0E89DABFE4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02167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1CB71924-ECFD-4FFA-9AD5-8338287E3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xmlns="" id="{D9D4515D-D7EB-4114-BABB-EF48ADD1E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544BC-60FC-462E-8153-6112C0E7EC10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xmlns="" id="{CDB10A25-CB8D-4FB0-A0DE-D79DAAFE2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xmlns="" id="{46C7F309-5CDF-459D-BFDD-BB5C3D795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B689-8CFF-4339-A538-0E89DABFE4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72887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xmlns="" id="{A53B4DDA-C5A9-43AE-9975-BCFB78F16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544BC-60FC-462E-8153-6112C0E7EC10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xmlns="" id="{8012162C-0560-412B-89ED-D8C70F123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xmlns="" id="{DFFADB61-2B53-48C6-84D6-C7C96A4D1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B689-8CFF-4339-A538-0E89DABFE4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53887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755BA7D2-E9D2-4AD3-9EBA-9C95D6B95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FB08368A-0416-4603-94A7-9DB5D74CF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xmlns="" id="{E6181C84-1EAB-48F6-BC7E-07B20A8EE8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xmlns="" id="{127BB0A1-AFED-4672-A4EA-7F8D78BB2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544BC-60FC-462E-8153-6112C0E7EC10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xmlns="" id="{25581720-5E34-4FFD-B0A9-8B312B30B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xmlns="" id="{DA3BC01B-E601-41F2-91CE-EF72CFA73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B689-8CFF-4339-A538-0E89DABFE4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18522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52AC5FB2-3C97-4F84-B3B3-28B092236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xmlns="" id="{F6457C08-D757-45C7-BE5C-F5A20208EC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xmlns="" id="{1E40D8FD-A126-4659-B128-6320D5B01D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xmlns="" id="{B6C13D23-BE89-421D-80F2-12C030054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544BC-60FC-462E-8153-6112C0E7EC10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xmlns="" id="{F91A63BF-6E5F-421B-B484-9EF39C186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xmlns="" id="{45F0B06F-9AC9-4C07-99AB-EDFCA6406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B689-8CFF-4339-A538-0E89DABFE4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99480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xmlns="" id="{BB644D7C-7B13-4B81-9159-FD10405E1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xmlns="" id="{3F43E73D-71C2-4ACB-A455-35B6E25272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E154A15E-E704-447C-B233-273A95327A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544BC-60FC-462E-8153-6112C0E7EC10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C0093CF5-1BD5-4010-AFA8-9D716B994E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9E6606AE-E20D-4897-A7DE-43AE5D1E30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CB689-8CFF-4339-A538-0E89DABFE4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91599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xmlns="" id="{04825B40-D0C6-49CC-B8C5-B85E829A63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914400"/>
          </a:xfrm>
        </p:spPr>
        <p:txBody>
          <a:bodyPr/>
          <a:lstStyle/>
          <a:p>
            <a:pPr eaLnBrk="1" hangingPunct="1"/>
            <a:r>
              <a:rPr lang="hr-HR" altLang="sr-Latn-RS" b="1" i="1">
                <a:latin typeface="Garamond" panose="02020404030301010803" pitchFamily="18" charset="0"/>
              </a:rPr>
              <a:t>M</a:t>
            </a:r>
            <a:r>
              <a:rPr lang="hr-HR" altLang="sr-Latn-RS" b="1" i="1">
                <a:latin typeface="Garamond" panose="02020404030301010803" pitchFamily="18" charset="0"/>
                <a:cs typeface="Times New Roman" panose="02020603050405020304" pitchFamily="18" charset="0"/>
              </a:rPr>
              <a:t>anevar sidrenja pramcem na vjetar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xmlns="" id="{A41AEA8E-34C2-42A4-98E7-3C14275E831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828800" y="1524000"/>
            <a:ext cx="2667000" cy="4191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hr-HR" altLang="sr-Latn-RS" sz="2400" b="1" i="1">
                <a:latin typeface="Garamond" panose="02020404030301010803" pitchFamily="18" charset="0"/>
              </a:rPr>
              <a:t>M</a:t>
            </a:r>
            <a:r>
              <a:rPr lang="hr-HR" altLang="sr-Latn-RS" sz="2400" b="1" i="1">
                <a:latin typeface="Garamond" panose="02020404030301010803" pitchFamily="18" charset="0"/>
                <a:cs typeface="Times New Roman" panose="02020603050405020304" pitchFamily="18" charset="0"/>
              </a:rPr>
              <a:t>anevar sidrenja pramcem na vjetar primjenjuje se obično kod sidrenja na sidrištima gdje nema dovoljno prostora (u uvalama i sl.). </a:t>
            </a:r>
            <a:endParaRPr lang="hr-HR" altLang="sr-Latn-RS" sz="2400" b="1"/>
          </a:p>
        </p:txBody>
      </p:sp>
      <p:pic>
        <p:nvPicPr>
          <p:cNvPr id="67590" name="Picture 6" descr="D:\dokumenti RR - 1\Slike Manev-JPG\slika 079.jpg">
            <a:extLst>
              <a:ext uri="{FF2B5EF4-FFF2-40B4-BE49-F238E27FC236}">
                <a16:creationId xmlns:a16="http://schemas.microsoft.com/office/drawing/2014/main" xmlns="" id="{601616F1-19A3-4867-962A-EC635A75DE28}"/>
              </a:ext>
            </a:extLst>
          </p:cNvPr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76964" y="990600"/>
            <a:ext cx="3182937" cy="5105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 autoUpdateAnimBg="0"/>
      <p:bldP spid="6758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xmlns="" id="{58621812-F614-4D07-97A0-9EA733AA86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914400"/>
          </a:xfrm>
        </p:spPr>
        <p:txBody>
          <a:bodyPr/>
          <a:lstStyle/>
          <a:p>
            <a:pPr eaLnBrk="1" hangingPunct="1"/>
            <a:r>
              <a:rPr lang="hr-HR" altLang="sr-Latn-RS" b="1" i="1">
                <a:latin typeface="Garamond" panose="02020404030301010803" pitchFamily="18" charset="0"/>
                <a:cs typeface="Times New Roman" panose="02020603050405020304" pitchFamily="18" charset="0"/>
              </a:rPr>
              <a:t>Manevar sidrenja bočno na vjetar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xmlns="" id="{663EACB5-E734-4A5B-BA97-D4107816039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828800" y="1524000"/>
            <a:ext cx="26670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altLang="sr-Latn-RS" sz="2400" b="1" i="1">
                <a:latin typeface="Garamond" panose="02020404030301010803" pitchFamily="18" charset="0"/>
                <a:cs typeface="Times New Roman" panose="02020603050405020304" pitchFamily="18" charset="0"/>
              </a:rPr>
              <a:t>Manevar sidrenja bočno na vjetar primjenjuje se često na prostranom i slobodnom sidrištu. To je najčešće slučaj kad se sidri na sidrištima gdje je obala ravna crta a vjetar puše od obale</a:t>
            </a:r>
            <a:r>
              <a:rPr lang="hr-HR" altLang="sr-Latn-RS" sz="2400" b="1" i="1">
                <a:latin typeface="Garamond" panose="02020404030301010803" pitchFamily="18" charset="0"/>
              </a:rPr>
              <a:t> </a:t>
            </a:r>
          </a:p>
        </p:txBody>
      </p:sp>
      <p:pic>
        <p:nvPicPr>
          <p:cNvPr id="68615" name="Picture 7" descr="D:\dokumenti RR - 1\Slike Manev-JPG\slika 080.jpg">
            <a:extLst>
              <a:ext uri="{FF2B5EF4-FFF2-40B4-BE49-F238E27FC236}">
                <a16:creationId xmlns:a16="http://schemas.microsoft.com/office/drawing/2014/main" xmlns="" id="{EC7D6439-03B6-4421-ACA7-9B209B09B8F1}"/>
              </a:ext>
            </a:extLst>
          </p:cNvPr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76800" y="1295401"/>
            <a:ext cx="5105400" cy="5084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 autoUpdateAnimBg="0"/>
      <p:bldP spid="6861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xmlns="" id="{3793FA51-16A2-44C2-82D9-B0DF02BCF5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r-HR" altLang="sr-Latn-RS" b="1" i="1">
                <a:latin typeface="Garamond" panose="02020404030301010803" pitchFamily="18" charset="0"/>
                <a:cs typeface="Times New Roman" panose="02020603050405020304" pitchFamily="18" charset="0"/>
              </a:rPr>
              <a:t>Sidrenje s dva sidra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xmlns="" id="{3B10AE99-0D4E-477C-AEF5-CE24873CDB3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819400" y="1828800"/>
            <a:ext cx="6781800" cy="4267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altLang="sr-Latn-RS" b="1" i="1">
                <a:latin typeface="Garamond" panose="02020404030301010803" pitchFamily="18" charset="0"/>
                <a:cs typeface="Times New Roman" panose="02020603050405020304" pitchFamily="18" charset="0"/>
              </a:rPr>
              <a:t>Sidrenje se može izvesti na jedan od ova dva načina :</a:t>
            </a:r>
            <a:r>
              <a:rPr lang="hr-HR" altLang="sr-Latn-RS" b="1" i="1">
                <a:latin typeface="Garamond" panose="02020404030301010803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b="1" i="1">
                <a:latin typeface="Garamond" panose="02020404030301010803" pitchFamily="18" charset="0"/>
                <a:cs typeface="Times New Roman" panose="02020603050405020304" pitchFamily="18" charset="0"/>
              </a:rPr>
              <a:t>da se točki sidrenja prilazi kursom na vjetar </a:t>
            </a:r>
            <a:endParaRPr lang="hr-HR" altLang="sr-Latn-RS" b="1" i="1">
              <a:latin typeface="Garamond" panose="02020404030301010803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hr-HR" altLang="sr-Latn-RS" b="1" i="1">
                <a:latin typeface="Garamond" panose="02020404030301010803" pitchFamily="18" charset="0"/>
                <a:cs typeface="Times New Roman" panose="02020603050405020304" pitchFamily="18" charset="0"/>
              </a:rPr>
              <a:t>da se točki sidrenja prilazi u kursu okomito na vjetar </a:t>
            </a:r>
            <a:endParaRPr lang="hr-HR" altLang="sr-Latn-RS" b="1" i="1">
              <a:latin typeface="Garamond" panose="02020404030301010803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hr-HR" altLang="sr-Latn-RS" b="1" i="1">
                <a:latin typeface="Garamond" panose="02020404030301010803" pitchFamily="18" charset="0"/>
              </a:rPr>
              <a:t>M</a:t>
            </a:r>
            <a:r>
              <a:rPr lang="hr-HR" altLang="sr-Latn-RS" b="1" i="1">
                <a:latin typeface="Garamond" panose="02020404030301010803" pitchFamily="18" charset="0"/>
                <a:cs typeface="Times New Roman" panose="02020603050405020304" pitchFamily="18" charset="0"/>
              </a:rPr>
              <a:t>anevar sidrenja pramcem na vjetar primjenjuje se obično kod sidrenja na sidrištima gdje nema dovoljno prostora (u uvalama i sl.). Postupak je slijedeći 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hr-HR" altLang="sr-Latn-RS" b="1" i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 autoUpdateAnimBg="0"/>
      <p:bldP spid="6656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>
            <a:extLst>
              <a:ext uri="{FF2B5EF4-FFF2-40B4-BE49-F238E27FC236}">
                <a16:creationId xmlns:a16="http://schemas.microsoft.com/office/drawing/2014/main" xmlns="" id="{7AA6313B-BD75-48CC-BAA0-F7C92168B2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304800"/>
            <a:ext cx="9144000" cy="838200"/>
          </a:xfrm>
        </p:spPr>
        <p:txBody>
          <a:bodyPr/>
          <a:lstStyle/>
          <a:p>
            <a:pPr eaLnBrk="1" hangingPunct="1"/>
            <a:r>
              <a:rPr lang="hr-HR" altLang="sr-Latn-RS" sz="4000" b="1" i="1">
                <a:latin typeface="Garamond" panose="02020404030301010803" pitchFamily="18" charset="0"/>
              </a:rPr>
              <a:t>Manevar pristajanja u č</a:t>
            </a:r>
            <a:r>
              <a:rPr lang="hr-HR" altLang="sr-Latn-RS" sz="4000" b="1" i="1">
                <a:cs typeface="Times New Roman" panose="02020603050405020304" pitchFamily="18" charset="0"/>
              </a:rPr>
              <a:t>etverovez</a:t>
            </a:r>
          </a:p>
        </p:txBody>
      </p:sp>
      <p:sp>
        <p:nvSpPr>
          <p:cNvPr id="142339" name="Rectangle 3">
            <a:extLst>
              <a:ext uri="{FF2B5EF4-FFF2-40B4-BE49-F238E27FC236}">
                <a16:creationId xmlns:a16="http://schemas.microsoft.com/office/drawing/2014/main" xmlns="" id="{F14848F8-0A75-4CE1-BB58-9A77012DAA6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143000"/>
            <a:ext cx="8229600" cy="4495800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hr-HR" altLang="sr-Latn-RS" sz="2000" b="1" i="1">
                <a:latin typeface="Garamond" panose="02020404030301010803" pitchFamily="18" charset="0"/>
                <a:cs typeface="Times New Roman" panose="02020603050405020304" pitchFamily="18" charset="0"/>
              </a:rPr>
              <a:t>Četverovez predstavlja vez broda s </a:t>
            </a:r>
            <a:r>
              <a:rPr lang="hr-HR" altLang="sr-Latn-RS" sz="2000" b="1" i="1">
                <a:latin typeface="Garamond" panose="02020404030301010803" pitchFamily="18" charset="0"/>
              </a:rPr>
              <a:t>:</a:t>
            </a:r>
          </a:p>
          <a:p>
            <a:pPr algn="just" eaLnBrk="1" hangingPunct="1"/>
            <a:r>
              <a:rPr lang="hr-HR" altLang="sr-Latn-RS" sz="2000" b="1" i="1">
                <a:latin typeface="Garamond" panose="02020404030301010803" pitchFamily="18" charset="0"/>
              </a:rPr>
              <a:t>S </a:t>
            </a:r>
            <a:r>
              <a:rPr lang="hr-HR" altLang="sr-Latn-RS" sz="2000" b="1" i="1">
                <a:latin typeface="Garamond" panose="02020404030301010803" pitchFamily="18" charset="0"/>
                <a:cs typeface="Times New Roman" panose="02020603050405020304" pitchFamily="18" charset="0"/>
              </a:rPr>
              <a:t>jednim </a:t>
            </a:r>
            <a:r>
              <a:rPr lang="hr-HR" altLang="sr-Latn-RS" sz="2000" b="1" i="1">
                <a:latin typeface="Garamond" panose="02020404030301010803" pitchFamily="18" charset="0"/>
              </a:rPr>
              <a:t>oborenim sidrom, </a:t>
            </a:r>
            <a:r>
              <a:rPr lang="hr-HR" altLang="sr-Latn-RS" sz="2000" b="1" i="1">
                <a:latin typeface="Garamond" panose="02020404030301010803" pitchFamily="18" charset="0"/>
                <a:cs typeface="Times New Roman" panose="02020603050405020304" pitchFamily="18" charset="0"/>
              </a:rPr>
              <a:t>a s krmom vezanom konopima na obalu</a:t>
            </a:r>
            <a:r>
              <a:rPr lang="hr-HR" altLang="sr-Latn-RS" sz="2000" b="1" i="1">
                <a:latin typeface="Garamond" panose="02020404030301010803" pitchFamily="18" charset="0"/>
              </a:rPr>
              <a:t>,</a:t>
            </a:r>
            <a:r>
              <a:rPr lang="hr-HR" altLang="sr-Latn-RS" sz="2000" b="1" i="1"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endParaRPr lang="hr-HR" altLang="sr-Latn-RS" sz="2000" b="1" i="1">
              <a:latin typeface="Garamond" panose="02020404030301010803" pitchFamily="18" charset="0"/>
            </a:endParaRPr>
          </a:p>
          <a:p>
            <a:pPr algn="just" eaLnBrk="1" hangingPunct="1"/>
            <a:r>
              <a:rPr lang="hr-HR" altLang="sr-Latn-RS" sz="2000" b="1" i="1">
                <a:latin typeface="Garamond" panose="02020404030301010803" pitchFamily="18" charset="0"/>
                <a:cs typeface="Times New Roman" panose="02020603050405020304" pitchFamily="18" charset="0"/>
              </a:rPr>
              <a:t>dva oborena sidraa s krmom vezanom konopima na obalu</a:t>
            </a:r>
            <a:r>
              <a:rPr lang="hr-HR" altLang="sr-Latn-RS" sz="2000" b="1" i="1">
                <a:latin typeface="Garamond" panose="02020404030301010803" pitchFamily="18" charset="0"/>
              </a:rPr>
              <a:t>,</a:t>
            </a:r>
          </a:p>
          <a:p>
            <a:pPr algn="just" eaLnBrk="1" hangingPunct="1"/>
            <a:r>
              <a:rPr lang="hr-HR" altLang="sr-Latn-RS" sz="2000" b="1" i="1">
                <a:latin typeface="Garamond" panose="02020404030301010803" pitchFamily="18" charset="0"/>
              </a:rPr>
              <a:t>na </a:t>
            </a:r>
            <a:r>
              <a:rPr lang="hr-HR" altLang="sr-Latn-RS" sz="2000" b="1" i="1">
                <a:latin typeface="Garamond" panose="02020404030301010803" pitchFamily="18" charset="0"/>
                <a:cs typeface="Times New Roman" panose="02020603050405020304" pitchFamily="18" charset="0"/>
              </a:rPr>
              <a:t>plutaču. a s krmom vezanom konopima na obalu. </a:t>
            </a:r>
            <a:endParaRPr lang="hr-HR" altLang="sr-Latn-RS" sz="2000" b="1" i="1">
              <a:latin typeface="Garamond" panose="02020404030301010803" pitchFamily="18" charset="0"/>
            </a:endParaRPr>
          </a:p>
          <a:p>
            <a:pPr algn="just" eaLnBrk="1" hangingPunct="1"/>
            <a:endParaRPr lang="hr-HR" altLang="sr-Latn-RS" sz="2000" b="1" i="1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hr-HR" altLang="sr-Latn-RS" sz="2000" b="1" i="1">
                <a:latin typeface="Garamond" panose="02020404030301010803" pitchFamily="18" charset="0"/>
                <a:cs typeface="Times New Roman" panose="02020603050405020304" pitchFamily="18" charset="0"/>
              </a:rPr>
              <a:t>Prednosti ovakvog vezivanja broda su slijedeće:</a:t>
            </a:r>
            <a:r>
              <a:rPr lang="hr-HR" altLang="sr-Latn-RS" sz="2000" b="1" i="1">
                <a:latin typeface="Garamond" panose="02020404030301010803" pitchFamily="18" charset="0"/>
              </a:rPr>
              <a:t> </a:t>
            </a:r>
          </a:p>
          <a:p>
            <a:pPr algn="just" eaLnBrk="1" hangingPunct="1"/>
            <a:r>
              <a:rPr lang="hr-HR" altLang="sr-Latn-RS" sz="2000" b="1" i="1">
                <a:latin typeface="Garamond" panose="02020404030301010803" pitchFamily="18" charset="0"/>
                <a:cs typeface="Times New Roman" panose="02020603050405020304" pitchFamily="18" charset="0"/>
              </a:rPr>
              <a:t>brod zauzima vrlo malo prostora na obali,</a:t>
            </a:r>
            <a:r>
              <a:rPr lang="hr-HR" altLang="sr-Latn-RS" sz="2000" b="1" i="1">
                <a:latin typeface="Garamond" panose="02020404030301010803" pitchFamily="18" charset="0"/>
              </a:rPr>
              <a:t> </a:t>
            </a:r>
          </a:p>
          <a:p>
            <a:pPr algn="just" eaLnBrk="1" hangingPunct="1"/>
            <a:r>
              <a:rPr lang="hr-HR" altLang="sr-Latn-RS" sz="2000" b="1" i="1">
                <a:latin typeface="Garamond" panose="02020404030301010803" pitchFamily="18" charset="0"/>
                <a:cs typeface="Times New Roman" panose="02020603050405020304" pitchFamily="18" charset="0"/>
              </a:rPr>
              <a:t>manevar isplovljenja iz četveroveza jednostavan je i brz  za  vrijeme bilo kakvog vremena.</a:t>
            </a:r>
          </a:p>
          <a:p>
            <a:pPr algn="just" eaLnBrk="1" hangingPunct="1">
              <a:buFontTx/>
              <a:buNone/>
            </a:pPr>
            <a:r>
              <a:rPr lang="hr-HR" altLang="sr-Latn-RS" sz="2000" b="1" i="1">
                <a:latin typeface="Garamond" panose="02020404030301010803" pitchFamily="18" charset="0"/>
                <a:cs typeface="Times New Roman" panose="02020603050405020304" pitchFamily="18" charset="0"/>
              </a:rPr>
              <a:t>Najveći nedostatak ovakvog veza je taj što je krma broda, kao najosjetljiviji dio  (kormilo i vijak) izložena oštećenju zbog blizine obale. </a:t>
            </a:r>
            <a:endParaRPr lang="hr-HR" altLang="sr-Latn-RS" sz="2000" b="1" i="1">
              <a:latin typeface="Garamond" panose="02020404030301010803" pitchFamily="18" charset="0"/>
            </a:endParaRPr>
          </a:p>
        </p:txBody>
      </p:sp>
      <p:sp>
        <p:nvSpPr>
          <p:cNvPr id="90116" name="Rectangle 4">
            <a:extLst>
              <a:ext uri="{FF2B5EF4-FFF2-40B4-BE49-F238E27FC236}">
                <a16:creationId xmlns:a16="http://schemas.microsoft.com/office/drawing/2014/main" xmlns="" id="{7926620D-2430-4FD5-BA1E-228420B342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4950" y="2362201"/>
            <a:ext cx="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r-Latn-RS" altLang="sr-Latn-RS" sz="2400"/>
          </a:p>
        </p:txBody>
      </p:sp>
      <p:sp>
        <p:nvSpPr>
          <p:cNvPr id="90117" name="Rectangle 5">
            <a:extLst>
              <a:ext uri="{FF2B5EF4-FFF2-40B4-BE49-F238E27FC236}">
                <a16:creationId xmlns:a16="http://schemas.microsoft.com/office/drawing/2014/main" xmlns="" id="{77D0F08D-E42F-45A0-855F-9703ED39E1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5888" y="2324101"/>
            <a:ext cx="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r-Latn-RS" altLang="sr-Latn-R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2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2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2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2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2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2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2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2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2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2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38" grpId="0" autoUpdateAnimBg="0"/>
      <p:bldP spid="14233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>
            <a:extLst>
              <a:ext uri="{FF2B5EF4-FFF2-40B4-BE49-F238E27FC236}">
                <a16:creationId xmlns:a16="http://schemas.microsoft.com/office/drawing/2014/main" xmlns="" id="{455A3CFA-7E2E-40A8-801C-AD289A8946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304800"/>
            <a:ext cx="9144000" cy="838200"/>
          </a:xfrm>
        </p:spPr>
        <p:txBody>
          <a:bodyPr/>
          <a:lstStyle/>
          <a:p>
            <a:pPr eaLnBrk="1" hangingPunct="1"/>
            <a:r>
              <a:rPr lang="hr-HR" altLang="sr-Latn-RS" sz="4000" b="1" i="1">
                <a:latin typeface="Garamond" panose="02020404030301010803" pitchFamily="18" charset="0"/>
              </a:rPr>
              <a:t>Manevar pristajanja u č</a:t>
            </a:r>
            <a:r>
              <a:rPr lang="hr-HR" altLang="sr-Latn-RS" sz="4000" b="1" i="1">
                <a:cs typeface="Times New Roman" panose="02020603050405020304" pitchFamily="18" charset="0"/>
              </a:rPr>
              <a:t>etverovez</a:t>
            </a:r>
          </a:p>
        </p:txBody>
      </p:sp>
      <p:sp>
        <p:nvSpPr>
          <p:cNvPr id="143363" name="Rectangle 3">
            <a:extLst>
              <a:ext uri="{FF2B5EF4-FFF2-40B4-BE49-F238E27FC236}">
                <a16:creationId xmlns:a16="http://schemas.microsoft.com/office/drawing/2014/main" xmlns="" id="{D19EFE4D-805F-4EEF-85F3-D520D0692F0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752600"/>
            <a:ext cx="2667000" cy="4191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altLang="sr-Latn-RS" sz="2400" b="1" i="1">
                <a:latin typeface="Garamond" panose="02020404030301010803" pitchFamily="18" charset="0"/>
                <a:cs typeface="Times New Roman" panose="02020603050405020304" pitchFamily="18" charset="0"/>
              </a:rPr>
              <a:t>Manevar pristajanja brodom u četverovez s dva sidra</a:t>
            </a:r>
            <a:r>
              <a:rPr lang="hr-HR" altLang="sr-Latn-RS" sz="2000" b="1" i="1"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endParaRPr lang="hr-HR" altLang="sr-Latn-RS" sz="2000" b="1" i="1">
              <a:latin typeface="Garamond" panose="02020404030301010803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altLang="sr-Latn-RS" sz="2000" b="1" i="1">
                <a:latin typeface="Garamond" panose="02020404030301010803" pitchFamily="18" charset="0"/>
                <a:cs typeface="Times New Roman" panose="02020603050405020304" pitchFamily="18" charset="0"/>
              </a:rPr>
              <a:t>Brod s jednim vijkom vozi u kursu paralelno s obalom prilazeći po mogućnosti s one strane koja je povoljnija obzirom na izboj u vožnji krmom</a:t>
            </a:r>
          </a:p>
        </p:txBody>
      </p:sp>
      <p:sp>
        <p:nvSpPr>
          <p:cNvPr id="91140" name="Rectangle 4">
            <a:extLst>
              <a:ext uri="{FF2B5EF4-FFF2-40B4-BE49-F238E27FC236}">
                <a16:creationId xmlns:a16="http://schemas.microsoft.com/office/drawing/2014/main" xmlns="" id="{9A8C07CB-4C52-42E2-88E6-13BE9D45CE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4950" y="2362201"/>
            <a:ext cx="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r-Latn-RS" altLang="sr-Latn-RS" sz="2400"/>
          </a:p>
        </p:txBody>
      </p:sp>
      <p:sp>
        <p:nvSpPr>
          <p:cNvPr id="91141" name="Rectangle 5">
            <a:extLst>
              <a:ext uri="{FF2B5EF4-FFF2-40B4-BE49-F238E27FC236}">
                <a16:creationId xmlns:a16="http://schemas.microsoft.com/office/drawing/2014/main" xmlns="" id="{F2FE3194-8A1C-4F24-B563-F200987DC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5888" y="2324101"/>
            <a:ext cx="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r-Latn-RS" altLang="sr-Latn-RS" sz="2400"/>
          </a:p>
        </p:txBody>
      </p:sp>
      <p:sp>
        <p:nvSpPr>
          <p:cNvPr id="91142" name="Rectangle 8">
            <a:extLst>
              <a:ext uri="{FF2B5EF4-FFF2-40B4-BE49-F238E27FC236}">
                <a16:creationId xmlns:a16="http://schemas.microsoft.com/office/drawing/2014/main" xmlns="" id="{036F0275-8AA0-4CC7-B671-12EFCD0CD4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2038" y="2043114"/>
            <a:ext cx="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r-Latn-RS" altLang="sr-Latn-RS" sz="2400"/>
          </a:p>
        </p:txBody>
      </p:sp>
      <p:graphicFrame>
        <p:nvGraphicFramePr>
          <p:cNvPr id="143369" name="Object 9">
            <a:extLst>
              <a:ext uri="{FF2B5EF4-FFF2-40B4-BE49-F238E27FC236}">
                <a16:creationId xmlns:a16="http://schemas.microsoft.com/office/drawing/2014/main" xmlns="" id="{48A28776-3391-4FA6-8E23-A3C19E980557}"/>
              </a:ext>
            </a:extLst>
          </p:cNvPr>
          <p:cNvGraphicFramePr>
            <a:graphicFrameLocks noGrp="1" noChangeAspect="1"/>
          </p:cNvGraphicFramePr>
          <p:nvPr>
            <p:ph type="clipArt" sz="half" idx="2"/>
          </p:nvPr>
        </p:nvGraphicFramePr>
        <p:xfrm>
          <a:off x="5870576" y="1752601"/>
          <a:ext cx="4111625" cy="425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4" imgW="2846832" imgH="2947416" progId="Word.Picture.8">
                  <p:embed/>
                </p:oleObj>
              </mc:Choice>
              <mc:Fallback>
                <p:oleObj r:id="rId4" imgW="2846832" imgH="2947416" progId="Word.Picture.8">
                  <p:embed/>
                  <p:pic>
                    <p:nvPicPr>
                      <p:cNvPr id="143369" name="Object 9">
                        <a:extLst>
                          <a:ext uri="{FF2B5EF4-FFF2-40B4-BE49-F238E27FC236}">
                            <a16:creationId xmlns:a16="http://schemas.microsoft.com/office/drawing/2014/main" xmlns="" id="{48A28776-3391-4FA6-8E23-A3C19E98055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0576" y="1752601"/>
                        <a:ext cx="4111625" cy="425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2" grpId="0" autoUpdateAnimBg="0"/>
      <p:bldP spid="14336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xmlns="" id="{3F2DD564-AECF-4CB9-AD43-405FA8947C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304800"/>
            <a:ext cx="9144000" cy="838200"/>
          </a:xfrm>
        </p:spPr>
        <p:txBody>
          <a:bodyPr/>
          <a:lstStyle/>
          <a:p>
            <a:pPr eaLnBrk="1" hangingPunct="1"/>
            <a:r>
              <a:rPr lang="hr-HR" altLang="sr-Latn-RS" sz="4000" b="1" i="1">
                <a:latin typeface="Garamond" panose="02020404030301010803" pitchFamily="18" charset="0"/>
              </a:rPr>
              <a:t>Manevar pristajanja u č</a:t>
            </a:r>
            <a:r>
              <a:rPr lang="hr-HR" altLang="sr-Latn-RS" sz="4000" b="1" i="1">
                <a:cs typeface="Times New Roman" panose="02020603050405020304" pitchFamily="18" charset="0"/>
              </a:rPr>
              <a:t>etverovez</a:t>
            </a:r>
          </a:p>
        </p:txBody>
      </p:sp>
      <p:sp>
        <p:nvSpPr>
          <p:cNvPr id="149507" name="Rectangle 3">
            <a:extLst>
              <a:ext uri="{FF2B5EF4-FFF2-40B4-BE49-F238E27FC236}">
                <a16:creationId xmlns:a16="http://schemas.microsoft.com/office/drawing/2014/main" xmlns="" id="{470819DE-3BE1-466E-B5DB-BC96E9709C2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752600"/>
            <a:ext cx="26670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altLang="sr-Latn-RS" sz="2400" b="1" i="1">
                <a:latin typeface="Garamond" panose="02020404030301010803" pitchFamily="18" charset="0"/>
                <a:cs typeface="Times New Roman" panose="02020603050405020304" pitchFamily="18" charset="0"/>
              </a:rPr>
              <a:t>Manevar pristajanja brodom u četverovez s </a:t>
            </a:r>
            <a:r>
              <a:rPr lang="hr-HR" altLang="sr-Latn-RS" sz="2400" b="1" i="1">
                <a:latin typeface="Garamond" panose="02020404030301010803" pitchFamily="18" charset="0"/>
              </a:rPr>
              <a:t>jednim sidrom</a:t>
            </a:r>
            <a:r>
              <a:rPr lang="hr-HR" altLang="sr-Latn-RS" sz="2000" b="1" i="1"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endParaRPr lang="hr-HR" altLang="sr-Latn-RS" sz="2000" b="1" i="1">
              <a:latin typeface="Garamond" panose="02020404030301010803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altLang="sr-Latn-RS" sz="2000" b="1" i="1">
                <a:latin typeface="Garamond" panose="02020404030301010803" pitchFamily="18" charset="0"/>
                <a:cs typeface="Times New Roman" panose="02020603050405020304" pitchFamily="18" charset="0"/>
              </a:rPr>
              <a:t>Brod s jednim vijkom vozi u kursu paralelno s obalom prilazeći po mogućnosti s one strane koja je povoljnija obzirom na izboj u vožnji krmom</a:t>
            </a:r>
          </a:p>
        </p:txBody>
      </p:sp>
      <p:sp>
        <p:nvSpPr>
          <p:cNvPr id="92164" name="Rectangle 4">
            <a:extLst>
              <a:ext uri="{FF2B5EF4-FFF2-40B4-BE49-F238E27FC236}">
                <a16:creationId xmlns:a16="http://schemas.microsoft.com/office/drawing/2014/main" xmlns="" id="{53A457BD-D1C9-4F0B-A6F3-816B63DFA6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4950" y="2362201"/>
            <a:ext cx="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r-Latn-RS" altLang="sr-Latn-RS" sz="2400"/>
          </a:p>
        </p:txBody>
      </p:sp>
      <p:sp>
        <p:nvSpPr>
          <p:cNvPr id="92165" name="Rectangle 5">
            <a:extLst>
              <a:ext uri="{FF2B5EF4-FFF2-40B4-BE49-F238E27FC236}">
                <a16:creationId xmlns:a16="http://schemas.microsoft.com/office/drawing/2014/main" xmlns="" id="{42E11A38-23E7-4065-B6F8-116FD61A98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5888" y="2324101"/>
            <a:ext cx="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r-Latn-RS" altLang="sr-Latn-RS" sz="2400"/>
          </a:p>
        </p:txBody>
      </p:sp>
      <p:sp>
        <p:nvSpPr>
          <p:cNvPr id="92166" name="Rectangle 6">
            <a:extLst>
              <a:ext uri="{FF2B5EF4-FFF2-40B4-BE49-F238E27FC236}">
                <a16:creationId xmlns:a16="http://schemas.microsoft.com/office/drawing/2014/main" xmlns="" id="{CB95A81C-523C-43CE-8550-1AE0E36959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2038" y="2043114"/>
            <a:ext cx="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r-Latn-RS" altLang="sr-Latn-RS" sz="2400"/>
          </a:p>
        </p:txBody>
      </p:sp>
      <p:sp>
        <p:nvSpPr>
          <p:cNvPr id="92167" name="Rectangle 10">
            <a:extLst>
              <a:ext uri="{FF2B5EF4-FFF2-40B4-BE49-F238E27FC236}">
                <a16:creationId xmlns:a16="http://schemas.microsoft.com/office/drawing/2014/main" xmlns="" id="{FA2864D6-42ED-4895-9F89-AE2D96BE7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9188" y="2005014"/>
            <a:ext cx="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r-Latn-RS" altLang="sr-Latn-RS" sz="2400"/>
          </a:p>
        </p:txBody>
      </p:sp>
      <p:graphicFrame>
        <p:nvGraphicFramePr>
          <p:cNvPr id="149515" name="Object 11">
            <a:extLst>
              <a:ext uri="{FF2B5EF4-FFF2-40B4-BE49-F238E27FC236}">
                <a16:creationId xmlns:a16="http://schemas.microsoft.com/office/drawing/2014/main" xmlns="" id="{E894D624-FFE0-45BD-BDA6-87B8940432BC}"/>
              </a:ext>
            </a:extLst>
          </p:cNvPr>
          <p:cNvGraphicFramePr>
            <a:graphicFrameLocks noGrp="1" noChangeAspect="1"/>
          </p:cNvGraphicFramePr>
          <p:nvPr>
            <p:ph type="clipArt" sz="half" idx="2"/>
          </p:nvPr>
        </p:nvGraphicFramePr>
        <p:xfrm>
          <a:off x="6221414" y="1981200"/>
          <a:ext cx="3711575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r:id="rId4" imgW="2566416" imgH="2846832" progId="Word.Picture.8">
                  <p:embed/>
                </p:oleObj>
              </mc:Choice>
              <mc:Fallback>
                <p:oleObj r:id="rId4" imgW="2566416" imgH="2846832" progId="Word.Picture.8">
                  <p:embed/>
                  <p:pic>
                    <p:nvPicPr>
                      <p:cNvPr id="149515" name="Object 11">
                        <a:extLst>
                          <a:ext uri="{FF2B5EF4-FFF2-40B4-BE49-F238E27FC236}">
                            <a16:creationId xmlns:a16="http://schemas.microsoft.com/office/drawing/2014/main" xmlns="" id="{E894D624-FFE0-45BD-BDA6-87B8940432B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1414" y="1981200"/>
                        <a:ext cx="3711575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9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9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9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9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6" grpId="0" autoUpdateAnimBg="0"/>
      <p:bldP spid="14950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>
            <a:extLst>
              <a:ext uri="{FF2B5EF4-FFF2-40B4-BE49-F238E27FC236}">
                <a16:creationId xmlns:a16="http://schemas.microsoft.com/office/drawing/2014/main" xmlns="" id="{EDB84DBF-B634-4ED1-A162-83E6DD6203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304800"/>
            <a:ext cx="9144000" cy="838200"/>
          </a:xfrm>
        </p:spPr>
        <p:txBody>
          <a:bodyPr/>
          <a:lstStyle/>
          <a:p>
            <a:pPr eaLnBrk="1" hangingPunct="1"/>
            <a:r>
              <a:rPr lang="hr-HR" altLang="sr-Latn-RS" sz="4000" b="1" i="1">
                <a:latin typeface="Garamond" panose="02020404030301010803" pitchFamily="18" charset="0"/>
              </a:rPr>
              <a:t>Manevar pristajanja u č</a:t>
            </a:r>
            <a:r>
              <a:rPr lang="hr-HR" altLang="sr-Latn-RS" sz="4000" b="1" i="1">
                <a:cs typeface="Times New Roman" panose="02020603050405020304" pitchFamily="18" charset="0"/>
              </a:rPr>
              <a:t>etverovez</a:t>
            </a:r>
          </a:p>
        </p:txBody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xmlns="" id="{74480522-6E9E-4403-85AE-EEB0623D043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752600"/>
            <a:ext cx="2895600" cy="4191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hr-HR" altLang="sr-Latn-RS" sz="2400" b="1" i="1">
                <a:latin typeface="Garamond" panose="02020404030301010803" pitchFamily="18" charset="0"/>
                <a:cs typeface="Times New Roman" panose="02020603050405020304" pitchFamily="18" charset="0"/>
              </a:rPr>
              <a:t>Manevar pristajanja brodom u četverovez s dva sidra</a:t>
            </a:r>
            <a:r>
              <a:rPr lang="hr-HR" altLang="sr-Latn-RS" sz="2000" b="1" i="1"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endParaRPr lang="hr-HR" altLang="sr-Latn-RS" sz="2000" b="1" i="1">
              <a:latin typeface="Garamond" panose="02020404030301010803" pitchFamily="18" charset="0"/>
            </a:endParaRPr>
          </a:p>
          <a:p>
            <a:pPr eaLnBrk="1" hangingPunct="1">
              <a:buFontTx/>
              <a:buNone/>
            </a:pPr>
            <a:r>
              <a:rPr lang="hr-HR" altLang="sr-Latn-RS" sz="2000" b="1" i="1">
                <a:latin typeface="Garamond" panose="02020404030301010803" pitchFamily="18" charset="0"/>
                <a:cs typeface="Times New Roman" panose="02020603050405020304" pitchFamily="18" charset="0"/>
              </a:rPr>
              <a:t>Brod s jednim vijkom vozi u kursu paralelno s obalom prilazeći po mogućnosti s one strane koja je povoljnija obzirom na izboj u vožnji krmom </a:t>
            </a:r>
          </a:p>
        </p:txBody>
      </p:sp>
      <p:sp>
        <p:nvSpPr>
          <p:cNvPr id="93188" name="Rectangle 4">
            <a:extLst>
              <a:ext uri="{FF2B5EF4-FFF2-40B4-BE49-F238E27FC236}">
                <a16:creationId xmlns:a16="http://schemas.microsoft.com/office/drawing/2014/main" xmlns="" id="{A1E0E85C-D7F5-4BB9-829B-80C4913C8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4950" y="2362201"/>
            <a:ext cx="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r-Latn-RS" altLang="sr-Latn-RS" sz="2400"/>
          </a:p>
        </p:txBody>
      </p:sp>
      <p:sp>
        <p:nvSpPr>
          <p:cNvPr id="93189" name="Rectangle 5">
            <a:extLst>
              <a:ext uri="{FF2B5EF4-FFF2-40B4-BE49-F238E27FC236}">
                <a16:creationId xmlns:a16="http://schemas.microsoft.com/office/drawing/2014/main" xmlns="" id="{0C9B26DD-7932-416A-B3D8-E6F4B5E48B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5888" y="2324101"/>
            <a:ext cx="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r-Latn-RS" altLang="sr-Latn-RS" sz="2400"/>
          </a:p>
        </p:txBody>
      </p:sp>
      <p:sp>
        <p:nvSpPr>
          <p:cNvPr id="93190" name="Rectangle 6">
            <a:extLst>
              <a:ext uri="{FF2B5EF4-FFF2-40B4-BE49-F238E27FC236}">
                <a16:creationId xmlns:a16="http://schemas.microsoft.com/office/drawing/2014/main" xmlns="" id="{DF13E708-8F3B-4D19-8DB7-1B6C8354E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2038" y="2043114"/>
            <a:ext cx="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r-Latn-RS" altLang="sr-Latn-RS" sz="2400"/>
          </a:p>
        </p:txBody>
      </p:sp>
      <p:sp>
        <p:nvSpPr>
          <p:cNvPr id="93191" name="Rectangle 10">
            <a:extLst>
              <a:ext uri="{FF2B5EF4-FFF2-40B4-BE49-F238E27FC236}">
                <a16:creationId xmlns:a16="http://schemas.microsoft.com/office/drawing/2014/main" xmlns="" id="{29423596-78D1-464D-ABDF-66C1E9EC5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8238" y="2071689"/>
            <a:ext cx="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r-Latn-RS" altLang="sr-Latn-RS" sz="2400"/>
          </a:p>
        </p:txBody>
      </p:sp>
      <p:graphicFrame>
        <p:nvGraphicFramePr>
          <p:cNvPr id="150539" name="Object 11">
            <a:extLst>
              <a:ext uri="{FF2B5EF4-FFF2-40B4-BE49-F238E27FC236}">
                <a16:creationId xmlns:a16="http://schemas.microsoft.com/office/drawing/2014/main" xmlns="" id="{3818A09B-228A-4A9B-9836-0591C87D8102}"/>
              </a:ext>
            </a:extLst>
          </p:cNvPr>
          <p:cNvGraphicFramePr>
            <a:graphicFrameLocks noGrp="1" noChangeAspect="1"/>
          </p:cNvGraphicFramePr>
          <p:nvPr>
            <p:ph type="clipArt" sz="half" idx="2"/>
          </p:nvPr>
        </p:nvGraphicFramePr>
        <p:xfrm>
          <a:off x="6172200" y="1990726"/>
          <a:ext cx="3810000" cy="409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r:id="rId4" imgW="2718816" imgH="2923032" progId="Word.Picture.8">
                  <p:embed/>
                </p:oleObj>
              </mc:Choice>
              <mc:Fallback>
                <p:oleObj r:id="rId4" imgW="2718816" imgH="2923032" progId="Word.Picture.8">
                  <p:embed/>
                  <p:pic>
                    <p:nvPicPr>
                      <p:cNvPr id="150539" name="Object 11">
                        <a:extLst>
                          <a:ext uri="{FF2B5EF4-FFF2-40B4-BE49-F238E27FC236}">
                            <a16:creationId xmlns:a16="http://schemas.microsoft.com/office/drawing/2014/main" xmlns="" id="{3818A09B-228A-4A9B-9836-0591C87D810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1990726"/>
                        <a:ext cx="3810000" cy="409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0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0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0" grpId="0" autoUpdateAnimBg="0"/>
      <p:bldP spid="150531" grpId="0" build="p" autoUpdateAnimBg="0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333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Garamond</vt:lpstr>
      <vt:lpstr>Times New Roman</vt:lpstr>
      <vt:lpstr>Tema sustava Office</vt:lpstr>
      <vt:lpstr>Microsoft Word Picture</vt:lpstr>
      <vt:lpstr>Manevar sidrenja pramcem na vjetar</vt:lpstr>
      <vt:lpstr>Manevar sidrenja bočno na vjetar</vt:lpstr>
      <vt:lpstr>Sidrenje s dva sidra</vt:lpstr>
      <vt:lpstr>Manevar pristajanja u četverovez</vt:lpstr>
      <vt:lpstr>Manevar pristajanja u četverovez</vt:lpstr>
      <vt:lpstr>Manevar pristajanja u četverovez</vt:lpstr>
      <vt:lpstr>Manevar pristajanja u četverovez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Manevar sidrenja pramcem na vjetar</dc:title>
  <dc:creator>Renato Dudić</dc:creator>
  <cp:lastModifiedBy>Renato</cp:lastModifiedBy>
  <cp:revision>2</cp:revision>
  <dcterms:created xsi:type="dcterms:W3CDTF">2021-01-12T12:14:36Z</dcterms:created>
  <dcterms:modified xsi:type="dcterms:W3CDTF">2023-01-20T11:30:36Z</dcterms:modified>
</cp:coreProperties>
</file>