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3" r:id="rId3"/>
    <p:sldId id="277" r:id="rId4"/>
    <p:sldId id="263" r:id="rId5"/>
    <p:sldId id="264" r:id="rId6"/>
    <p:sldId id="285" r:id="rId7"/>
    <p:sldId id="276" r:id="rId8"/>
    <p:sldId id="270" r:id="rId9"/>
    <p:sldId id="271" r:id="rId10"/>
    <p:sldId id="275" r:id="rId11"/>
    <p:sldId id="278" r:id="rId12"/>
    <p:sldId id="279" r:id="rId13"/>
    <p:sldId id="262" r:id="rId14"/>
    <p:sldId id="282" r:id="rId15"/>
    <p:sldId id="280" r:id="rId16"/>
    <p:sldId id="281" r:id="rId17"/>
    <p:sldId id="284" r:id="rId18"/>
    <p:sldId id="286" r:id="rId19"/>
    <p:sldId id="288" r:id="rId20"/>
    <p:sldId id="274" r:id="rId21"/>
    <p:sldId id="290"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2FC1"/>
    <a:srgbClr val="FB9B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3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385D3AC1-D66F-486E-95DF-874ACC64D404}"/>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a:p>
        </p:txBody>
      </p:sp>
      <p:sp>
        <p:nvSpPr>
          <p:cNvPr id="3" name="Podnaslov 2">
            <a:extLst>
              <a:ext uri="{FF2B5EF4-FFF2-40B4-BE49-F238E27FC236}">
                <a16:creationId xmlns="" xmlns:a16="http://schemas.microsoft.com/office/drawing/2014/main" id="{CC44F246-F5DB-41FC-B086-19498E980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a:p>
        </p:txBody>
      </p:sp>
      <p:sp>
        <p:nvSpPr>
          <p:cNvPr id="4" name="Rezervirano mjesto datuma 3">
            <a:extLst>
              <a:ext uri="{FF2B5EF4-FFF2-40B4-BE49-F238E27FC236}">
                <a16:creationId xmlns="" xmlns:a16="http://schemas.microsoft.com/office/drawing/2014/main" id="{0114C115-BA8E-4D7F-852A-51642720D5C0}"/>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5" name="Rezervirano mjesto podnožja 4">
            <a:extLst>
              <a:ext uri="{FF2B5EF4-FFF2-40B4-BE49-F238E27FC236}">
                <a16:creationId xmlns="" xmlns:a16="http://schemas.microsoft.com/office/drawing/2014/main" id="{9CF1AE10-9E7A-4E63-AA93-424EBD869306}"/>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2BE78BEB-2C5F-4622-8031-9BDB2C6FADA0}"/>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206085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FCD59BB7-4702-4232-B498-F2330FA3A38C}"/>
              </a:ext>
            </a:extLst>
          </p:cNvPr>
          <p:cNvSpPr>
            <a:spLocks noGrp="1"/>
          </p:cNvSpPr>
          <p:nvPr>
            <p:ph type="title"/>
          </p:nvPr>
        </p:nvSpPr>
        <p:spPr/>
        <p:txBody>
          <a:bodyPr/>
          <a:lstStyle/>
          <a:p>
            <a:r>
              <a:rPr lang="hr-HR"/>
              <a:t>Kliknite da biste uredili stil naslova matrice</a:t>
            </a:r>
            <a:endParaRPr lang="en-US"/>
          </a:p>
        </p:txBody>
      </p:sp>
      <p:sp>
        <p:nvSpPr>
          <p:cNvPr id="3" name="Rezervirano mjesto okomitog teksta 2">
            <a:extLst>
              <a:ext uri="{FF2B5EF4-FFF2-40B4-BE49-F238E27FC236}">
                <a16:creationId xmlns="" xmlns:a16="http://schemas.microsoft.com/office/drawing/2014/main" id="{DA902A7C-C454-43F8-AD96-F5037D58B775}"/>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 xmlns:a16="http://schemas.microsoft.com/office/drawing/2014/main" id="{6DDF39F5-F38C-43B0-B23C-B43593284430}"/>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5" name="Rezervirano mjesto podnožja 4">
            <a:extLst>
              <a:ext uri="{FF2B5EF4-FFF2-40B4-BE49-F238E27FC236}">
                <a16:creationId xmlns="" xmlns:a16="http://schemas.microsoft.com/office/drawing/2014/main" id="{BFA12DA3-BA5F-4900-8CC3-F5B7786B5348}"/>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7189DA0C-78BD-4819-AE8B-9D0CFFD032B4}"/>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10734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 xmlns:a16="http://schemas.microsoft.com/office/drawing/2014/main" id="{A74C5951-7B54-4729-BF76-2AF7773283BB}"/>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a:p>
        </p:txBody>
      </p:sp>
      <p:sp>
        <p:nvSpPr>
          <p:cNvPr id="3" name="Rezervirano mjesto okomitog teksta 2">
            <a:extLst>
              <a:ext uri="{FF2B5EF4-FFF2-40B4-BE49-F238E27FC236}">
                <a16:creationId xmlns="" xmlns:a16="http://schemas.microsoft.com/office/drawing/2014/main" id="{3F0C3A6D-B618-4FE0-BC99-A28E6151CAE5}"/>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 xmlns:a16="http://schemas.microsoft.com/office/drawing/2014/main" id="{03A214EE-A2A8-4A20-AF0C-70D83F2492D9}"/>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5" name="Rezervirano mjesto podnožja 4">
            <a:extLst>
              <a:ext uri="{FF2B5EF4-FFF2-40B4-BE49-F238E27FC236}">
                <a16:creationId xmlns="" xmlns:a16="http://schemas.microsoft.com/office/drawing/2014/main" id="{A577E29B-F70F-45EA-A5FC-03CC97B985D3}"/>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DED99B1E-F0E9-4002-84D4-493812368EF6}"/>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3102063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A306FEFB-883A-42DC-8DD4-D06F941CE3EE}"/>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 xmlns:a16="http://schemas.microsoft.com/office/drawing/2014/main" id="{A503E40F-3BB6-4276-9BEA-F5708FFA38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 xmlns:a16="http://schemas.microsoft.com/office/drawing/2014/main" id="{460DB0D6-2130-4416-8596-20E95C5E53EC}"/>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5" name="Rezervirano mjesto podnožja 4">
            <a:extLst>
              <a:ext uri="{FF2B5EF4-FFF2-40B4-BE49-F238E27FC236}">
                <a16:creationId xmlns="" xmlns:a16="http://schemas.microsoft.com/office/drawing/2014/main" id="{773FB92F-9CE6-455B-A495-56983D7B3C7D}"/>
              </a:ext>
            </a:extLst>
          </p:cNvPr>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a:extLst>
              <a:ext uri="{FF2B5EF4-FFF2-40B4-BE49-F238E27FC236}">
                <a16:creationId xmlns="" xmlns:a16="http://schemas.microsoft.com/office/drawing/2014/main" id="{583ACFEC-C949-4673-B121-B0957DF2E026}"/>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20757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6C5B8B04-6BE6-4FC7-84D6-6D7EDAB5007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 xmlns:a16="http://schemas.microsoft.com/office/drawing/2014/main" id="{8D67D78E-0783-4C5C-8D22-780FED337E32}"/>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 xmlns:a16="http://schemas.microsoft.com/office/drawing/2014/main" id="{8CC4C4E7-A7EC-4E39-AEE3-B3C395ECBE2A}"/>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5" name="Rezervirano mjesto podnožja 4">
            <a:extLst>
              <a:ext uri="{FF2B5EF4-FFF2-40B4-BE49-F238E27FC236}">
                <a16:creationId xmlns="" xmlns:a16="http://schemas.microsoft.com/office/drawing/2014/main" id="{9802188C-296A-497B-9084-2D210742B694}"/>
              </a:ext>
            </a:extLst>
          </p:cNvPr>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a:extLst>
              <a:ext uri="{FF2B5EF4-FFF2-40B4-BE49-F238E27FC236}">
                <a16:creationId xmlns="" xmlns:a16="http://schemas.microsoft.com/office/drawing/2014/main" id="{13652DF5-9477-4239-814B-BCB7C145C0CE}"/>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84045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24B54C30-4513-4D62-8952-3379FE457BA7}"/>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 xmlns:a16="http://schemas.microsoft.com/office/drawing/2014/main" id="{96CDF128-935C-4497-B78E-09EBD14BB4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 xmlns:a16="http://schemas.microsoft.com/office/drawing/2014/main" id="{1FC88EA1-15ED-4383-83FD-13B3BA50FEC0}"/>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5" name="Rezervirano mjesto podnožja 4">
            <a:extLst>
              <a:ext uri="{FF2B5EF4-FFF2-40B4-BE49-F238E27FC236}">
                <a16:creationId xmlns="" xmlns:a16="http://schemas.microsoft.com/office/drawing/2014/main" id="{30C9F40E-271D-4D5C-9224-2E8874408C44}"/>
              </a:ext>
            </a:extLst>
          </p:cNvPr>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a:extLst>
              <a:ext uri="{FF2B5EF4-FFF2-40B4-BE49-F238E27FC236}">
                <a16:creationId xmlns="" xmlns:a16="http://schemas.microsoft.com/office/drawing/2014/main" id="{77E74D04-5170-464E-98C4-346610EFB619}"/>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06227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CE5B8354-6A78-4966-B884-1AFEB315602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 xmlns:a16="http://schemas.microsoft.com/office/drawing/2014/main" id="{0B25D2CE-2118-4BA8-8208-9D53A54F0BDE}"/>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 xmlns:a16="http://schemas.microsoft.com/office/drawing/2014/main" id="{B1C0813D-2796-48AD-9481-AC79CA202043}"/>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 xmlns:a16="http://schemas.microsoft.com/office/drawing/2014/main" id="{E51E956F-1256-4818-9A0A-1CE9C4619B22}"/>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6" name="Rezervirano mjesto podnožja 5">
            <a:extLst>
              <a:ext uri="{FF2B5EF4-FFF2-40B4-BE49-F238E27FC236}">
                <a16:creationId xmlns="" xmlns:a16="http://schemas.microsoft.com/office/drawing/2014/main" id="{A514D82A-C2FD-4382-B832-AB1AC04F28BD}"/>
              </a:ext>
            </a:extLst>
          </p:cNvPr>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a:extLst>
              <a:ext uri="{FF2B5EF4-FFF2-40B4-BE49-F238E27FC236}">
                <a16:creationId xmlns="" xmlns:a16="http://schemas.microsoft.com/office/drawing/2014/main" id="{E8309CC9-D271-49EB-8C23-CEC6A297A291}"/>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54141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E773E918-DA49-4DC7-A17B-BD4DF8E297D6}"/>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 xmlns:a16="http://schemas.microsoft.com/office/drawing/2014/main" id="{DD4B47E4-FD37-41D6-A104-9EF93421C6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 xmlns:a16="http://schemas.microsoft.com/office/drawing/2014/main" id="{F4FB56FC-484D-4BD9-A032-1B6F7C64AFF2}"/>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 xmlns:a16="http://schemas.microsoft.com/office/drawing/2014/main" id="{06C68794-E65A-4FF4-91F3-1926D63E9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 xmlns:a16="http://schemas.microsoft.com/office/drawing/2014/main" id="{3F9DC54A-3A42-4FC3-ADA9-026AF037B470}"/>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 xmlns:a16="http://schemas.microsoft.com/office/drawing/2014/main" id="{A00E3CF9-7BE5-4130-8CD6-0CCD5B65508F}"/>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8" name="Rezervirano mjesto podnožja 7">
            <a:extLst>
              <a:ext uri="{FF2B5EF4-FFF2-40B4-BE49-F238E27FC236}">
                <a16:creationId xmlns="" xmlns:a16="http://schemas.microsoft.com/office/drawing/2014/main" id="{B9772FFA-B4D8-4CF0-BF9F-5EFF2B9C6936}"/>
              </a:ext>
            </a:extLst>
          </p:cNvPr>
          <p:cNvSpPr>
            <a:spLocks noGrp="1"/>
          </p:cNvSpPr>
          <p:nvPr>
            <p:ph type="ftr" sz="quarter" idx="11"/>
          </p:nvPr>
        </p:nvSpPr>
        <p:spPr/>
        <p:txBody>
          <a:bodyPr/>
          <a:lstStyle/>
          <a:p>
            <a:endParaRPr lang="hr-HR">
              <a:solidFill>
                <a:prstClr val="black">
                  <a:tint val="75000"/>
                </a:prstClr>
              </a:solidFill>
            </a:endParaRPr>
          </a:p>
        </p:txBody>
      </p:sp>
      <p:sp>
        <p:nvSpPr>
          <p:cNvPr id="9" name="Rezervirano mjesto broja slajda 8">
            <a:extLst>
              <a:ext uri="{FF2B5EF4-FFF2-40B4-BE49-F238E27FC236}">
                <a16:creationId xmlns="" xmlns:a16="http://schemas.microsoft.com/office/drawing/2014/main" id="{FB8EBA3E-D463-426E-987C-203B53138DEA}"/>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3956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E71C849E-B97C-4873-A0A5-50F70B59959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 xmlns:a16="http://schemas.microsoft.com/office/drawing/2014/main" id="{93217FD4-8069-4F00-B8D9-38A507FF0814}"/>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4" name="Rezervirano mjesto podnožja 3">
            <a:extLst>
              <a:ext uri="{FF2B5EF4-FFF2-40B4-BE49-F238E27FC236}">
                <a16:creationId xmlns="" xmlns:a16="http://schemas.microsoft.com/office/drawing/2014/main" id="{045E4F48-E5BB-418C-A97D-C498A0A5AAC1}"/>
              </a:ext>
            </a:extLst>
          </p:cNvPr>
          <p:cNvSpPr>
            <a:spLocks noGrp="1"/>
          </p:cNvSpPr>
          <p:nvPr>
            <p:ph type="ftr" sz="quarter" idx="11"/>
          </p:nvPr>
        </p:nvSpPr>
        <p:spPr/>
        <p:txBody>
          <a:bodyPr/>
          <a:lstStyle/>
          <a:p>
            <a:endParaRPr lang="hr-HR">
              <a:solidFill>
                <a:prstClr val="black">
                  <a:tint val="75000"/>
                </a:prstClr>
              </a:solidFill>
            </a:endParaRPr>
          </a:p>
        </p:txBody>
      </p:sp>
      <p:sp>
        <p:nvSpPr>
          <p:cNvPr id="5" name="Rezervirano mjesto broja slajda 4">
            <a:extLst>
              <a:ext uri="{FF2B5EF4-FFF2-40B4-BE49-F238E27FC236}">
                <a16:creationId xmlns="" xmlns:a16="http://schemas.microsoft.com/office/drawing/2014/main" id="{0FE5BC49-AD52-4C75-B05C-DBEA7B47B201}"/>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182532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 xmlns:a16="http://schemas.microsoft.com/office/drawing/2014/main" id="{678CCF4E-E0D3-4C27-82E3-0BD48F10E90A}"/>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3" name="Rezervirano mjesto podnožja 2">
            <a:extLst>
              <a:ext uri="{FF2B5EF4-FFF2-40B4-BE49-F238E27FC236}">
                <a16:creationId xmlns="" xmlns:a16="http://schemas.microsoft.com/office/drawing/2014/main" id="{7BE0B79B-0FBB-4454-9DA6-76FFC92FA625}"/>
              </a:ext>
            </a:extLst>
          </p:cNvPr>
          <p:cNvSpPr>
            <a:spLocks noGrp="1"/>
          </p:cNvSpPr>
          <p:nvPr>
            <p:ph type="ftr" sz="quarter" idx="11"/>
          </p:nvPr>
        </p:nvSpPr>
        <p:spPr/>
        <p:txBody>
          <a:bodyPr/>
          <a:lstStyle/>
          <a:p>
            <a:endParaRPr lang="hr-HR">
              <a:solidFill>
                <a:prstClr val="black">
                  <a:tint val="75000"/>
                </a:prstClr>
              </a:solidFill>
            </a:endParaRPr>
          </a:p>
        </p:txBody>
      </p:sp>
      <p:sp>
        <p:nvSpPr>
          <p:cNvPr id="4" name="Rezervirano mjesto broja slajda 3">
            <a:extLst>
              <a:ext uri="{FF2B5EF4-FFF2-40B4-BE49-F238E27FC236}">
                <a16:creationId xmlns="" xmlns:a16="http://schemas.microsoft.com/office/drawing/2014/main" id="{3E6FD143-7EF2-4307-9A57-0AB97A27AA04}"/>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934252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B2BD6165-B0FD-40B9-8A0B-746E223EEAC5}"/>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 xmlns:a16="http://schemas.microsoft.com/office/drawing/2014/main" id="{F5E6A4B9-917B-443D-89AD-7E8561EDD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 xmlns:a16="http://schemas.microsoft.com/office/drawing/2014/main" id="{EC76EC67-B1AD-4743-B0B4-60B2BF928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 xmlns:a16="http://schemas.microsoft.com/office/drawing/2014/main" id="{58B5F82E-A02B-4479-A601-3EE841F0F4AD}"/>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6" name="Rezervirano mjesto podnožja 5">
            <a:extLst>
              <a:ext uri="{FF2B5EF4-FFF2-40B4-BE49-F238E27FC236}">
                <a16:creationId xmlns="" xmlns:a16="http://schemas.microsoft.com/office/drawing/2014/main" id="{EFC0784D-A99E-41B0-A400-3E63C25C0575}"/>
              </a:ext>
            </a:extLst>
          </p:cNvPr>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a:extLst>
              <a:ext uri="{FF2B5EF4-FFF2-40B4-BE49-F238E27FC236}">
                <a16:creationId xmlns="" xmlns:a16="http://schemas.microsoft.com/office/drawing/2014/main" id="{853EEC4D-F728-4F41-9D59-AC1DEEA87F8F}"/>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3609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AA2EDDAE-15AB-4633-88BB-F55830D5495B}"/>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 xmlns:a16="http://schemas.microsoft.com/office/drawing/2014/main" id="{F4625AEA-F183-4B17-B8F6-C97525AF5DF9}"/>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 xmlns:a16="http://schemas.microsoft.com/office/drawing/2014/main" id="{625B5A96-A7AA-4E12-9F58-668D9CB9B34E}"/>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5" name="Rezervirano mjesto podnožja 4">
            <a:extLst>
              <a:ext uri="{FF2B5EF4-FFF2-40B4-BE49-F238E27FC236}">
                <a16:creationId xmlns="" xmlns:a16="http://schemas.microsoft.com/office/drawing/2014/main" id="{BBD93890-8DE1-47F8-A4A0-38C911F61432}"/>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A2057A4C-1640-4E89-AF6A-B79410AD1151}"/>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4270585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969F50BA-E6FC-426B-8F52-95E38050D54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 xmlns:a16="http://schemas.microsoft.com/office/drawing/2014/main" id="{A8F5EEC0-2DFB-49FD-939D-08A4F9A6A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 xmlns:a16="http://schemas.microsoft.com/office/drawing/2014/main" id="{406345CB-D2F9-4FEB-9A9F-1F1B48BCB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 xmlns:a16="http://schemas.microsoft.com/office/drawing/2014/main" id="{F074A152-180A-48A7-8AED-66CCEC30515E}"/>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6" name="Rezervirano mjesto podnožja 5">
            <a:extLst>
              <a:ext uri="{FF2B5EF4-FFF2-40B4-BE49-F238E27FC236}">
                <a16:creationId xmlns="" xmlns:a16="http://schemas.microsoft.com/office/drawing/2014/main" id="{7B091900-9992-4BE7-BBA3-1B84AE8D5E64}"/>
              </a:ext>
            </a:extLst>
          </p:cNvPr>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a:extLst>
              <a:ext uri="{FF2B5EF4-FFF2-40B4-BE49-F238E27FC236}">
                <a16:creationId xmlns="" xmlns:a16="http://schemas.microsoft.com/office/drawing/2014/main" id="{E906FB39-6D40-4D48-ACE4-0E7EE9AD6E1E}"/>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154979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99B7D3AA-31EA-4116-98BC-BE6DAB60FAE0}"/>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 xmlns:a16="http://schemas.microsoft.com/office/drawing/2014/main" id="{7EBAB7EB-4178-4CD2-90C2-CBD8607FFD30}"/>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 xmlns:a16="http://schemas.microsoft.com/office/drawing/2014/main" id="{9B551E1F-8183-4357-B60F-B93C5B5920EC}"/>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5" name="Rezervirano mjesto podnožja 4">
            <a:extLst>
              <a:ext uri="{FF2B5EF4-FFF2-40B4-BE49-F238E27FC236}">
                <a16:creationId xmlns="" xmlns:a16="http://schemas.microsoft.com/office/drawing/2014/main" id="{BE38D424-FFD6-4663-9DA2-4D83C339F67A}"/>
              </a:ext>
            </a:extLst>
          </p:cNvPr>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a:extLst>
              <a:ext uri="{FF2B5EF4-FFF2-40B4-BE49-F238E27FC236}">
                <a16:creationId xmlns="" xmlns:a16="http://schemas.microsoft.com/office/drawing/2014/main" id="{B1274483-46D7-4BD7-B38A-A8F8555F92E7}"/>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844326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 xmlns:a16="http://schemas.microsoft.com/office/drawing/2014/main" id="{A6DD0BAD-3BEA-4C16-942D-DA33A9D508EF}"/>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 xmlns:a16="http://schemas.microsoft.com/office/drawing/2014/main" id="{80640300-553A-48CE-83B2-1E626CE251B1}"/>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 xmlns:a16="http://schemas.microsoft.com/office/drawing/2014/main" id="{B78AC760-5E6A-4A0F-A451-7EF68AAC969A}"/>
              </a:ext>
            </a:extLst>
          </p:cNvPr>
          <p:cNvSpPr>
            <a:spLocks noGrp="1"/>
          </p:cNvSpPr>
          <p:nvPr>
            <p:ph type="dt" sz="half" idx="10"/>
          </p:nvPr>
        </p:nvSpPr>
        <p:spPr/>
        <p:txBody>
          <a:body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5" name="Rezervirano mjesto podnožja 4">
            <a:extLst>
              <a:ext uri="{FF2B5EF4-FFF2-40B4-BE49-F238E27FC236}">
                <a16:creationId xmlns="" xmlns:a16="http://schemas.microsoft.com/office/drawing/2014/main" id="{FE1268E4-FDB4-4A3D-AFE9-CE00722F4F12}"/>
              </a:ext>
            </a:extLst>
          </p:cNvPr>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a:extLst>
              <a:ext uri="{FF2B5EF4-FFF2-40B4-BE49-F238E27FC236}">
                <a16:creationId xmlns="" xmlns:a16="http://schemas.microsoft.com/office/drawing/2014/main" id="{9CD59ACC-0E26-4C6E-A2A6-4FA209848DAA}"/>
              </a:ext>
            </a:extLst>
          </p:cNvPr>
          <p:cNvSpPr>
            <a:spLocks noGrp="1"/>
          </p:cNvSpPr>
          <p:nvPr>
            <p:ph type="sldNum" sz="quarter" idx="12"/>
          </p:nvPr>
        </p:nvSpPr>
        <p:spPr/>
        <p:txBody>
          <a:body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73100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437A0C5E-3BF5-4DAB-BE57-3CF4EA26AE71}"/>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a:p>
        </p:txBody>
      </p:sp>
      <p:sp>
        <p:nvSpPr>
          <p:cNvPr id="3" name="Rezervirano mjesto teksta 2">
            <a:extLst>
              <a:ext uri="{FF2B5EF4-FFF2-40B4-BE49-F238E27FC236}">
                <a16:creationId xmlns="" xmlns:a16="http://schemas.microsoft.com/office/drawing/2014/main" id="{16C4A284-6366-4BA3-9524-E11C3A5C6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 xmlns:a16="http://schemas.microsoft.com/office/drawing/2014/main" id="{AFDFAE4C-434A-4BAA-91F3-8AE99306E816}"/>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5" name="Rezervirano mjesto podnožja 4">
            <a:extLst>
              <a:ext uri="{FF2B5EF4-FFF2-40B4-BE49-F238E27FC236}">
                <a16:creationId xmlns="" xmlns:a16="http://schemas.microsoft.com/office/drawing/2014/main" id="{063B8C72-9CAA-4AC2-8DE0-78308AF8542C}"/>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BA515E5E-9CCD-4758-835D-60C6E44ECA34}"/>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176691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978F94EA-E0C4-4F5B-8753-0E0F68818901}"/>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 xmlns:a16="http://schemas.microsoft.com/office/drawing/2014/main" id="{03EC1294-9667-4760-A1F4-6C15970DCD8A}"/>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sadržaja 3">
            <a:extLst>
              <a:ext uri="{FF2B5EF4-FFF2-40B4-BE49-F238E27FC236}">
                <a16:creationId xmlns="" xmlns:a16="http://schemas.microsoft.com/office/drawing/2014/main" id="{D9E03EFD-3B2A-4233-B681-C9E9D44CC83F}"/>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datuma 4">
            <a:extLst>
              <a:ext uri="{FF2B5EF4-FFF2-40B4-BE49-F238E27FC236}">
                <a16:creationId xmlns="" xmlns:a16="http://schemas.microsoft.com/office/drawing/2014/main" id="{A0451685-9F3B-4DB2-9BBD-2600E41A87C5}"/>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6" name="Rezervirano mjesto podnožja 5">
            <a:extLst>
              <a:ext uri="{FF2B5EF4-FFF2-40B4-BE49-F238E27FC236}">
                <a16:creationId xmlns="" xmlns:a16="http://schemas.microsoft.com/office/drawing/2014/main" id="{0D4E0CC6-611E-4B0F-8E4F-402C1872697E}"/>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 xmlns:a16="http://schemas.microsoft.com/office/drawing/2014/main" id="{9A2CD2B5-824F-43C3-9E3D-99D7284C09EF}"/>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159232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2388BF22-8217-4E10-947E-FCEC99B08D9A}"/>
              </a:ext>
            </a:extLst>
          </p:cNvPr>
          <p:cNvSpPr>
            <a:spLocks noGrp="1"/>
          </p:cNvSpPr>
          <p:nvPr>
            <p:ph type="title"/>
          </p:nvPr>
        </p:nvSpPr>
        <p:spPr>
          <a:xfrm>
            <a:off x="839788" y="365125"/>
            <a:ext cx="10515600" cy="1325563"/>
          </a:xfrm>
        </p:spPr>
        <p:txBody>
          <a:bodyPr/>
          <a:lstStyle/>
          <a:p>
            <a:r>
              <a:rPr lang="hr-HR"/>
              <a:t>Kliknite da biste uredili stil naslova matrice</a:t>
            </a:r>
            <a:endParaRPr lang="en-US"/>
          </a:p>
        </p:txBody>
      </p:sp>
      <p:sp>
        <p:nvSpPr>
          <p:cNvPr id="3" name="Rezervirano mjesto teksta 2">
            <a:extLst>
              <a:ext uri="{FF2B5EF4-FFF2-40B4-BE49-F238E27FC236}">
                <a16:creationId xmlns="" xmlns:a16="http://schemas.microsoft.com/office/drawing/2014/main" id="{B2044777-4CA5-4388-AAB6-C7FDA36DD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 xmlns:a16="http://schemas.microsoft.com/office/drawing/2014/main" id="{65CB4A77-50BC-4D70-8DE1-8FB5D0A5D8D2}"/>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teksta 4">
            <a:extLst>
              <a:ext uri="{FF2B5EF4-FFF2-40B4-BE49-F238E27FC236}">
                <a16:creationId xmlns="" xmlns:a16="http://schemas.microsoft.com/office/drawing/2014/main" id="{1C67FF31-F17F-4621-A7F5-F1ADF3253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 xmlns:a16="http://schemas.microsoft.com/office/drawing/2014/main" id="{924B3ED8-2B50-40BA-A4A1-CDE8D09FF905}"/>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7" name="Rezervirano mjesto datuma 6">
            <a:extLst>
              <a:ext uri="{FF2B5EF4-FFF2-40B4-BE49-F238E27FC236}">
                <a16:creationId xmlns="" xmlns:a16="http://schemas.microsoft.com/office/drawing/2014/main" id="{2007AD5C-D8A2-4615-A0FB-EA42C18412AE}"/>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8" name="Rezervirano mjesto podnožja 7">
            <a:extLst>
              <a:ext uri="{FF2B5EF4-FFF2-40B4-BE49-F238E27FC236}">
                <a16:creationId xmlns="" xmlns:a16="http://schemas.microsoft.com/office/drawing/2014/main" id="{0D994822-4CC6-4BE9-BCF5-0776F73E891B}"/>
              </a:ext>
            </a:extLst>
          </p:cNvPr>
          <p:cNvSpPr>
            <a:spLocks noGrp="1"/>
          </p:cNvSpPr>
          <p:nvPr>
            <p:ph type="ftr" sz="quarter" idx="11"/>
          </p:nvPr>
        </p:nvSpPr>
        <p:spPr/>
        <p:txBody>
          <a:bodyPr/>
          <a:lstStyle/>
          <a:p>
            <a:endParaRPr lang="en-US"/>
          </a:p>
        </p:txBody>
      </p:sp>
      <p:sp>
        <p:nvSpPr>
          <p:cNvPr id="9" name="Rezervirano mjesto broja slajda 8">
            <a:extLst>
              <a:ext uri="{FF2B5EF4-FFF2-40B4-BE49-F238E27FC236}">
                <a16:creationId xmlns="" xmlns:a16="http://schemas.microsoft.com/office/drawing/2014/main" id="{2929F595-F889-4AF7-92D3-F5C72832B5E9}"/>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291176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24D6EE33-3775-4FCF-AE87-D7C663384A4A}"/>
              </a:ext>
            </a:extLst>
          </p:cNvPr>
          <p:cNvSpPr>
            <a:spLocks noGrp="1"/>
          </p:cNvSpPr>
          <p:nvPr>
            <p:ph type="title"/>
          </p:nvPr>
        </p:nvSpPr>
        <p:spPr/>
        <p:txBody>
          <a:bodyPr/>
          <a:lstStyle/>
          <a:p>
            <a:r>
              <a:rPr lang="hr-HR"/>
              <a:t>Kliknite da biste uredili stil naslova matrice</a:t>
            </a:r>
            <a:endParaRPr lang="en-US"/>
          </a:p>
        </p:txBody>
      </p:sp>
      <p:sp>
        <p:nvSpPr>
          <p:cNvPr id="3" name="Rezervirano mjesto datuma 2">
            <a:extLst>
              <a:ext uri="{FF2B5EF4-FFF2-40B4-BE49-F238E27FC236}">
                <a16:creationId xmlns="" xmlns:a16="http://schemas.microsoft.com/office/drawing/2014/main" id="{301E2BDC-9920-4F6C-91FC-6F8487D89E48}"/>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4" name="Rezervirano mjesto podnožja 3">
            <a:extLst>
              <a:ext uri="{FF2B5EF4-FFF2-40B4-BE49-F238E27FC236}">
                <a16:creationId xmlns="" xmlns:a16="http://schemas.microsoft.com/office/drawing/2014/main" id="{65200BEF-F7AD-4F27-B4E1-6E1A1BBEE05F}"/>
              </a:ext>
            </a:extLst>
          </p:cNvPr>
          <p:cNvSpPr>
            <a:spLocks noGrp="1"/>
          </p:cNvSpPr>
          <p:nvPr>
            <p:ph type="ftr" sz="quarter" idx="11"/>
          </p:nvPr>
        </p:nvSpPr>
        <p:spPr/>
        <p:txBody>
          <a:bodyPr/>
          <a:lstStyle/>
          <a:p>
            <a:endParaRPr lang="en-US"/>
          </a:p>
        </p:txBody>
      </p:sp>
      <p:sp>
        <p:nvSpPr>
          <p:cNvPr id="5" name="Rezervirano mjesto broja slajda 4">
            <a:extLst>
              <a:ext uri="{FF2B5EF4-FFF2-40B4-BE49-F238E27FC236}">
                <a16:creationId xmlns="" xmlns:a16="http://schemas.microsoft.com/office/drawing/2014/main" id="{ECB841D2-45BD-44B7-84FA-343E55F56E60}"/>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338123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 xmlns:a16="http://schemas.microsoft.com/office/drawing/2014/main" id="{D096C7F1-7CDC-4F3E-B562-B4BC95250D32}"/>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3" name="Rezervirano mjesto podnožja 2">
            <a:extLst>
              <a:ext uri="{FF2B5EF4-FFF2-40B4-BE49-F238E27FC236}">
                <a16:creationId xmlns="" xmlns:a16="http://schemas.microsoft.com/office/drawing/2014/main" id="{0CFA4492-DAEB-4398-8F36-0A2666BB92D6}"/>
              </a:ext>
            </a:extLst>
          </p:cNvPr>
          <p:cNvSpPr>
            <a:spLocks noGrp="1"/>
          </p:cNvSpPr>
          <p:nvPr>
            <p:ph type="ftr" sz="quarter" idx="11"/>
          </p:nvPr>
        </p:nvSpPr>
        <p:spPr/>
        <p:txBody>
          <a:bodyPr/>
          <a:lstStyle/>
          <a:p>
            <a:endParaRPr lang="en-US"/>
          </a:p>
        </p:txBody>
      </p:sp>
      <p:sp>
        <p:nvSpPr>
          <p:cNvPr id="4" name="Rezervirano mjesto broja slajda 3">
            <a:extLst>
              <a:ext uri="{FF2B5EF4-FFF2-40B4-BE49-F238E27FC236}">
                <a16:creationId xmlns="" xmlns:a16="http://schemas.microsoft.com/office/drawing/2014/main" id="{B907C8C0-E275-49DF-A108-6652E5AA945C}"/>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127970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4B083F92-759C-4C22-BAA3-F828357ABA59}"/>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adržaja 2">
            <a:extLst>
              <a:ext uri="{FF2B5EF4-FFF2-40B4-BE49-F238E27FC236}">
                <a16:creationId xmlns="" xmlns:a16="http://schemas.microsoft.com/office/drawing/2014/main" id="{1E0326A7-231A-437E-9DA0-35659407D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teksta 3">
            <a:extLst>
              <a:ext uri="{FF2B5EF4-FFF2-40B4-BE49-F238E27FC236}">
                <a16:creationId xmlns="" xmlns:a16="http://schemas.microsoft.com/office/drawing/2014/main" id="{6F56682A-2C2D-42E1-9103-BB80EC3F7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 xmlns:a16="http://schemas.microsoft.com/office/drawing/2014/main" id="{29D8745A-3ABF-451D-84C0-580FC297D9A9}"/>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6" name="Rezervirano mjesto podnožja 5">
            <a:extLst>
              <a:ext uri="{FF2B5EF4-FFF2-40B4-BE49-F238E27FC236}">
                <a16:creationId xmlns="" xmlns:a16="http://schemas.microsoft.com/office/drawing/2014/main" id="{2DC3DA7C-485E-4BD5-9C5E-4DA34A327D65}"/>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 xmlns:a16="http://schemas.microsoft.com/office/drawing/2014/main" id="{DB07BAD9-5D73-4AA6-AD7C-C2F5A04D4FAF}"/>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68825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EFA60A8B-9B50-4BBB-8543-4322C4EE71B7}"/>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like 2">
            <a:extLst>
              <a:ext uri="{FF2B5EF4-FFF2-40B4-BE49-F238E27FC236}">
                <a16:creationId xmlns="" xmlns:a16="http://schemas.microsoft.com/office/drawing/2014/main" id="{28E5B527-1FCA-4964-82D6-3B88F714F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a:extLst>
              <a:ext uri="{FF2B5EF4-FFF2-40B4-BE49-F238E27FC236}">
                <a16:creationId xmlns="" xmlns:a16="http://schemas.microsoft.com/office/drawing/2014/main" id="{5A2B4927-843D-4230-9F08-1A49CD029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 xmlns:a16="http://schemas.microsoft.com/office/drawing/2014/main" id="{950316D8-DB02-4C87-BD29-912FEB625855}"/>
              </a:ext>
            </a:extLst>
          </p:cNvPr>
          <p:cNvSpPr>
            <a:spLocks noGrp="1"/>
          </p:cNvSpPr>
          <p:nvPr>
            <p:ph type="dt" sz="half" idx="10"/>
          </p:nvPr>
        </p:nvSpPr>
        <p:spPr/>
        <p:txBody>
          <a:bodyPr/>
          <a:lstStyle/>
          <a:p>
            <a:fld id="{D0552366-3521-42DB-9723-AB3D1B119F59}" type="datetimeFigureOut">
              <a:rPr lang="en-US" smtClean="0"/>
              <a:t>12/8/2022</a:t>
            </a:fld>
            <a:endParaRPr lang="en-US"/>
          </a:p>
        </p:txBody>
      </p:sp>
      <p:sp>
        <p:nvSpPr>
          <p:cNvPr id="6" name="Rezervirano mjesto podnožja 5">
            <a:extLst>
              <a:ext uri="{FF2B5EF4-FFF2-40B4-BE49-F238E27FC236}">
                <a16:creationId xmlns="" xmlns:a16="http://schemas.microsoft.com/office/drawing/2014/main" id="{F378DFCB-6216-4603-8B39-0E153FCBA0A2}"/>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 xmlns:a16="http://schemas.microsoft.com/office/drawing/2014/main" id="{4CA70AB0-EF53-4CA5-B859-11BEE3608B07}"/>
              </a:ext>
            </a:extLst>
          </p:cNvPr>
          <p:cNvSpPr>
            <a:spLocks noGrp="1"/>
          </p:cNvSpPr>
          <p:nvPr>
            <p:ph type="sldNum" sz="quarter" idx="12"/>
          </p:nvPr>
        </p:nvSpPr>
        <p:spPr/>
        <p:txBody>
          <a:bodyPr/>
          <a:lstStyle/>
          <a:p>
            <a:fld id="{FCF31EA4-14E8-4896-BB69-DDB59E62BA68}" type="slidenum">
              <a:rPr lang="en-US" smtClean="0"/>
              <a:t>‹#›</a:t>
            </a:fld>
            <a:endParaRPr lang="en-US"/>
          </a:p>
        </p:txBody>
      </p:sp>
    </p:spTree>
    <p:extLst>
      <p:ext uri="{BB962C8B-B14F-4D97-AF65-F5344CB8AC3E}">
        <p14:creationId xmlns:p14="http://schemas.microsoft.com/office/powerpoint/2010/main" val="99575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 xmlns:a16="http://schemas.microsoft.com/office/drawing/2014/main" id="{1C241257-85E6-4A2E-8AD4-ED745666D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a:p>
        </p:txBody>
      </p:sp>
      <p:sp>
        <p:nvSpPr>
          <p:cNvPr id="3" name="Rezervirano mjesto teksta 2">
            <a:extLst>
              <a:ext uri="{FF2B5EF4-FFF2-40B4-BE49-F238E27FC236}">
                <a16:creationId xmlns="" xmlns:a16="http://schemas.microsoft.com/office/drawing/2014/main" id="{CB47C61E-629D-4F9E-8607-3954C14C0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 xmlns:a16="http://schemas.microsoft.com/office/drawing/2014/main" id="{0A16A73C-0084-48EC-AF57-4DBFB68ED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52366-3521-42DB-9723-AB3D1B119F59}" type="datetimeFigureOut">
              <a:rPr lang="en-US" smtClean="0"/>
              <a:t>12/8/2022</a:t>
            </a:fld>
            <a:endParaRPr lang="en-US"/>
          </a:p>
        </p:txBody>
      </p:sp>
      <p:sp>
        <p:nvSpPr>
          <p:cNvPr id="5" name="Rezervirano mjesto podnožja 4">
            <a:extLst>
              <a:ext uri="{FF2B5EF4-FFF2-40B4-BE49-F238E27FC236}">
                <a16:creationId xmlns="" xmlns:a16="http://schemas.microsoft.com/office/drawing/2014/main" id="{7C13CC9E-D8B8-49F3-BA6D-67CE569284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Rezervirano mjesto broja slajda 5">
            <a:extLst>
              <a:ext uri="{FF2B5EF4-FFF2-40B4-BE49-F238E27FC236}">
                <a16:creationId xmlns="" xmlns:a16="http://schemas.microsoft.com/office/drawing/2014/main" id="{44C24859-F2C6-404E-82F4-1DE790059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31EA4-14E8-4896-BB69-DDB59E62BA68}" type="slidenum">
              <a:rPr lang="en-US" smtClean="0"/>
              <a:t>‹#›</a:t>
            </a:fld>
            <a:endParaRPr lang="en-US"/>
          </a:p>
        </p:txBody>
      </p:sp>
    </p:spTree>
    <p:extLst>
      <p:ext uri="{BB962C8B-B14F-4D97-AF65-F5344CB8AC3E}">
        <p14:creationId xmlns:p14="http://schemas.microsoft.com/office/powerpoint/2010/main" val="2267240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9000" r="-9000"/>
          </a:stretch>
        </a:blip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 xmlns:a16="http://schemas.microsoft.com/office/drawing/2014/main" id="{2C83CF82-07F0-4CA4-B22E-9CCD942CE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 xmlns:a16="http://schemas.microsoft.com/office/drawing/2014/main" id="{D1830CA2-745A-4F0D-8EE8-F99B83553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 xmlns:a16="http://schemas.microsoft.com/office/drawing/2014/main" id="{D669FEB5-9E74-4502-87E0-5366656DD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AF70D-F4C1-4302-B012-0F4DB13CE426}" type="datetimeFigureOut">
              <a:rPr lang="hr-HR" smtClean="0">
                <a:solidFill>
                  <a:prstClr val="black">
                    <a:tint val="75000"/>
                  </a:prstClr>
                </a:solidFill>
              </a:rPr>
              <a:pPr/>
              <a:t>8.12.2022.</a:t>
            </a:fld>
            <a:endParaRPr lang="hr-HR">
              <a:solidFill>
                <a:prstClr val="black">
                  <a:tint val="75000"/>
                </a:prstClr>
              </a:solidFill>
            </a:endParaRPr>
          </a:p>
        </p:txBody>
      </p:sp>
      <p:sp>
        <p:nvSpPr>
          <p:cNvPr id="5" name="Rezervirano mjesto podnožja 4">
            <a:extLst>
              <a:ext uri="{FF2B5EF4-FFF2-40B4-BE49-F238E27FC236}">
                <a16:creationId xmlns="" xmlns:a16="http://schemas.microsoft.com/office/drawing/2014/main" id="{5DCDDA6F-3DE7-4A12-9846-78F136B9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solidFill>
                <a:prstClr val="black">
                  <a:tint val="75000"/>
                </a:prstClr>
              </a:solidFill>
            </a:endParaRPr>
          </a:p>
        </p:txBody>
      </p:sp>
      <p:sp>
        <p:nvSpPr>
          <p:cNvPr id="6" name="Rezervirano mjesto broja slajda 5">
            <a:extLst>
              <a:ext uri="{FF2B5EF4-FFF2-40B4-BE49-F238E27FC236}">
                <a16:creationId xmlns="" xmlns:a16="http://schemas.microsoft.com/office/drawing/2014/main" id="{F4F5D27B-C012-4C1C-ABDC-2E6FD447A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28648-A795-4782-9AE1-E1FE5C20F4E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08708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3515013" y="6201241"/>
            <a:ext cx="4112857" cy="369332"/>
          </a:xfrm>
          <a:prstGeom prst="rect">
            <a:avLst/>
          </a:prstGeom>
          <a:noFill/>
        </p:spPr>
        <p:txBody>
          <a:bodyPr wrap="none" rtlCol="0">
            <a:spAutoFit/>
          </a:bodyPr>
          <a:lstStyle/>
          <a:p>
            <a:r>
              <a:rPr lang="en-US" dirty="0" err="1" smtClean="0"/>
              <a:t>Stručni</a:t>
            </a:r>
            <a:r>
              <a:rPr lang="en-US" dirty="0" smtClean="0"/>
              <a:t> </a:t>
            </a:r>
            <a:r>
              <a:rPr lang="en-US" dirty="0" err="1" smtClean="0"/>
              <a:t>skup</a:t>
            </a:r>
            <a:r>
              <a:rPr lang="en-US" dirty="0" smtClean="0"/>
              <a:t>, Split 04.siječanj 2023.godine</a:t>
            </a:r>
            <a:endParaRPr lang="hr-HR" dirty="0"/>
          </a:p>
        </p:txBody>
      </p:sp>
      <p:sp>
        <p:nvSpPr>
          <p:cNvPr id="3" name="TextBox 2"/>
          <p:cNvSpPr txBox="1"/>
          <p:nvPr/>
        </p:nvSpPr>
        <p:spPr>
          <a:xfrm>
            <a:off x="1431612" y="2925278"/>
            <a:ext cx="9014584"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SVE VIŠE KONTEJNERA U MORU. . .</a:t>
            </a:r>
            <a:endParaRPr lang="hr-HR" sz="4000" dirty="0">
              <a:latin typeface="Arial" panose="020B0604020202020204" pitchFamily="34" charset="0"/>
              <a:cs typeface="Arial" panose="020B0604020202020204" pitchFamily="34" charset="0"/>
            </a:endParaRPr>
          </a:p>
        </p:txBody>
      </p:sp>
      <p:sp>
        <p:nvSpPr>
          <p:cNvPr id="4" name="TextBox 3"/>
          <p:cNvSpPr txBox="1"/>
          <p:nvPr/>
        </p:nvSpPr>
        <p:spPr>
          <a:xfrm>
            <a:off x="4257365" y="1769805"/>
            <a:ext cx="2628155" cy="400110"/>
          </a:xfrm>
          <a:prstGeom prst="rect">
            <a:avLst/>
          </a:prstGeom>
          <a:noFill/>
        </p:spPr>
        <p:txBody>
          <a:bodyPr wrap="none" rtlCol="0">
            <a:spAutoFit/>
          </a:bodyPr>
          <a:lstStyle/>
          <a:p>
            <a:r>
              <a:rPr lang="en-US" sz="2000" dirty="0" err="1" smtClean="0"/>
              <a:t>Kap.Renato</a:t>
            </a:r>
            <a:r>
              <a:rPr lang="en-US" sz="2000" dirty="0" smtClean="0"/>
              <a:t> </a:t>
            </a:r>
            <a:r>
              <a:rPr lang="en-US" sz="2000" dirty="0" err="1" smtClean="0"/>
              <a:t>Dudić</a:t>
            </a:r>
            <a:r>
              <a:rPr lang="en-US" sz="2000" dirty="0" smtClean="0"/>
              <a:t>, prof.</a:t>
            </a:r>
            <a:endParaRPr lang="hr-HR" sz="2000" dirty="0"/>
          </a:p>
        </p:txBody>
      </p:sp>
    </p:spTree>
    <p:extLst>
      <p:ext uri="{BB962C8B-B14F-4D97-AF65-F5344CB8AC3E}">
        <p14:creationId xmlns:p14="http://schemas.microsoft.com/office/powerpoint/2010/main" val="619083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0223" y="960112"/>
            <a:ext cx="4209388" cy="2552149"/>
          </a:xfrm>
          <a:prstGeom prst="rect">
            <a:avLst/>
          </a:prstGeom>
        </p:spPr>
      </p:pic>
      <p:pic>
        <p:nvPicPr>
          <p:cNvPr id="3" name="Picture 2"/>
          <p:cNvPicPr>
            <a:picLocks noChangeAspect="1"/>
          </p:cNvPicPr>
          <p:nvPr/>
        </p:nvPicPr>
        <p:blipFill>
          <a:blip r:embed="rId3"/>
          <a:stretch>
            <a:fillRect/>
          </a:stretch>
        </p:blipFill>
        <p:spPr>
          <a:xfrm>
            <a:off x="857956" y="3909692"/>
            <a:ext cx="4211655" cy="2445951"/>
          </a:xfrm>
          <a:prstGeom prst="rect">
            <a:avLst/>
          </a:prstGeom>
        </p:spPr>
      </p:pic>
      <p:sp>
        <p:nvSpPr>
          <p:cNvPr id="6" name="Rectangle 5"/>
          <p:cNvSpPr/>
          <p:nvPr/>
        </p:nvSpPr>
        <p:spPr>
          <a:xfrm>
            <a:off x="5667023" y="1152934"/>
            <a:ext cx="6096000" cy="1477328"/>
          </a:xfrm>
          <a:prstGeom prst="rect">
            <a:avLst/>
          </a:prstGeom>
        </p:spPr>
        <p:txBody>
          <a:bodyPr>
            <a:spAutoFit/>
          </a:bodyPr>
          <a:lstStyle/>
          <a:p>
            <a:r>
              <a:rPr lang="hr-HR" dirty="0"/>
              <a:t>Kontejnerski brod ‘’Rena’’ 5. listopada 2011. nasukao se na koraljni greben kod obale Novog Zelanda. Nakon što se, usljed ‘’teškog’’ mora, 8. siječnja Renin trup prepolovio,  oko 300 kontejnera izgubljeno je u moru. U nesreći je izliveno i oko 200 tona teškog goriva.</a:t>
            </a:r>
          </a:p>
        </p:txBody>
      </p:sp>
      <p:sp>
        <p:nvSpPr>
          <p:cNvPr id="7" name="Rectangle 6"/>
          <p:cNvSpPr/>
          <p:nvPr/>
        </p:nvSpPr>
        <p:spPr>
          <a:xfrm>
            <a:off x="5667023" y="4570357"/>
            <a:ext cx="6096000" cy="923330"/>
          </a:xfrm>
          <a:prstGeom prst="rect">
            <a:avLst/>
          </a:prstGeom>
        </p:spPr>
        <p:txBody>
          <a:bodyPr>
            <a:spAutoFit/>
          </a:bodyPr>
          <a:lstStyle/>
          <a:p>
            <a:r>
              <a:rPr lang="hr-HR" i="1" dirty="0">
                <a:solidFill>
                  <a:schemeClr val="tx2"/>
                </a:solidFill>
              </a:rPr>
              <a:t>Rekordna je bila 2013.godina sa 5578 izgubljenih kontejnera kada je  u Indijskom oceanu, s cjelokupnim teretom, potonuo kontejnerski brod ‘’MOL Comfort’’.</a:t>
            </a:r>
          </a:p>
        </p:txBody>
      </p:sp>
      <p:sp>
        <p:nvSpPr>
          <p:cNvPr id="8" name="TextBox 7"/>
          <p:cNvSpPr txBox="1"/>
          <p:nvPr/>
        </p:nvSpPr>
        <p:spPr>
          <a:xfrm>
            <a:off x="857956" y="176621"/>
            <a:ext cx="4551246"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NAJVEĆE HAVARIJE…</a:t>
            </a:r>
            <a:endParaRPr lang="hr-H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30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194" y="729764"/>
            <a:ext cx="4185602" cy="2487568"/>
          </a:xfrm>
          <a:prstGeom prst="rect">
            <a:avLst/>
          </a:prstGeom>
        </p:spPr>
      </p:pic>
      <p:pic>
        <p:nvPicPr>
          <p:cNvPr id="5" name="Picture 4"/>
          <p:cNvPicPr>
            <a:picLocks noChangeAspect="1"/>
          </p:cNvPicPr>
          <p:nvPr/>
        </p:nvPicPr>
        <p:blipFill>
          <a:blip r:embed="rId3"/>
          <a:stretch>
            <a:fillRect/>
          </a:stretch>
        </p:blipFill>
        <p:spPr>
          <a:xfrm>
            <a:off x="924194" y="3872087"/>
            <a:ext cx="4185602" cy="2649799"/>
          </a:xfrm>
          <a:prstGeom prst="rect">
            <a:avLst/>
          </a:prstGeom>
        </p:spPr>
      </p:pic>
      <p:sp>
        <p:nvSpPr>
          <p:cNvPr id="7" name="Rectangle 6"/>
          <p:cNvSpPr/>
          <p:nvPr/>
        </p:nvSpPr>
        <p:spPr>
          <a:xfrm>
            <a:off x="5486400" y="1121180"/>
            <a:ext cx="6096000" cy="1477328"/>
          </a:xfrm>
          <a:prstGeom prst="rect">
            <a:avLst/>
          </a:prstGeom>
        </p:spPr>
        <p:txBody>
          <a:bodyPr>
            <a:spAutoFit/>
          </a:bodyPr>
          <a:lstStyle/>
          <a:p>
            <a:r>
              <a:rPr lang="hr-HR" dirty="0"/>
              <a:t>‘’ONE Apus’’ plovio je pacifičkom rutom iz Yantiana u Kini prema Long Beachu u Kaliforniji kada je 30. studenog 2020.godine, zahvaćen nevremenom, izgubio nevjerojatnih </a:t>
            </a:r>
            <a:r>
              <a:rPr lang="hr-HR" b="1" dirty="0"/>
              <a:t>1816</a:t>
            </a:r>
            <a:r>
              <a:rPr lang="hr-HR" dirty="0"/>
              <a:t> kontejnera. Nakon toga brod je s ostatkom terete skrenuo prema japanskoj luci Kobe.</a:t>
            </a:r>
          </a:p>
        </p:txBody>
      </p:sp>
      <p:sp>
        <p:nvSpPr>
          <p:cNvPr id="8" name="Rectangle 7"/>
          <p:cNvSpPr/>
          <p:nvPr/>
        </p:nvSpPr>
        <p:spPr>
          <a:xfrm>
            <a:off x="5486400" y="3765814"/>
            <a:ext cx="6096000" cy="1200329"/>
          </a:xfrm>
          <a:prstGeom prst="rect">
            <a:avLst/>
          </a:prstGeom>
        </p:spPr>
        <p:txBody>
          <a:bodyPr>
            <a:spAutoFit/>
          </a:bodyPr>
          <a:lstStyle/>
          <a:p>
            <a:r>
              <a:rPr lang="hr-HR" dirty="0"/>
              <a:t>‘’MSC Zoe’’ je u siječnju 2019.u blizini obale Sjevernog mora, zahvaćen olujnim nevremenom izgubio </a:t>
            </a:r>
            <a:r>
              <a:rPr lang="hr-HR" b="1" dirty="0"/>
              <a:t>342</a:t>
            </a:r>
            <a:r>
              <a:rPr lang="hr-HR" dirty="0"/>
              <a:t> kontejnera čiji sadržaj je s najrazličitijom robom ‘’doplutao’’ na nizozemsku i njemačku obalu.</a:t>
            </a:r>
          </a:p>
        </p:txBody>
      </p:sp>
      <p:sp>
        <p:nvSpPr>
          <p:cNvPr id="9" name="Rectangle 8"/>
          <p:cNvSpPr/>
          <p:nvPr/>
        </p:nvSpPr>
        <p:spPr>
          <a:xfrm>
            <a:off x="5486400" y="5232581"/>
            <a:ext cx="6096000" cy="1477328"/>
          </a:xfrm>
          <a:prstGeom prst="rect">
            <a:avLst/>
          </a:prstGeom>
        </p:spPr>
        <p:txBody>
          <a:bodyPr>
            <a:spAutoFit/>
          </a:bodyPr>
          <a:lstStyle/>
          <a:p>
            <a:r>
              <a:rPr lang="hr-HR" dirty="0"/>
              <a:t>‘’Maersk Essen’’ je u siječnju 2021. na Pacifiku izgubio 750 kontejnera, a njegov sestrinski brod, Eindhoven, u veljači 2021. oko </a:t>
            </a:r>
            <a:r>
              <a:rPr lang="hr-HR" b="1" dirty="0"/>
              <a:t>260</a:t>
            </a:r>
            <a:r>
              <a:rPr lang="hr-HR" dirty="0"/>
              <a:t> </a:t>
            </a:r>
            <a:r>
              <a:rPr lang="hr-HR" dirty="0" smtClean="0"/>
              <a:t>kontejnera… </a:t>
            </a:r>
            <a:endParaRPr lang="hr-HR" dirty="0"/>
          </a:p>
          <a:p>
            <a:r>
              <a:rPr lang="hr-HR" i="1" dirty="0">
                <a:solidFill>
                  <a:schemeClr val="tx2"/>
                </a:solidFill>
              </a:rPr>
              <a:t>Statistika pokazuje da je samo u 2020. više od 3000 brodskih kontejnera izgubljeno po moru.</a:t>
            </a:r>
          </a:p>
        </p:txBody>
      </p:sp>
    </p:spTree>
    <p:extLst>
      <p:ext uri="{BB962C8B-B14F-4D97-AF65-F5344CB8AC3E}">
        <p14:creationId xmlns:p14="http://schemas.microsoft.com/office/powerpoint/2010/main" val="117541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ekstniOkvir 1">
            <a:extLst>
              <a:ext uri="{FF2B5EF4-FFF2-40B4-BE49-F238E27FC236}">
                <a16:creationId xmlns="" xmlns:a16="http://schemas.microsoft.com/office/drawing/2014/main" id="{85DA835B-9366-4C52-AA83-0813047FA8ED}"/>
              </a:ext>
            </a:extLst>
          </p:cNvPr>
          <p:cNvSpPr txBox="1"/>
          <p:nvPr/>
        </p:nvSpPr>
        <p:spPr>
          <a:xfrm>
            <a:off x="4062412" y="78566"/>
            <a:ext cx="7201202"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ŠTETE NA TERETIMA KONTEJNERA</a:t>
            </a:r>
            <a:endParaRPr lang="en-US" sz="3200" dirty="0">
              <a:latin typeface="Arial" panose="020B0604020202020204" pitchFamily="34" charset="0"/>
              <a:cs typeface="Arial" panose="020B0604020202020204" pitchFamily="34" charset="0"/>
            </a:endParaRPr>
          </a:p>
        </p:txBody>
      </p:sp>
      <p:pic>
        <p:nvPicPr>
          <p:cNvPr id="6" name="Picture 23554">
            <a:extLst>
              <a:ext uri="{FF2B5EF4-FFF2-40B4-BE49-F238E27FC236}">
                <a16:creationId xmlns="" xmlns:a16="http://schemas.microsoft.com/office/drawing/2014/main" id="{8620F5DE-D4EB-4FA1-B708-0C7409C0C6D0}"/>
              </a:ext>
            </a:extLst>
          </p:cNvPr>
          <p:cNvPicPr/>
          <p:nvPr/>
        </p:nvPicPr>
        <p:blipFill>
          <a:blip r:embed="rId3">
            <a:extLst>
              <a:ext uri="{28A0092B-C50C-407E-A947-70E740481C1C}">
                <a14:useLocalDpi xmlns:a14="http://schemas.microsoft.com/office/drawing/2010/main" val="0"/>
              </a:ext>
            </a:extLst>
          </a:blip>
          <a:stretch>
            <a:fillRect/>
          </a:stretch>
        </p:blipFill>
        <p:spPr>
          <a:xfrm>
            <a:off x="4588706" y="838201"/>
            <a:ext cx="5698294" cy="4001524"/>
          </a:xfrm>
          <a:prstGeom prst="rect">
            <a:avLst/>
          </a:prstGeom>
        </p:spPr>
      </p:pic>
      <p:sp>
        <p:nvSpPr>
          <p:cNvPr id="7" name="Text Box 2">
            <a:extLst>
              <a:ext uri="{FF2B5EF4-FFF2-40B4-BE49-F238E27FC236}">
                <a16:creationId xmlns="" xmlns:a16="http://schemas.microsoft.com/office/drawing/2014/main" id="{60892D0B-5956-4C90-8C80-F88A23081AF5}"/>
              </a:ext>
            </a:extLst>
          </p:cNvPr>
          <p:cNvSpPr txBox="1">
            <a:spLocks noChangeArrowheads="1"/>
          </p:cNvSpPr>
          <p:nvPr/>
        </p:nvSpPr>
        <p:spPr bwMode="auto">
          <a:xfrm>
            <a:off x="5199398" y="4839725"/>
            <a:ext cx="4476910" cy="1800225"/>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dirty="0">
                <a:effectLst/>
                <a:latin typeface="Arial" panose="020B0604020202020204" pitchFamily="34" charset="0"/>
                <a:ea typeface="Times New Roman" panose="02020603050405020304" pitchFamily="18" charset="0"/>
                <a:cs typeface="Arial" panose="020B0604020202020204" pitchFamily="34" charset="0"/>
              </a:rPr>
              <a:t>28% </a:t>
            </a:r>
            <a:r>
              <a:rPr lang="en-US" dirty="0" err="1">
                <a:effectLst/>
                <a:latin typeface="Arial" panose="020B0604020202020204" pitchFamily="34" charset="0"/>
                <a:ea typeface="Times New Roman" panose="02020603050405020304" pitchFamily="18" charset="0"/>
                <a:cs typeface="Arial" panose="020B0604020202020204" pitchFamily="34" charset="0"/>
              </a:rPr>
              <a:t>svih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šteta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uzrokovano</a:t>
            </a:r>
            <a:r>
              <a:rPr lang="en-US" dirty="0">
                <a:effectLst/>
                <a:latin typeface="Arial" panose="020B0604020202020204" pitchFamily="34" charset="0"/>
                <a:ea typeface="Times New Roman" panose="02020603050405020304" pitchFamily="18" charset="0"/>
                <a:cs typeface="Arial" panose="020B0604020202020204" pitchFamily="34" charset="0"/>
              </a:rPr>
              <a:t> je </a:t>
            </a:r>
            <a:r>
              <a:rPr lang="en-US" dirty="0" err="1">
                <a:effectLst/>
                <a:latin typeface="Arial" panose="020B0604020202020204" pitchFamily="34" charset="0"/>
                <a:ea typeface="Times New Roman" panose="02020603050405020304" pitchFamily="18" charset="0"/>
                <a:cs typeface="Arial" panose="020B0604020202020204" pitchFamily="34" charset="0"/>
              </a:rPr>
              <a:t>fizičkim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oštećenjem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samog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kontejnera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čak</a:t>
            </a:r>
            <a:r>
              <a:rPr lang="en-US" dirty="0">
                <a:effectLst/>
                <a:latin typeface="Arial" panose="020B0604020202020204" pitchFamily="34" charset="0"/>
                <a:ea typeface="Times New Roman" panose="02020603050405020304" pitchFamily="18" charset="0"/>
                <a:cs typeface="Arial" panose="020B0604020202020204" pitchFamily="34" charset="0"/>
              </a:rPr>
              <a:t> 15% </a:t>
            </a:r>
            <a:r>
              <a:rPr lang="en-US" dirty="0" err="1">
                <a:effectLst/>
                <a:latin typeface="Arial" panose="020B0604020202020204" pitchFamily="34" charset="0"/>
                <a:ea typeface="Times New Roman" panose="02020603050405020304" pitchFamily="18" charset="0"/>
                <a:cs typeface="Arial" panose="020B0604020202020204" pitchFamily="34" charset="0"/>
              </a:rPr>
              <a:t>šteta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odnosi</a:t>
            </a:r>
            <a:r>
              <a:rPr lang="en-US" dirty="0">
                <a:effectLst/>
                <a:latin typeface="Arial" panose="020B0604020202020204" pitchFamily="34" charset="0"/>
                <a:ea typeface="Times New Roman" panose="02020603050405020304" pitchFamily="18" charset="0"/>
                <a:cs typeface="Arial" panose="020B0604020202020204" pitchFamily="34" charset="0"/>
              </a:rPr>
              <a:t> se </a:t>
            </a:r>
            <a:r>
              <a:rPr lang="en-US" dirty="0" err="1">
                <a:effectLst/>
                <a:latin typeface="Arial" panose="020B0604020202020204" pitchFamily="34" charset="0"/>
                <a:ea typeface="Times New Roman" panose="02020603050405020304" pitchFamily="18" charset="0"/>
                <a:cs typeface="Arial" panose="020B0604020202020204" pitchFamily="34" charset="0"/>
              </a:rPr>
              <a:t>na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teret</a:t>
            </a:r>
            <a:r>
              <a:rPr lang="en-US" dirty="0">
                <a:effectLst/>
                <a:latin typeface="Arial" panose="020B0604020202020204" pitchFamily="34" charset="0"/>
                <a:ea typeface="Times New Roman" panose="02020603050405020304" pitchFamily="18" charset="0"/>
                <a:cs typeface="Arial" panose="020B0604020202020204" pitchFamily="34" charset="0"/>
              </a:rPr>
              <a:t> u reefer </a:t>
            </a:r>
            <a:r>
              <a:rPr lang="en-US" dirty="0" err="1">
                <a:effectLst/>
                <a:latin typeface="Arial" panose="020B0604020202020204" pitchFamily="34" charset="0"/>
                <a:ea typeface="Times New Roman" panose="02020603050405020304" pitchFamily="18" charset="0"/>
                <a:cs typeface="Arial" panose="020B0604020202020204" pitchFamily="34" charset="0"/>
              </a:rPr>
              <a:t>kontejneru</a:t>
            </a:r>
            <a:r>
              <a:rPr lang="en-US" dirty="0">
                <a:effectLst/>
                <a:latin typeface="Arial" panose="020B0604020202020204" pitchFamily="34" charset="0"/>
                <a:ea typeface="Times New Roman" panose="02020603050405020304" pitchFamily="18" charset="0"/>
                <a:cs typeface="Arial" panose="020B0604020202020204" pitchFamily="34" charset="0"/>
              </a:rPr>
              <a:t>, a </a:t>
            </a:r>
            <a:r>
              <a:rPr lang="en-US" dirty="0" err="1">
                <a:effectLst/>
                <a:latin typeface="Arial" panose="020B0604020202020204" pitchFamily="34" charset="0"/>
                <a:ea typeface="Times New Roman" panose="02020603050405020304" pitchFamily="18" charset="0"/>
                <a:cs typeface="Arial" panose="020B0604020202020204" pitchFamily="34" charset="0"/>
              </a:rPr>
              <a:t>već</a:t>
            </a:r>
            <a:r>
              <a:rPr lang="en-US" dirty="0">
                <a:effectLst/>
                <a:latin typeface="Arial" panose="020B0604020202020204" pitchFamily="34" charset="0"/>
                <a:ea typeface="Times New Roman" panose="02020603050405020304" pitchFamily="18" charset="0"/>
                <a:cs typeface="Arial" panose="020B0604020202020204" pitchFamily="34" charset="0"/>
              </a:rPr>
              <a:t> 11% </a:t>
            </a:r>
            <a:r>
              <a:rPr lang="en-US" dirty="0" err="1">
                <a:effectLst/>
                <a:latin typeface="Arial" panose="020B0604020202020204" pitchFamily="34" charset="0"/>
                <a:ea typeface="Times New Roman" panose="02020603050405020304" pitchFamily="18" charset="0"/>
                <a:cs typeface="Arial" panose="020B0604020202020204" pitchFamily="34" charset="0"/>
              </a:rPr>
              <a:t>otpada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teret</a:t>
            </a:r>
            <a:r>
              <a:rPr lang="en-US" dirty="0">
                <a:effectLst/>
                <a:latin typeface="Arial" panose="020B0604020202020204" pitchFamily="34" charset="0"/>
                <a:ea typeface="Times New Roman" panose="02020603050405020304" pitchFamily="18" charset="0"/>
                <a:cs typeface="Arial" panose="020B0604020202020204" pitchFamily="34" charset="0"/>
              </a:rPr>
              <a:t> koji je </a:t>
            </a:r>
            <a:r>
              <a:rPr lang="en-US" dirty="0" err="1">
                <a:effectLst/>
                <a:latin typeface="Arial" panose="020B0604020202020204" pitchFamily="34" charset="0"/>
                <a:ea typeface="Times New Roman" panose="02020603050405020304" pitchFamily="18" charset="0"/>
                <a:cs typeface="Arial" panose="020B0604020202020204" pitchFamily="34" charset="0"/>
              </a:rPr>
              <a:t>zajedno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kontejnerom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završio</a:t>
            </a:r>
            <a:r>
              <a:rPr lang="en-US" dirty="0">
                <a:effectLst/>
                <a:latin typeface="Arial" panose="020B0604020202020204" pitchFamily="34" charset="0"/>
                <a:ea typeface="Times New Roman" panose="02020603050405020304" pitchFamily="18" charset="0"/>
                <a:cs typeface="Arial" panose="020B0604020202020204" pitchFamily="34" charset="0"/>
              </a:rPr>
              <a:t> u </a:t>
            </a:r>
            <a:r>
              <a:rPr lang="en-US" dirty="0" err="1">
                <a:effectLst/>
                <a:latin typeface="Arial" panose="020B0604020202020204" pitchFamily="34" charset="0"/>
                <a:ea typeface="Times New Roman" panose="02020603050405020304" pitchFamily="18" charset="0"/>
                <a:cs typeface="Arial" panose="020B0604020202020204" pitchFamily="34" charset="0"/>
              </a:rPr>
              <a:t>moru</a:t>
            </a:r>
            <a:r>
              <a:rPr lang="en-US"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9" name="Slika 8" descr="Slika na kojoj se prikazuje tekst&#10;&#10;Opis je automatski generiran">
            <a:extLst>
              <a:ext uri="{FF2B5EF4-FFF2-40B4-BE49-F238E27FC236}">
                <a16:creationId xmlns="" xmlns:a16="http://schemas.microsoft.com/office/drawing/2014/main" id="{06B4F649-02A3-430B-A930-13068DB38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3666">
            <a:off x="414980" y="749606"/>
            <a:ext cx="3042260" cy="2001028"/>
          </a:xfrm>
          <a:prstGeom prst="rect">
            <a:avLst/>
          </a:prstGeom>
        </p:spPr>
      </p:pic>
      <p:pic>
        <p:nvPicPr>
          <p:cNvPr id="3" name="Slika 2">
            <a:extLst>
              <a:ext uri="{FF2B5EF4-FFF2-40B4-BE49-F238E27FC236}">
                <a16:creationId xmlns="" xmlns:a16="http://schemas.microsoft.com/office/drawing/2014/main" id="{59F0FA99-FB20-41E7-9962-4546AD020E8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021" y="2481897"/>
            <a:ext cx="2967355" cy="1894205"/>
          </a:xfrm>
          <a:prstGeom prst="rect">
            <a:avLst/>
          </a:prstGeom>
          <a:noFill/>
        </p:spPr>
      </p:pic>
      <p:pic>
        <p:nvPicPr>
          <p:cNvPr id="4" name="Slika 3">
            <a:extLst>
              <a:ext uri="{FF2B5EF4-FFF2-40B4-BE49-F238E27FC236}">
                <a16:creationId xmlns="" xmlns:a16="http://schemas.microsoft.com/office/drawing/2014/main" id="{27E51E94-E05A-4CC5-83F7-F59908067F9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0453620">
            <a:off x="425181" y="4251065"/>
            <a:ext cx="2970654" cy="2041120"/>
          </a:xfrm>
          <a:prstGeom prst="rect">
            <a:avLst/>
          </a:prstGeom>
          <a:noFill/>
        </p:spPr>
      </p:pic>
      <p:sp>
        <p:nvSpPr>
          <p:cNvPr id="5" name="TextBox 4"/>
          <p:cNvSpPr txBox="1"/>
          <p:nvPr/>
        </p:nvSpPr>
        <p:spPr>
          <a:xfrm>
            <a:off x="4844924" y="6552869"/>
            <a:ext cx="7347076" cy="338554"/>
          </a:xfrm>
          <a:prstGeom prst="rect">
            <a:avLst/>
          </a:prstGeom>
          <a:noFill/>
        </p:spPr>
        <p:txBody>
          <a:bodyPr wrap="none" rtlCol="0">
            <a:spAutoFit/>
          </a:bodyPr>
          <a:lstStyle/>
          <a:p>
            <a:r>
              <a:rPr lang="hr-HR" sz="1600" dirty="0"/>
              <a:t>Izvor: https://arviem.com/the-basics-that-everyone-must-know-about-cargo-damage/</a:t>
            </a:r>
          </a:p>
        </p:txBody>
      </p:sp>
    </p:spTree>
    <p:extLst>
      <p:ext uri="{BB962C8B-B14F-4D97-AF65-F5344CB8AC3E}">
        <p14:creationId xmlns:p14="http://schemas.microsoft.com/office/powerpoint/2010/main" val="401594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762000" y="789710"/>
            <a:ext cx="639777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UGROŽENA JE </a:t>
            </a:r>
            <a:r>
              <a:rPr lang="en-US" sz="2400" dirty="0">
                <a:latin typeface="Arial" panose="020B0604020202020204" pitchFamily="34" charset="0"/>
                <a:cs typeface="Arial" panose="020B0604020202020204" pitchFamily="34" charset="0"/>
              </a:rPr>
              <a:t>SIGURNOST </a:t>
            </a:r>
            <a:r>
              <a:rPr lang="en-US" sz="2400" dirty="0" smtClean="0">
                <a:latin typeface="Arial" panose="020B0604020202020204" pitchFamily="34" charset="0"/>
                <a:cs typeface="Arial" panose="020B0604020202020204" pitchFamily="34" charset="0"/>
              </a:rPr>
              <a:t>PLOVIDBE. . . </a:t>
            </a:r>
            <a:endParaRPr lang="hr-HR" sz="2400" dirty="0">
              <a:latin typeface="Arial" panose="020B0604020202020204" pitchFamily="34" charset="0"/>
              <a:cs typeface="Arial" panose="020B0604020202020204" pitchFamily="34" charset="0"/>
            </a:endParaRPr>
          </a:p>
        </p:txBody>
      </p:sp>
      <p:sp>
        <p:nvSpPr>
          <p:cNvPr id="3" name="TextBox 2"/>
          <p:cNvSpPr txBox="1"/>
          <p:nvPr/>
        </p:nvSpPr>
        <p:spPr>
          <a:xfrm>
            <a:off x="6470074" y="3086374"/>
            <a:ext cx="4932218" cy="1477328"/>
          </a:xfrm>
          <a:prstGeom prst="rect">
            <a:avLst/>
          </a:prstGeom>
          <a:noFill/>
        </p:spPr>
        <p:txBody>
          <a:bodyPr wrap="square" rtlCol="0">
            <a:spAutoFit/>
          </a:bodyPr>
          <a:lstStyle/>
          <a:p>
            <a:r>
              <a:rPr lang="en-US" dirty="0" smtClean="0">
                <a:cs typeface="Arial" panose="020B0604020202020204" pitchFamily="34" charset="0"/>
              </a:rPr>
              <a:t>…</a:t>
            </a:r>
            <a:r>
              <a:rPr lang="hr-HR" dirty="0" smtClean="0">
                <a:cs typeface="Arial" panose="020B0604020202020204" pitchFamily="34" charset="0"/>
              </a:rPr>
              <a:t>broj </a:t>
            </a:r>
            <a:r>
              <a:rPr lang="en-US" dirty="0" err="1" smtClean="0">
                <a:cs typeface="Arial" panose="020B0604020202020204" pitchFamily="34" charset="0"/>
              </a:rPr>
              <a:t>plutajućih</a:t>
            </a:r>
            <a:r>
              <a:rPr lang="en-US" dirty="0" smtClean="0">
                <a:cs typeface="Arial" panose="020B0604020202020204" pitchFamily="34" charset="0"/>
              </a:rPr>
              <a:t> </a:t>
            </a:r>
            <a:r>
              <a:rPr lang="en-US" dirty="0" err="1" smtClean="0">
                <a:cs typeface="Arial" panose="020B0604020202020204" pitchFamily="34" charset="0"/>
              </a:rPr>
              <a:t>kontejnera</a:t>
            </a:r>
            <a:r>
              <a:rPr lang="en-US" dirty="0" smtClean="0">
                <a:cs typeface="Arial" panose="020B0604020202020204" pitchFamily="34" charset="0"/>
              </a:rPr>
              <a:t> </a:t>
            </a:r>
            <a:r>
              <a:rPr lang="hr-HR" dirty="0" smtClean="0">
                <a:cs typeface="Arial" panose="020B0604020202020204" pitchFamily="34" charset="0"/>
              </a:rPr>
              <a:t>je </a:t>
            </a:r>
            <a:r>
              <a:rPr lang="hr-HR" dirty="0">
                <a:cs typeface="Arial" panose="020B0604020202020204" pitchFamily="34" charset="0"/>
              </a:rPr>
              <a:t>alarmantan pa je opasnost od ‘’bliskog susreta’’ </a:t>
            </a:r>
            <a:r>
              <a:rPr lang="hr-HR" dirty="0" smtClean="0">
                <a:cs typeface="Arial" panose="020B0604020202020204" pitchFamily="34" charset="0"/>
              </a:rPr>
              <a:t>za </a:t>
            </a:r>
            <a:r>
              <a:rPr lang="hr-HR" dirty="0">
                <a:cs typeface="Arial" panose="020B0604020202020204" pitchFamily="34" charset="0"/>
              </a:rPr>
              <a:t>manja  plovila kao što su jedrilice, jahte i ribarice prilično velika. Na svojim prekooceanskim putovanjima već su stradale mnoge </a:t>
            </a:r>
            <a:r>
              <a:rPr lang="hr-HR" dirty="0" smtClean="0">
                <a:cs typeface="Arial" panose="020B0604020202020204" pitchFamily="34" charset="0"/>
              </a:rPr>
              <a:t>jedrilice</a:t>
            </a:r>
            <a:r>
              <a:rPr lang="en-US" dirty="0" smtClean="0">
                <a:cs typeface="Arial" panose="020B0604020202020204" pitchFamily="34" charset="0"/>
              </a:rPr>
              <a:t>..</a:t>
            </a:r>
            <a:r>
              <a:rPr lang="hr-HR" dirty="0" smtClean="0">
                <a:cs typeface="Arial" panose="020B0604020202020204" pitchFamily="34" charset="0"/>
              </a:rPr>
              <a:t>.</a:t>
            </a:r>
            <a:endParaRPr lang="hr-HR"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62000" y="1898399"/>
            <a:ext cx="5133974" cy="3853277"/>
          </a:xfrm>
          <a:prstGeom prst="rect">
            <a:avLst/>
          </a:prstGeom>
        </p:spPr>
      </p:pic>
    </p:spTree>
    <p:extLst>
      <p:ext uri="{BB962C8B-B14F-4D97-AF65-F5344CB8AC3E}">
        <p14:creationId xmlns:p14="http://schemas.microsoft.com/office/powerpoint/2010/main" val="7461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5595" y="2110356"/>
            <a:ext cx="5886048" cy="3996699"/>
          </a:xfrm>
          <a:prstGeom prst="rect">
            <a:avLst/>
          </a:prstGeom>
        </p:spPr>
      </p:pic>
      <p:sp>
        <p:nvSpPr>
          <p:cNvPr id="3" name="TextBox 2"/>
          <p:cNvSpPr txBox="1"/>
          <p:nvPr/>
        </p:nvSpPr>
        <p:spPr>
          <a:xfrm>
            <a:off x="7000506" y="2077291"/>
            <a:ext cx="4495800" cy="2308324"/>
          </a:xfrm>
          <a:prstGeom prst="rect">
            <a:avLst/>
          </a:prstGeom>
          <a:noFill/>
        </p:spPr>
        <p:txBody>
          <a:bodyPr wrap="square" rtlCol="0">
            <a:spAutoFit/>
          </a:bodyPr>
          <a:lstStyle/>
          <a:p>
            <a:r>
              <a:rPr lang="hr-HR" dirty="0">
                <a:cs typeface="Arial" panose="020B0604020202020204" pitchFamily="34" charset="0"/>
              </a:rPr>
              <a:t>Priča o 29 000 gumenih pataka te plavim i zelenim plastičnim žabama i kornjačama dospjela je na naslovnice diljem svijeta. Nakon što su "pobjegli" iz kontejnera izgubljenog u Pacifiku 1992. godine, završili su na plažama diljem svijeta, a nakon prijeđenih 27000 km u 15 godina, nošeni vjetrovima i strujama stigli su i do obala Europe.</a:t>
            </a:r>
          </a:p>
        </p:txBody>
      </p:sp>
      <p:sp>
        <p:nvSpPr>
          <p:cNvPr id="4" name="TextBox 3"/>
          <p:cNvSpPr txBox="1"/>
          <p:nvPr/>
        </p:nvSpPr>
        <p:spPr>
          <a:xfrm>
            <a:off x="7000505" y="4906726"/>
            <a:ext cx="4651167" cy="1200329"/>
          </a:xfrm>
          <a:prstGeom prst="rect">
            <a:avLst/>
          </a:prstGeom>
          <a:noFill/>
        </p:spPr>
        <p:txBody>
          <a:bodyPr wrap="square" rtlCol="0">
            <a:spAutoFit/>
          </a:bodyPr>
          <a:lstStyle/>
          <a:p>
            <a:r>
              <a:rPr lang="hr-HR" dirty="0">
                <a:cs typeface="Arial" panose="020B0604020202020204" pitchFamily="34" charset="0"/>
              </a:rPr>
              <a:t>Samo dvije godine ranije, preko 60 000 tenisica pomoglo je znanstvenicima u praćenju i analiziranju oceanskih struja između Aljaske i Havaja.</a:t>
            </a:r>
          </a:p>
        </p:txBody>
      </p:sp>
      <p:sp>
        <p:nvSpPr>
          <p:cNvPr id="6" name="TextBox 5"/>
          <p:cNvSpPr txBox="1"/>
          <p:nvPr/>
        </p:nvSpPr>
        <p:spPr>
          <a:xfrm>
            <a:off x="625595" y="558785"/>
            <a:ext cx="11061811"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KOLIČINE SMEĆA I MIKROPLASTIKE U OCEANIMA DOSEŽE ALARMANTNE RAZMJERE...  </a:t>
            </a:r>
            <a:endParaRPr lang="hr-H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2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64605" y="521077"/>
            <a:ext cx="10192790"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POTONULI KONTEJNERI DUGOROČNO ČINE ŠTETU MORSKIM EKOSUSTAVIMA…</a:t>
            </a:r>
            <a:endParaRPr lang="hr-HR" sz="2000" dirty="0"/>
          </a:p>
        </p:txBody>
      </p:sp>
      <p:pic>
        <p:nvPicPr>
          <p:cNvPr id="3" name="Picture 2"/>
          <p:cNvPicPr>
            <a:picLocks noChangeAspect="1"/>
          </p:cNvPicPr>
          <p:nvPr/>
        </p:nvPicPr>
        <p:blipFill>
          <a:blip r:embed="rId2"/>
          <a:stretch>
            <a:fillRect/>
          </a:stretch>
        </p:blipFill>
        <p:spPr>
          <a:xfrm>
            <a:off x="720437" y="1747424"/>
            <a:ext cx="4281473" cy="2893849"/>
          </a:xfrm>
          <a:prstGeom prst="rect">
            <a:avLst/>
          </a:prstGeom>
        </p:spPr>
      </p:pic>
      <p:pic>
        <p:nvPicPr>
          <p:cNvPr id="4" name="Picture 3"/>
          <p:cNvPicPr>
            <a:picLocks noChangeAspect="1"/>
          </p:cNvPicPr>
          <p:nvPr/>
        </p:nvPicPr>
        <p:blipFill>
          <a:blip r:embed="rId3"/>
          <a:stretch>
            <a:fillRect/>
          </a:stretch>
        </p:blipFill>
        <p:spPr>
          <a:xfrm>
            <a:off x="7760951" y="1331788"/>
            <a:ext cx="3492191" cy="4694939"/>
          </a:xfrm>
          <a:prstGeom prst="rect">
            <a:avLst/>
          </a:prstGeom>
        </p:spPr>
      </p:pic>
      <p:sp>
        <p:nvSpPr>
          <p:cNvPr id="5" name="TextBox 4"/>
          <p:cNvSpPr txBox="1"/>
          <p:nvPr/>
        </p:nvSpPr>
        <p:spPr>
          <a:xfrm>
            <a:off x="855389" y="1831134"/>
            <a:ext cx="2299854" cy="1200329"/>
          </a:xfrm>
          <a:prstGeom prst="rect">
            <a:avLst/>
          </a:prstGeom>
          <a:noFill/>
        </p:spPr>
        <p:txBody>
          <a:bodyPr wrap="square" rtlCol="0">
            <a:spAutoFit/>
          </a:bodyPr>
          <a:lstStyle/>
          <a:p>
            <a:r>
              <a:rPr lang="it-IT" dirty="0">
                <a:solidFill>
                  <a:schemeClr val="bg1"/>
                </a:solidFill>
                <a:latin typeface="Arial" panose="020B0604020202020204" pitchFamily="34" charset="0"/>
                <a:cs typeface="Arial" panose="020B0604020202020204" pitchFamily="34" charset="0"/>
              </a:rPr>
              <a:t>Potonulim će kontejnerima  trebati stotine godina da se potpuno razgrade. </a:t>
            </a:r>
            <a:r>
              <a:rPr lang="it-IT" dirty="0" smtClean="0">
                <a:solidFill>
                  <a:schemeClr val="bg1"/>
                </a:solidFill>
                <a:latin typeface="Arial" panose="020B0604020202020204" pitchFamily="34" charset="0"/>
                <a:cs typeface="Arial" panose="020B0604020202020204" pitchFamily="34" charset="0"/>
              </a:rPr>
              <a:t>. .</a:t>
            </a:r>
            <a:endParaRPr lang="hr-HR"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136862" y="2455684"/>
            <a:ext cx="2624089" cy="1477328"/>
          </a:xfrm>
          <a:prstGeom prst="rect">
            <a:avLst/>
          </a:prstGeom>
          <a:noFill/>
        </p:spPr>
        <p:txBody>
          <a:bodyPr wrap="square" rtlCol="0">
            <a:spAutoFit/>
          </a:bodyPr>
          <a:lstStyle/>
          <a:p>
            <a:r>
              <a:rPr lang="en-US" dirty="0" smtClean="0">
                <a:cs typeface="Arial" panose="020B0604020202020204" pitchFamily="34" charset="0"/>
              </a:rPr>
              <a:t>. . . </a:t>
            </a:r>
            <a:r>
              <a:rPr lang="hr-HR" dirty="0" smtClean="0">
                <a:cs typeface="Arial" panose="020B0604020202020204" pitchFamily="34" charset="0"/>
              </a:rPr>
              <a:t>na </a:t>
            </a:r>
            <a:r>
              <a:rPr lang="hr-HR" dirty="0">
                <a:cs typeface="Arial" panose="020B0604020202020204" pitchFamily="34" charset="0"/>
              </a:rPr>
              <a:t>dubokom morskom dnu, potopljeni brodski kontejner kolonizirale su razne dubokomorske </a:t>
            </a:r>
            <a:r>
              <a:rPr lang="hr-HR" dirty="0" smtClean="0">
                <a:cs typeface="Arial" panose="020B0604020202020204" pitchFamily="34" charset="0"/>
              </a:rPr>
              <a:t>životinje.</a:t>
            </a:r>
            <a:r>
              <a:rPr lang="en-US" dirty="0">
                <a:cs typeface="Arial" panose="020B0604020202020204" pitchFamily="34" charset="0"/>
              </a:rPr>
              <a:t> </a:t>
            </a:r>
            <a:r>
              <a:rPr lang="en-US" dirty="0" smtClean="0">
                <a:cs typeface="Arial" panose="020B0604020202020204" pitchFamily="34" charset="0"/>
              </a:rPr>
              <a:t>. .</a:t>
            </a:r>
            <a:endParaRPr lang="hr-HR" dirty="0">
              <a:cs typeface="Arial" panose="020B0604020202020204" pitchFamily="34" charset="0"/>
            </a:endParaRPr>
          </a:p>
        </p:txBody>
      </p:sp>
      <p:sp>
        <p:nvSpPr>
          <p:cNvPr id="7" name="TextBox 6"/>
          <p:cNvSpPr txBox="1"/>
          <p:nvPr/>
        </p:nvSpPr>
        <p:spPr>
          <a:xfrm>
            <a:off x="717618" y="4959304"/>
            <a:ext cx="4419244" cy="1477328"/>
          </a:xfrm>
          <a:prstGeom prst="rect">
            <a:avLst/>
          </a:prstGeom>
          <a:noFill/>
        </p:spPr>
        <p:txBody>
          <a:bodyPr wrap="square" rtlCol="0">
            <a:spAutoFit/>
          </a:bodyPr>
          <a:lstStyle/>
          <a:p>
            <a:r>
              <a:rPr lang="hr-HR" dirty="0">
                <a:cs typeface="Arial" panose="020B0604020202020204" pitchFamily="34" charset="0"/>
              </a:rPr>
              <a:t>Iako se učinci jednog kontejnera mogu činiti malim, tisuće brodskih kontejnera izgubljenih na morskome dnu, u konačnici bi mogli postati značajan izvor onečišćenja za morske ekosustave.</a:t>
            </a:r>
          </a:p>
        </p:txBody>
      </p:sp>
    </p:spTree>
    <p:extLst>
      <p:ext uri="{BB962C8B-B14F-4D97-AF65-F5344CB8AC3E}">
        <p14:creationId xmlns:p14="http://schemas.microsoft.com/office/powerpoint/2010/main" val="57000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080654" y="568037"/>
            <a:ext cx="4083169"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NEIZBJEŽNE ČINJENICE…</a:t>
            </a:r>
            <a:endParaRPr lang="hr-HR"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646" y="1415675"/>
            <a:ext cx="3901175" cy="26011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2226468"/>
            <a:ext cx="3300083" cy="4400110"/>
          </a:xfrm>
          <a:prstGeom prst="rect">
            <a:avLst/>
          </a:prstGeom>
        </p:spPr>
      </p:pic>
      <p:sp>
        <p:nvSpPr>
          <p:cNvPr id="2" name="TextBox 1"/>
          <p:cNvSpPr txBox="1"/>
          <p:nvPr/>
        </p:nvSpPr>
        <p:spPr>
          <a:xfrm>
            <a:off x="1080654" y="1240951"/>
            <a:ext cx="6577993" cy="1477328"/>
          </a:xfrm>
          <a:prstGeom prst="rect">
            <a:avLst/>
          </a:prstGeom>
          <a:noFill/>
        </p:spPr>
        <p:txBody>
          <a:bodyPr wrap="square" rtlCol="0">
            <a:spAutoFit/>
          </a:bodyPr>
          <a:lstStyle/>
          <a:p>
            <a:r>
              <a:rPr lang="hr-HR" dirty="0">
                <a:cs typeface="Arial" panose="020B0604020202020204" pitchFamily="34" charset="0"/>
              </a:rPr>
              <a:t>Znanstvenici upozoravaju na učinak globalnog zatopljenja, zbog čega vrijeme postaje sve nepredvidljivije i brodovima sve više otežava odabir sigurnijih ruta. </a:t>
            </a:r>
          </a:p>
          <a:p>
            <a:endParaRPr lang="hr-HR" dirty="0">
              <a:cs typeface="Arial" panose="020B0604020202020204" pitchFamily="34" charset="0"/>
            </a:endParaRPr>
          </a:p>
          <a:p>
            <a:endParaRPr lang="hr-HR" dirty="0">
              <a:cs typeface="Arial" panose="020B0604020202020204" pitchFamily="34" charset="0"/>
            </a:endParaRPr>
          </a:p>
        </p:txBody>
      </p:sp>
      <p:sp>
        <p:nvSpPr>
          <p:cNvPr id="7" name="TextBox 6"/>
          <p:cNvSpPr txBox="1"/>
          <p:nvPr/>
        </p:nvSpPr>
        <p:spPr>
          <a:xfrm>
            <a:off x="3842900" y="4235003"/>
            <a:ext cx="7455877" cy="1200329"/>
          </a:xfrm>
          <a:prstGeom prst="rect">
            <a:avLst/>
          </a:prstGeom>
          <a:noFill/>
        </p:spPr>
        <p:txBody>
          <a:bodyPr wrap="square" rtlCol="0">
            <a:spAutoFit/>
          </a:bodyPr>
          <a:lstStyle/>
          <a:p>
            <a:r>
              <a:rPr lang="hr-HR" dirty="0">
                <a:cs typeface="Arial" panose="020B0604020202020204" pitchFamily="34" charset="0"/>
              </a:rPr>
              <a:t>Kako su se, zbog maritimnih i tehnoloških razloga, dimenzije brodova uglavnom zaustavile na duljinama od oko 400 i širinama od 60-tak metara, teret kontejnera značajno ide u visinu. Trenutno najveći kontejnerski brodovi sa razine palube, u visinu krca 11 kontejnera što je oko 30 metara visine. </a:t>
            </a:r>
          </a:p>
        </p:txBody>
      </p:sp>
    </p:spTree>
    <p:extLst>
      <p:ext uri="{BB962C8B-B14F-4D97-AF65-F5344CB8AC3E}">
        <p14:creationId xmlns:p14="http://schemas.microsoft.com/office/powerpoint/2010/main" val="274626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60275" y="168345"/>
            <a:ext cx="11423725" cy="1938992"/>
          </a:xfrm>
          <a:prstGeom prst="rect">
            <a:avLst/>
          </a:prstGeom>
          <a:noFill/>
        </p:spPr>
        <p:txBody>
          <a:bodyPr wrap="square" rtlCol="0">
            <a:spAutoFit/>
          </a:bodyPr>
          <a:lstStyle/>
          <a:p>
            <a:endParaRPr lang="en-US" sz="2000" dirty="0" smtClean="0">
              <a:solidFill>
                <a:schemeClr val="tx2"/>
              </a:solidFill>
            </a:endParaRPr>
          </a:p>
          <a:p>
            <a:r>
              <a:rPr lang="hr-HR" sz="2000" dirty="0" smtClean="0">
                <a:solidFill>
                  <a:schemeClr val="tx2"/>
                </a:solidFill>
              </a:rPr>
              <a:t>Loši </a:t>
            </a:r>
            <a:r>
              <a:rPr lang="hr-HR" sz="2000" dirty="0">
                <a:solidFill>
                  <a:schemeClr val="tx2"/>
                </a:solidFill>
              </a:rPr>
              <a:t>vremenski uvjeti i valovi glavni su razlog izgubljenih brodskih kontejnera ili su pak točka na i nepridržavanju principa pri slaganju, povezivanju i pričvršćivanju </a:t>
            </a:r>
            <a:r>
              <a:rPr lang="en-US" sz="2000" dirty="0" err="1" smtClean="0">
                <a:solidFill>
                  <a:schemeClr val="tx2"/>
                </a:solidFill>
              </a:rPr>
              <a:t>tereta</a:t>
            </a:r>
            <a:r>
              <a:rPr lang="en-US" sz="2000" dirty="0" smtClean="0">
                <a:solidFill>
                  <a:schemeClr val="tx2"/>
                </a:solidFill>
              </a:rPr>
              <a:t> </a:t>
            </a:r>
            <a:r>
              <a:rPr lang="en-US" sz="2000" dirty="0" err="1" smtClean="0">
                <a:solidFill>
                  <a:schemeClr val="tx2"/>
                </a:solidFill>
              </a:rPr>
              <a:t>unutar</a:t>
            </a:r>
            <a:r>
              <a:rPr lang="en-US" sz="2000" dirty="0" smtClean="0">
                <a:solidFill>
                  <a:schemeClr val="tx2"/>
                </a:solidFill>
              </a:rPr>
              <a:t> </a:t>
            </a:r>
            <a:r>
              <a:rPr lang="en-US" sz="2000" dirty="0" err="1" smtClean="0">
                <a:solidFill>
                  <a:schemeClr val="tx2"/>
                </a:solidFill>
              </a:rPr>
              <a:t>samog</a:t>
            </a:r>
            <a:r>
              <a:rPr lang="en-US" sz="2000" dirty="0" smtClean="0">
                <a:solidFill>
                  <a:schemeClr val="tx2"/>
                </a:solidFill>
              </a:rPr>
              <a:t> </a:t>
            </a:r>
            <a:r>
              <a:rPr lang="en-US" sz="2000" dirty="0" err="1" smtClean="0">
                <a:solidFill>
                  <a:schemeClr val="tx2"/>
                </a:solidFill>
              </a:rPr>
              <a:t>kontejnera</a:t>
            </a:r>
            <a:r>
              <a:rPr lang="en-US" sz="2000" dirty="0" smtClean="0">
                <a:solidFill>
                  <a:schemeClr val="tx2"/>
                </a:solidFill>
              </a:rPr>
              <a:t> </a:t>
            </a:r>
            <a:r>
              <a:rPr lang="en-US" sz="2000" dirty="0" err="1" smtClean="0">
                <a:solidFill>
                  <a:schemeClr val="tx2"/>
                </a:solidFill>
              </a:rPr>
              <a:t>ali</a:t>
            </a:r>
            <a:r>
              <a:rPr lang="en-US" sz="2000" dirty="0" smtClean="0">
                <a:solidFill>
                  <a:schemeClr val="tx2"/>
                </a:solidFill>
              </a:rPr>
              <a:t> </a:t>
            </a:r>
            <a:r>
              <a:rPr lang="en-US" sz="2000" dirty="0" err="1" smtClean="0">
                <a:solidFill>
                  <a:schemeClr val="tx2"/>
                </a:solidFill>
              </a:rPr>
              <a:t>i</a:t>
            </a:r>
            <a:r>
              <a:rPr lang="en-US" sz="2000" dirty="0" smtClean="0">
                <a:solidFill>
                  <a:schemeClr val="tx2"/>
                </a:solidFill>
              </a:rPr>
              <a:t> </a:t>
            </a:r>
            <a:r>
              <a:rPr lang="hr-HR" sz="2000" dirty="0" smtClean="0">
                <a:solidFill>
                  <a:schemeClr val="tx2"/>
                </a:solidFill>
              </a:rPr>
              <a:t>kontejnera </a:t>
            </a:r>
            <a:r>
              <a:rPr lang="hr-HR" sz="2000" dirty="0">
                <a:solidFill>
                  <a:schemeClr val="tx2"/>
                </a:solidFill>
              </a:rPr>
              <a:t>na brodu, najvjerovatnije zbog manjka stručnosti, teškog nemara ili stalnog požurivanja </a:t>
            </a:r>
            <a:r>
              <a:rPr lang="en-US" sz="2000" dirty="0" err="1" smtClean="0">
                <a:solidFill>
                  <a:schemeClr val="tx2"/>
                </a:solidFill>
              </a:rPr>
              <a:t>zbog</a:t>
            </a:r>
            <a:r>
              <a:rPr lang="hr-HR" sz="2000" dirty="0" smtClean="0">
                <a:solidFill>
                  <a:schemeClr val="tx2"/>
                </a:solidFill>
              </a:rPr>
              <a:t> </a:t>
            </a:r>
            <a:r>
              <a:rPr lang="hr-HR" sz="2000" dirty="0">
                <a:solidFill>
                  <a:schemeClr val="tx2"/>
                </a:solidFill>
              </a:rPr>
              <a:t>‘’kroničnog’’ nedostatka vremena.</a:t>
            </a:r>
          </a:p>
          <a:p>
            <a:endParaRPr lang="en-US" sz="2000" dirty="0" smtClean="0">
              <a:solidFill>
                <a:schemeClr val="tx2"/>
              </a:solidFill>
            </a:endParaRPr>
          </a:p>
        </p:txBody>
      </p:sp>
      <p:sp>
        <p:nvSpPr>
          <p:cNvPr id="8" name="Rectangle 7"/>
          <p:cNvSpPr/>
          <p:nvPr/>
        </p:nvSpPr>
        <p:spPr>
          <a:xfrm>
            <a:off x="260275" y="2275681"/>
            <a:ext cx="5361592" cy="1631216"/>
          </a:xfrm>
          <a:prstGeom prst="rect">
            <a:avLst/>
          </a:prstGeom>
        </p:spPr>
        <p:txBody>
          <a:bodyPr wrap="square">
            <a:spAutoFit/>
          </a:bodyPr>
          <a:lstStyle/>
          <a:p>
            <a:r>
              <a:rPr lang="hr-HR" sz="2000" dirty="0">
                <a:solidFill>
                  <a:schemeClr val="tx2"/>
                </a:solidFill>
              </a:rPr>
              <a:t>Kada vjetrovi i valovi dosegnu kritičnu razinu, valjanje i posrtanje broda, u kombinaciji sa neizbježnim zakonima fizike može biti pogubna i posada ne može puno učiniti da spriječi pad kontejnera s broda</a:t>
            </a:r>
            <a:r>
              <a:rPr lang="hr-HR" sz="2000" dirty="0" smtClean="0">
                <a:solidFill>
                  <a:schemeClr val="tx2"/>
                </a:solidFill>
              </a:rPr>
              <a:t>.</a:t>
            </a:r>
            <a:endParaRPr lang="en-US" sz="2000" dirty="0" smtClean="0">
              <a:solidFill>
                <a:schemeClr val="tx2"/>
              </a:solidFill>
            </a:endParaRPr>
          </a:p>
        </p:txBody>
      </p:sp>
    </p:spTree>
    <p:extLst>
      <p:ext uri="{BB962C8B-B14F-4D97-AF65-F5344CB8AC3E}">
        <p14:creationId xmlns:p14="http://schemas.microsoft.com/office/powerpoint/2010/main" val="26682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455" y="651164"/>
            <a:ext cx="10134506" cy="461665"/>
          </a:xfrm>
          <a:prstGeom prst="rect">
            <a:avLst/>
          </a:prstGeom>
          <a:noFill/>
        </p:spPr>
        <p:txBody>
          <a:bodyPr wrap="none" rtlCol="0">
            <a:spAutoFit/>
          </a:bodyPr>
          <a:lstStyle/>
          <a:p>
            <a:r>
              <a:rPr lang="pl-PL" sz="2400" dirty="0">
                <a:latin typeface="Arial" panose="020B0604020202020204" pitchFamily="34" charset="0"/>
                <a:cs typeface="Arial" panose="020B0604020202020204" pitchFamily="34" charset="0"/>
              </a:rPr>
              <a:t>IMO postavlja nove protokole za praćenje izgubljenih kontejnera na moru</a:t>
            </a:r>
            <a:endParaRPr lang="hr-HR" sz="2400" dirty="0">
              <a:latin typeface="Arial" panose="020B0604020202020204" pitchFamily="34" charset="0"/>
              <a:cs typeface="Arial" panose="020B0604020202020204" pitchFamily="34" charset="0"/>
            </a:endParaRPr>
          </a:p>
        </p:txBody>
      </p:sp>
      <p:sp>
        <p:nvSpPr>
          <p:cNvPr id="3" name="TextBox 2"/>
          <p:cNvSpPr txBox="1"/>
          <p:nvPr/>
        </p:nvSpPr>
        <p:spPr>
          <a:xfrm>
            <a:off x="2410691" y="1399309"/>
            <a:ext cx="6774873" cy="923330"/>
          </a:xfrm>
          <a:prstGeom prst="rect">
            <a:avLst/>
          </a:prstGeom>
          <a:noFill/>
        </p:spPr>
        <p:txBody>
          <a:bodyPr wrap="square" rtlCol="0">
            <a:spAutoFit/>
          </a:bodyPr>
          <a:lstStyle/>
          <a:p>
            <a:pPr algn="ctr"/>
            <a:r>
              <a:rPr lang="pl-PL" dirty="0"/>
              <a:t>Odbor za pomorsku sigurnost Međunarodne pomorske </a:t>
            </a:r>
            <a:r>
              <a:rPr lang="pl-PL" dirty="0" smtClean="0"/>
              <a:t>organizacije</a:t>
            </a:r>
            <a:r>
              <a:rPr lang="en-US" dirty="0"/>
              <a:t> </a:t>
            </a:r>
            <a:r>
              <a:rPr lang="en-US" dirty="0" err="1"/>
              <a:t>poduzeo</a:t>
            </a:r>
            <a:r>
              <a:rPr lang="en-US" dirty="0"/>
              <a:t> je </a:t>
            </a:r>
            <a:r>
              <a:rPr lang="en-US" dirty="0" err="1"/>
              <a:t>početne</a:t>
            </a:r>
            <a:r>
              <a:rPr lang="en-US" dirty="0"/>
              <a:t> </a:t>
            </a:r>
            <a:r>
              <a:rPr lang="en-US" dirty="0" err="1"/>
              <a:t>akcije</a:t>
            </a:r>
            <a:r>
              <a:rPr lang="en-US" dirty="0"/>
              <a:t> </a:t>
            </a:r>
            <a:r>
              <a:rPr lang="en-US" dirty="0" err="1"/>
              <a:t>usredotočujući</a:t>
            </a:r>
            <a:r>
              <a:rPr lang="en-US" dirty="0"/>
              <a:t> se </a:t>
            </a:r>
            <a:r>
              <a:rPr lang="en-US" dirty="0" err="1"/>
              <a:t>na</a:t>
            </a:r>
            <a:r>
              <a:rPr lang="en-US" dirty="0"/>
              <a:t> </a:t>
            </a:r>
            <a:r>
              <a:rPr lang="en-US" dirty="0" err="1"/>
              <a:t>otkrivanje</a:t>
            </a:r>
            <a:r>
              <a:rPr lang="en-US" dirty="0"/>
              <a:t> </a:t>
            </a:r>
            <a:r>
              <a:rPr lang="en-US" dirty="0" err="1"/>
              <a:t>i</a:t>
            </a:r>
            <a:r>
              <a:rPr lang="en-US" dirty="0"/>
              <a:t> </a:t>
            </a:r>
            <a:r>
              <a:rPr lang="en-US" dirty="0" err="1"/>
              <a:t>prijavljivanje</a:t>
            </a:r>
            <a:r>
              <a:rPr lang="en-US" dirty="0"/>
              <a:t> </a:t>
            </a:r>
            <a:r>
              <a:rPr lang="en-US" dirty="0" err="1"/>
              <a:t>izgubljenih</a:t>
            </a:r>
            <a:r>
              <a:rPr lang="en-US" dirty="0"/>
              <a:t> </a:t>
            </a:r>
            <a:r>
              <a:rPr lang="en-US" dirty="0" err="1" smtClean="0"/>
              <a:t>kontejnera</a:t>
            </a:r>
            <a:r>
              <a:rPr lang="en-US" dirty="0" smtClean="0"/>
              <a:t>.</a:t>
            </a:r>
            <a:endParaRPr lang="hr-HR" dirty="0"/>
          </a:p>
        </p:txBody>
      </p:sp>
      <p:sp>
        <p:nvSpPr>
          <p:cNvPr id="4" name="TextBox 3"/>
          <p:cNvSpPr txBox="1"/>
          <p:nvPr/>
        </p:nvSpPr>
        <p:spPr>
          <a:xfrm>
            <a:off x="4377816" y="2609119"/>
            <a:ext cx="2625783" cy="461665"/>
          </a:xfrm>
          <a:prstGeom prst="rect">
            <a:avLst/>
          </a:prstGeom>
          <a:noFill/>
        </p:spPr>
        <p:txBody>
          <a:bodyPr wrap="none" rtlCol="0">
            <a:spAutoFit/>
          </a:bodyPr>
          <a:lstStyle/>
          <a:p>
            <a:r>
              <a:rPr lang="en-US" sz="2400" dirty="0" smtClean="0"/>
              <a:t>MOGUĆA RJEŠENJA</a:t>
            </a:r>
            <a:endParaRPr lang="hr-HR" sz="2400" dirty="0"/>
          </a:p>
        </p:txBody>
      </p:sp>
      <p:sp>
        <p:nvSpPr>
          <p:cNvPr id="5" name="TextBox 4"/>
          <p:cNvSpPr txBox="1"/>
          <p:nvPr/>
        </p:nvSpPr>
        <p:spPr>
          <a:xfrm>
            <a:off x="1091799" y="3366838"/>
            <a:ext cx="2216727" cy="1200329"/>
          </a:xfrm>
          <a:prstGeom prst="rect">
            <a:avLst/>
          </a:prstGeom>
          <a:noFill/>
        </p:spPr>
        <p:txBody>
          <a:bodyPr wrap="square" rtlCol="0">
            <a:spAutoFit/>
          </a:bodyPr>
          <a:lstStyle/>
          <a:p>
            <a:pPr algn="ctr"/>
            <a:r>
              <a:rPr lang="en-US" dirty="0" err="1" smtClean="0"/>
              <a:t>Odabir</a:t>
            </a:r>
            <a:r>
              <a:rPr lang="en-US" dirty="0" smtClean="0"/>
              <a:t> </a:t>
            </a:r>
            <a:r>
              <a:rPr lang="en-US" dirty="0" err="1" smtClean="0"/>
              <a:t>sigurnijih</a:t>
            </a:r>
            <a:r>
              <a:rPr lang="en-US" dirty="0" smtClean="0"/>
              <a:t>, u </a:t>
            </a:r>
            <a:r>
              <a:rPr lang="en-US" dirty="0" err="1" smtClean="0"/>
              <a:t>pravilu</a:t>
            </a:r>
            <a:r>
              <a:rPr lang="en-US" dirty="0" smtClean="0"/>
              <a:t> </a:t>
            </a:r>
            <a:r>
              <a:rPr lang="en-US" dirty="0" err="1" smtClean="0"/>
              <a:t>dužih</a:t>
            </a:r>
            <a:r>
              <a:rPr lang="en-US" dirty="0" smtClean="0"/>
              <a:t> </a:t>
            </a:r>
            <a:r>
              <a:rPr lang="en-US" dirty="0" err="1" smtClean="0"/>
              <a:t>ruta</a:t>
            </a:r>
            <a:r>
              <a:rPr lang="en-US" dirty="0" smtClean="0"/>
              <a:t>, </a:t>
            </a:r>
            <a:r>
              <a:rPr lang="en-US" dirty="0" err="1" smtClean="0"/>
              <a:t>ali</a:t>
            </a:r>
            <a:r>
              <a:rPr lang="en-US" dirty="0" smtClean="0"/>
              <a:t> </a:t>
            </a:r>
            <a:r>
              <a:rPr lang="en-US" dirty="0" err="1" smtClean="0"/>
              <a:t>koje</a:t>
            </a:r>
            <a:r>
              <a:rPr lang="en-US" dirty="0" smtClean="0"/>
              <a:t> </a:t>
            </a:r>
            <a:r>
              <a:rPr lang="en-US" dirty="0" err="1" smtClean="0"/>
              <a:t>vremenski</a:t>
            </a:r>
            <a:r>
              <a:rPr lang="en-US" dirty="0" smtClean="0"/>
              <a:t> </a:t>
            </a:r>
            <a:r>
              <a:rPr lang="en-US" dirty="0" err="1" smtClean="0"/>
              <a:t>mogu</a:t>
            </a:r>
            <a:r>
              <a:rPr lang="en-US" dirty="0" smtClean="0"/>
              <a:t> </a:t>
            </a:r>
            <a:r>
              <a:rPr lang="en-US" dirty="0" err="1" smtClean="0"/>
              <a:t>biti</a:t>
            </a:r>
            <a:r>
              <a:rPr lang="en-US" dirty="0" smtClean="0"/>
              <a:t> </a:t>
            </a:r>
            <a:r>
              <a:rPr lang="en-US" dirty="0" err="1" smtClean="0"/>
              <a:t>i</a:t>
            </a:r>
            <a:r>
              <a:rPr lang="en-US" dirty="0" smtClean="0"/>
              <a:t> </a:t>
            </a:r>
            <a:r>
              <a:rPr lang="en-US" dirty="0" err="1" smtClean="0"/>
              <a:t>kraće</a:t>
            </a:r>
            <a:endParaRPr lang="hr-HR" dirty="0"/>
          </a:p>
        </p:txBody>
      </p:sp>
      <p:sp>
        <p:nvSpPr>
          <p:cNvPr id="6" name="TextBox 5"/>
          <p:cNvSpPr txBox="1"/>
          <p:nvPr/>
        </p:nvSpPr>
        <p:spPr>
          <a:xfrm>
            <a:off x="4514136" y="3551504"/>
            <a:ext cx="1984838" cy="2031325"/>
          </a:xfrm>
          <a:prstGeom prst="rect">
            <a:avLst/>
          </a:prstGeom>
          <a:noFill/>
        </p:spPr>
        <p:txBody>
          <a:bodyPr wrap="square" rtlCol="0">
            <a:spAutoFit/>
          </a:bodyPr>
          <a:lstStyle/>
          <a:p>
            <a:pPr algn="ctr"/>
            <a:r>
              <a:rPr lang="en-US" dirty="0" smtClean="0"/>
              <a:t>R</a:t>
            </a:r>
            <a:r>
              <a:rPr lang="hr-HR" dirty="0" smtClean="0"/>
              <a:t>evi</a:t>
            </a:r>
            <a:r>
              <a:rPr lang="en-US" dirty="0" smtClean="0"/>
              <a:t>z</a:t>
            </a:r>
            <a:r>
              <a:rPr lang="hr-HR" dirty="0" smtClean="0"/>
              <a:t>i</a:t>
            </a:r>
            <a:r>
              <a:rPr lang="en-US" dirty="0" err="1" smtClean="0"/>
              <a:t>ja</a:t>
            </a:r>
            <a:r>
              <a:rPr lang="hr-HR" dirty="0" smtClean="0"/>
              <a:t> </a:t>
            </a:r>
            <a:r>
              <a:rPr lang="hr-HR" dirty="0"/>
              <a:t>ISO </a:t>
            </a:r>
            <a:r>
              <a:rPr lang="hr-HR" dirty="0" smtClean="0"/>
              <a:t>standard</a:t>
            </a:r>
            <a:r>
              <a:rPr lang="en-US" dirty="0" smtClean="0"/>
              <a:t>a</a:t>
            </a:r>
            <a:r>
              <a:rPr lang="hr-HR" dirty="0" smtClean="0"/>
              <a:t> </a:t>
            </a:r>
            <a:r>
              <a:rPr lang="hr-HR" dirty="0"/>
              <a:t>u pogledu čvrstoće kontejnera i opreme za njihovo povezivanje i pričvršćivanje </a:t>
            </a:r>
          </a:p>
        </p:txBody>
      </p:sp>
      <p:sp>
        <p:nvSpPr>
          <p:cNvPr id="7" name="TextBox 6"/>
          <p:cNvSpPr txBox="1"/>
          <p:nvPr/>
        </p:nvSpPr>
        <p:spPr>
          <a:xfrm>
            <a:off x="7210664" y="3477859"/>
            <a:ext cx="3949799" cy="646331"/>
          </a:xfrm>
          <a:prstGeom prst="rect">
            <a:avLst/>
          </a:prstGeom>
          <a:noFill/>
        </p:spPr>
        <p:txBody>
          <a:bodyPr wrap="none" rtlCol="0">
            <a:spAutoFit/>
          </a:bodyPr>
          <a:lstStyle/>
          <a:p>
            <a:pPr algn="ctr"/>
            <a:r>
              <a:rPr lang="en-US" dirty="0" err="1" smtClean="0"/>
              <a:t>Izmjena</a:t>
            </a:r>
            <a:r>
              <a:rPr lang="en-US" dirty="0" smtClean="0"/>
              <a:t> SOLAS </a:t>
            </a:r>
            <a:r>
              <a:rPr lang="en-US" dirty="0" err="1" smtClean="0"/>
              <a:t>konvencije</a:t>
            </a:r>
            <a:r>
              <a:rPr lang="en-US" dirty="0" smtClean="0"/>
              <a:t> </a:t>
            </a:r>
            <a:r>
              <a:rPr lang="en-US" dirty="0" err="1" smtClean="0"/>
              <a:t>i</a:t>
            </a:r>
            <a:endParaRPr lang="en-US" dirty="0" smtClean="0"/>
          </a:p>
          <a:p>
            <a:pPr algn="ctr"/>
            <a:r>
              <a:rPr lang="pl-PL" dirty="0" smtClean="0"/>
              <a:t>dopune </a:t>
            </a:r>
            <a:r>
              <a:rPr lang="pl-PL" dirty="0"/>
              <a:t>kodeksa za pakiranje kontejnera</a:t>
            </a:r>
            <a:endParaRPr lang="hr-HR" dirty="0"/>
          </a:p>
        </p:txBody>
      </p:sp>
      <p:sp>
        <p:nvSpPr>
          <p:cNvPr id="8" name="TextBox 7"/>
          <p:cNvSpPr txBox="1"/>
          <p:nvPr/>
        </p:nvSpPr>
        <p:spPr>
          <a:xfrm>
            <a:off x="817418" y="4895763"/>
            <a:ext cx="3186546" cy="1754326"/>
          </a:xfrm>
          <a:prstGeom prst="rect">
            <a:avLst/>
          </a:prstGeom>
          <a:noFill/>
        </p:spPr>
        <p:txBody>
          <a:bodyPr wrap="square" rtlCol="0">
            <a:spAutoFit/>
          </a:bodyPr>
          <a:lstStyle/>
          <a:p>
            <a:pPr algn="ctr"/>
            <a:r>
              <a:rPr lang="hr-HR" dirty="0"/>
              <a:t>IMO će uspostaviti obvezni sustav za prijavljivanje gubitka kontejnera i postavljanje novog rješenja na brodu za lako prepoznavanje točnog broja gubitaka.</a:t>
            </a:r>
          </a:p>
        </p:txBody>
      </p:sp>
      <p:sp>
        <p:nvSpPr>
          <p:cNvPr id="9" name="TextBox 8"/>
          <p:cNvSpPr txBox="1"/>
          <p:nvPr/>
        </p:nvSpPr>
        <p:spPr>
          <a:xfrm>
            <a:off x="7412182" y="4687669"/>
            <a:ext cx="4031673" cy="2031325"/>
          </a:xfrm>
          <a:prstGeom prst="rect">
            <a:avLst/>
          </a:prstGeom>
          <a:noFill/>
        </p:spPr>
        <p:txBody>
          <a:bodyPr wrap="square" rtlCol="0">
            <a:spAutoFit/>
          </a:bodyPr>
          <a:lstStyle/>
          <a:p>
            <a:pPr algn="ctr"/>
            <a:r>
              <a:rPr lang="hr-HR" dirty="0"/>
              <a:t>Brodovi su dužni prijaviti gubitak kontejnera kroz standardizirani postupak. Važno je prijaviti što više detalja: identifikacija, teret koji se prevozi (posebno opasna roba ili štetne tvari), mogu li spremnici plutati i predstavljaju li opasnost od sudara s drugim plovilima.</a:t>
            </a:r>
          </a:p>
        </p:txBody>
      </p:sp>
    </p:spTree>
    <p:extLst>
      <p:ext uri="{BB962C8B-B14F-4D97-AF65-F5344CB8AC3E}">
        <p14:creationId xmlns:p14="http://schemas.microsoft.com/office/powerpoint/2010/main" val="17663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384570" y="451556"/>
            <a:ext cx="10882115" cy="5632311"/>
          </a:xfrm>
          <a:prstGeom prst="rect">
            <a:avLst/>
          </a:prstGeom>
          <a:noFill/>
        </p:spPr>
        <p:txBody>
          <a:bodyPr wrap="square" rtlCol="0">
            <a:spAutoFit/>
          </a:bodyPr>
          <a:lstStyle/>
          <a:p>
            <a:r>
              <a:rPr lang="hr-HR" sz="2400" dirty="0"/>
              <a:t>… a ova priča ide dalje i ne misli tako brzo stati</a:t>
            </a:r>
            <a:r>
              <a:rPr lang="hr-HR" sz="2400" dirty="0" smtClean="0"/>
              <a:t>…</a:t>
            </a:r>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 . . </a:t>
            </a:r>
            <a:r>
              <a:rPr lang="hr-HR" sz="2400" dirty="0" smtClean="0"/>
              <a:t>jedna </a:t>
            </a:r>
            <a:r>
              <a:rPr lang="hr-HR" sz="2400" dirty="0"/>
              <a:t>od posljednjih, do </a:t>
            </a:r>
            <a:r>
              <a:rPr lang="en-US" sz="2400" dirty="0" err="1" smtClean="0"/>
              <a:t>izrade</a:t>
            </a:r>
            <a:r>
              <a:rPr lang="en-US" sz="2400" dirty="0" smtClean="0"/>
              <a:t> </a:t>
            </a:r>
            <a:r>
              <a:rPr lang="en-US" sz="2400" dirty="0" err="1" smtClean="0"/>
              <a:t>ove</a:t>
            </a:r>
            <a:r>
              <a:rPr lang="en-US" sz="2400" dirty="0" smtClean="0"/>
              <a:t> </a:t>
            </a:r>
            <a:r>
              <a:rPr lang="en-US" sz="2400" dirty="0" err="1" smtClean="0"/>
              <a:t>prezentacije</a:t>
            </a:r>
            <a:r>
              <a:rPr lang="hr-HR" sz="2400" dirty="0" smtClean="0"/>
              <a:t>, </a:t>
            </a:r>
            <a:r>
              <a:rPr lang="hr-HR" sz="2400" dirty="0"/>
              <a:t>je ona broda ‘’ZIM Kingston’’ sa kraja listopada kada je brod u nevremenu izgubio 109 kontejnera sa sadržajem opasnog </a:t>
            </a:r>
            <a:r>
              <a:rPr lang="hr-HR" sz="2400" dirty="0" smtClean="0"/>
              <a:t>tereta</a:t>
            </a:r>
            <a:r>
              <a:rPr lang="en-US" sz="2400" dirty="0" smtClean="0"/>
              <a:t> </a:t>
            </a:r>
            <a:r>
              <a:rPr lang="en-US" sz="2400" dirty="0" err="1" smtClean="0"/>
              <a:t>koji</a:t>
            </a:r>
            <a:r>
              <a:rPr lang="en-US" sz="2400" dirty="0" smtClean="0"/>
              <a:t> je </a:t>
            </a:r>
            <a:r>
              <a:rPr lang="en-US" sz="2400" dirty="0" err="1" smtClean="0"/>
              <a:t>izazvao</a:t>
            </a:r>
            <a:r>
              <a:rPr lang="en-US" sz="2400" dirty="0" smtClean="0"/>
              <a:t> </a:t>
            </a:r>
            <a:r>
              <a:rPr lang="en-US" sz="2400" dirty="0" err="1" smtClean="0"/>
              <a:t>i</a:t>
            </a:r>
            <a:r>
              <a:rPr lang="en-US" sz="2400" dirty="0" smtClean="0"/>
              <a:t> </a:t>
            </a:r>
            <a:r>
              <a:rPr lang="en-US" sz="2400" dirty="0" err="1" smtClean="0"/>
              <a:t>požar</a:t>
            </a:r>
            <a:r>
              <a:rPr lang="en-US" sz="2400" dirty="0" smtClean="0"/>
              <a:t> . . .</a:t>
            </a:r>
            <a:endParaRPr lang="hr-HR" sz="2400" dirty="0"/>
          </a:p>
        </p:txBody>
      </p:sp>
    </p:spTree>
    <p:extLst>
      <p:ext uri="{BB962C8B-B14F-4D97-AF65-F5344CB8AC3E}">
        <p14:creationId xmlns:p14="http://schemas.microsoft.com/office/powerpoint/2010/main" val="7518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857956" y="1511746"/>
            <a:ext cx="8558753"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U</a:t>
            </a:r>
            <a:r>
              <a:rPr lang="hr-HR" dirty="0" smtClean="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pomorskom prijevozu, trenutno </a:t>
            </a:r>
            <a:r>
              <a:rPr lang="en-US" dirty="0" smtClean="0">
                <a:latin typeface="Arial" panose="020B0604020202020204" pitchFamily="34" charset="0"/>
                <a:cs typeface="Arial" panose="020B0604020202020204" pitchFamily="34" charset="0"/>
              </a:rPr>
              <a:t>je </a:t>
            </a:r>
            <a:r>
              <a:rPr lang="hr-HR" dirty="0" smtClean="0">
                <a:latin typeface="Arial" panose="020B0604020202020204" pitchFamily="34" charset="0"/>
                <a:cs typeface="Arial" panose="020B0604020202020204" pitchFamily="34" charset="0"/>
              </a:rPr>
              <a:t>u </a:t>
            </a:r>
            <a:r>
              <a:rPr lang="hr-HR" dirty="0">
                <a:latin typeface="Arial" panose="020B0604020202020204" pitchFamily="34" charset="0"/>
                <a:cs typeface="Arial" panose="020B0604020202020204" pitchFamily="34" charset="0"/>
              </a:rPr>
              <a:t>opticaju, između 25 i 40 milijuna </a:t>
            </a:r>
            <a:r>
              <a:rPr lang="hr-HR" dirty="0" smtClean="0">
                <a:latin typeface="Arial" panose="020B0604020202020204" pitchFamily="34" charset="0"/>
                <a:cs typeface="Arial" panose="020B0604020202020204" pitchFamily="34" charset="0"/>
              </a:rPr>
              <a:t>kontejnera</a:t>
            </a:r>
            <a:r>
              <a:rPr lang="en-US" dirty="0" smtClean="0">
                <a:latin typeface="Arial" panose="020B060402020202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3" name="TextBox 2"/>
          <p:cNvSpPr txBox="1"/>
          <p:nvPr/>
        </p:nvSpPr>
        <p:spPr>
          <a:xfrm>
            <a:off x="857956" y="2101209"/>
            <a:ext cx="5519460" cy="369332"/>
          </a:xfrm>
          <a:prstGeom prst="rect">
            <a:avLst/>
          </a:prstGeom>
          <a:noFill/>
        </p:spPr>
        <p:txBody>
          <a:bodyPr wrap="none" rtlCol="0">
            <a:spAutoFit/>
          </a:bodyPr>
          <a:lstStyle/>
          <a:p>
            <a:r>
              <a:rPr lang="hr-HR" dirty="0">
                <a:latin typeface="Arial" panose="020B0604020202020204" pitchFamily="34" charset="0"/>
                <a:cs typeface="Arial" panose="020B0604020202020204" pitchFamily="34" charset="0"/>
              </a:rPr>
              <a:t>Prevozi ih flota od blizu 6000 kontejnerskih brodova.</a:t>
            </a:r>
          </a:p>
        </p:txBody>
      </p:sp>
      <p:sp>
        <p:nvSpPr>
          <p:cNvPr id="4" name="TextBox 3"/>
          <p:cNvSpPr txBox="1"/>
          <p:nvPr/>
        </p:nvSpPr>
        <p:spPr>
          <a:xfrm>
            <a:off x="857956" y="3345797"/>
            <a:ext cx="1005916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I</a:t>
            </a:r>
            <a:r>
              <a:rPr lang="hr-HR" dirty="0" smtClean="0">
                <a:latin typeface="Arial" panose="020B0604020202020204" pitchFamily="34" charset="0"/>
                <a:cs typeface="Arial" panose="020B0604020202020204" pitchFamily="34" charset="0"/>
              </a:rPr>
              <a:t>zmeđu </a:t>
            </a:r>
            <a:r>
              <a:rPr lang="hr-HR" dirty="0">
                <a:latin typeface="Arial" panose="020B0604020202020204" pitchFamily="34" charset="0"/>
                <a:cs typeface="Arial" panose="020B0604020202020204" pitchFamily="34" charset="0"/>
              </a:rPr>
              <a:t>2017. i 2019.godine </a:t>
            </a:r>
            <a:r>
              <a:rPr lang="en-US" dirty="0" err="1" smtClean="0">
                <a:latin typeface="Arial" panose="020B0604020202020204" pitchFamily="34" charset="0"/>
                <a:cs typeface="Arial" panose="020B0604020202020204" pitchFamily="34" charset="0"/>
              </a:rPr>
              <a:t>po</a:t>
            </a:r>
            <a:r>
              <a:rPr lang="hr-HR" dirty="0" smtClean="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moru </a:t>
            </a:r>
            <a:r>
              <a:rPr lang="en-US" dirty="0" smtClean="0">
                <a:latin typeface="Arial" panose="020B0604020202020204" pitchFamily="34" charset="0"/>
                <a:cs typeface="Arial" panose="020B0604020202020204" pitchFamily="34" charset="0"/>
              </a:rPr>
              <a:t>je, </a:t>
            </a:r>
            <a:r>
              <a:rPr lang="hr-HR" dirty="0" smtClean="0">
                <a:latin typeface="Arial" panose="020B0604020202020204" pitchFamily="34" charset="0"/>
                <a:cs typeface="Arial" panose="020B0604020202020204" pitchFamily="34" charset="0"/>
              </a:rPr>
              <a:t>godišnje</a:t>
            </a:r>
            <a:r>
              <a:rPr lang="en-US" dirty="0" smtClean="0">
                <a:latin typeface="Arial" panose="020B0604020202020204" pitchFamily="34" charset="0"/>
                <a:cs typeface="Arial" panose="020B0604020202020204" pitchFamily="34" charset="0"/>
              </a:rPr>
              <a:t>, u </a:t>
            </a:r>
            <a:r>
              <a:rPr lang="en-US" dirty="0" err="1" smtClean="0">
                <a:latin typeface="Arial" panose="020B0604020202020204" pitchFamily="34" charset="0"/>
                <a:cs typeface="Arial" panose="020B0604020202020204" pitchFamily="34" charset="0"/>
              </a:rPr>
              <a:t>prosjeku</a:t>
            </a:r>
            <a:r>
              <a:rPr lang="en-US"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izgubljeno 779 </a:t>
            </a:r>
            <a:r>
              <a:rPr lang="hr-HR" dirty="0">
                <a:latin typeface="Arial" panose="020B0604020202020204" pitchFamily="34" charset="0"/>
                <a:cs typeface="Arial" panose="020B0604020202020204" pitchFamily="34" charset="0"/>
              </a:rPr>
              <a:t>brodskih kontejnera.</a:t>
            </a:r>
          </a:p>
        </p:txBody>
      </p:sp>
      <p:sp>
        <p:nvSpPr>
          <p:cNvPr id="5" name="TextBox 4"/>
          <p:cNvSpPr txBox="1"/>
          <p:nvPr/>
        </p:nvSpPr>
        <p:spPr>
          <a:xfrm>
            <a:off x="857956" y="2721205"/>
            <a:ext cx="802014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a:t>
            </a:r>
            <a:r>
              <a:rPr lang="hr-HR" dirty="0" smtClean="0">
                <a:latin typeface="Arial" panose="020B0604020202020204" pitchFamily="34" charset="0"/>
                <a:cs typeface="Arial" panose="020B0604020202020204" pitchFamily="34" charset="0"/>
              </a:rPr>
              <a:t>d </a:t>
            </a:r>
            <a:r>
              <a:rPr lang="hr-HR" dirty="0">
                <a:latin typeface="Arial" panose="020B0604020202020204" pitchFamily="34" charset="0"/>
                <a:cs typeface="Arial" panose="020B0604020202020204" pitchFamily="34" charset="0"/>
              </a:rPr>
              <a:t>2008. do </a:t>
            </a:r>
            <a:r>
              <a:rPr lang="hr-HR" dirty="0" smtClean="0">
                <a:latin typeface="Arial" panose="020B0604020202020204" pitchFamily="34" charset="0"/>
                <a:cs typeface="Arial" panose="020B0604020202020204" pitchFamily="34" charset="0"/>
              </a:rPr>
              <a:t>2016</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godine</a:t>
            </a:r>
            <a:r>
              <a:rPr lang="en-US" dirty="0" smtClean="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u </a:t>
            </a:r>
            <a:r>
              <a:rPr lang="hr-HR" dirty="0" smtClean="0">
                <a:latin typeface="Arial" panose="020B0604020202020204" pitchFamily="34" charset="0"/>
                <a:cs typeface="Arial" panose="020B0604020202020204" pitchFamily="34" charset="0"/>
              </a:rPr>
              <a:t>prosjeku</a:t>
            </a:r>
            <a:r>
              <a:rPr lang="en-US" dirty="0" smtClean="0">
                <a:latin typeface="Arial" panose="020B0604020202020204" pitchFamily="34" charset="0"/>
                <a:cs typeface="Arial" panose="020B0604020202020204" pitchFamily="34" charset="0"/>
              </a:rPr>
              <a:t> je </a:t>
            </a:r>
            <a:r>
              <a:rPr lang="hr-HR" dirty="0" smtClean="0">
                <a:latin typeface="Arial" panose="020B0604020202020204" pitchFamily="34" charset="0"/>
                <a:cs typeface="Arial" panose="020B0604020202020204" pitchFamily="34" charset="0"/>
              </a:rPr>
              <a:t>1582 </a:t>
            </a:r>
            <a:r>
              <a:rPr lang="hr-HR" dirty="0">
                <a:latin typeface="Arial" panose="020B0604020202020204" pitchFamily="34" charset="0"/>
                <a:cs typeface="Arial" panose="020B0604020202020204" pitchFamily="34" charset="0"/>
              </a:rPr>
              <a:t>kontejnera </a:t>
            </a:r>
            <a:r>
              <a:rPr lang="en-US" dirty="0" err="1" smtClean="0">
                <a:latin typeface="Arial" panose="020B0604020202020204" pitchFamily="34" charset="0"/>
                <a:cs typeface="Arial" panose="020B0604020202020204" pitchFamily="34" charset="0"/>
              </a:rPr>
              <a:t>izgubljeno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po</a:t>
            </a:r>
            <a:r>
              <a:rPr lang="hr-HR" dirty="0" smtClean="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moru</a:t>
            </a:r>
            <a:r>
              <a:rPr lang="hr-HR" dirty="0" smtClean="0">
                <a:latin typeface="Arial" panose="020B060402020202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6" name="TextBox 5"/>
          <p:cNvSpPr txBox="1"/>
          <p:nvPr/>
        </p:nvSpPr>
        <p:spPr>
          <a:xfrm>
            <a:off x="857956" y="4042723"/>
            <a:ext cx="837921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Od </a:t>
            </a:r>
            <a:r>
              <a:rPr lang="en-US" dirty="0" err="1" smtClean="0">
                <a:latin typeface="Arial" panose="020B0604020202020204" pitchFamily="34" charset="0"/>
                <a:cs typeface="Arial" panose="020B0604020202020204" pitchFamily="34" charset="0"/>
              </a:rPr>
              <a:t>svih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izgubljenih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kontejnera</a:t>
            </a:r>
            <a:r>
              <a:rPr lang="en-US" dirty="0" smtClean="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godišnje</a:t>
            </a:r>
            <a:r>
              <a:rPr lang="en-US" dirty="0" smtClean="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prosječno 1382 potone </a:t>
            </a:r>
            <a:r>
              <a:rPr lang="pl-PL" dirty="0">
                <a:latin typeface="Arial" panose="020B0604020202020204" pitchFamily="34" charset="0"/>
                <a:cs typeface="Arial" panose="020B0604020202020204" pitchFamily="34" charset="0"/>
              </a:rPr>
              <a:t>na morsko dno.</a:t>
            </a:r>
            <a:endParaRPr lang="hr-HR" dirty="0">
              <a:latin typeface="Arial" panose="020B0604020202020204" pitchFamily="34" charset="0"/>
              <a:cs typeface="Arial" panose="020B0604020202020204" pitchFamily="34" charset="0"/>
            </a:endParaRPr>
          </a:p>
        </p:txBody>
      </p:sp>
      <p:sp>
        <p:nvSpPr>
          <p:cNvPr id="7" name="TextBox 6"/>
          <p:cNvSpPr txBox="1"/>
          <p:nvPr/>
        </p:nvSpPr>
        <p:spPr>
          <a:xfrm>
            <a:off x="6702857" y="6388419"/>
            <a:ext cx="4432047" cy="369332"/>
          </a:xfrm>
          <a:prstGeom prst="rect">
            <a:avLst/>
          </a:prstGeom>
          <a:noFill/>
        </p:spPr>
        <p:txBody>
          <a:bodyPr wrap="none" rtlCol="0">
            <a:spAutoFit/>
          </a:bodyPr>
          <a:lstStyle/>
          <a:p>
            <a:r>
              <a:rPr lang="en-US" dirty="0" err="1"/>
              <a:t>Izvor</a:t>
            </a:r>
            <a:r>
              <a:rPr lang="en-US" dirty="0" smtClean="0"/>
              <a:t>: WSC-a</a:t>
            </a:r>
            <a:r>
              <a:rPr lang="en-US" dirty="0"/>
              <a:t>, (World Shipping Council</a:t>
            </a:r>
            <a:r>
              <a:rPr lang="en-US" dirty="0" smtClean="0"/>
              <a:t>), 2020.</a:t>
            </a:r>
            <a:endParaRPr lang="hr-HR" dirty="0"/>
          </a:p>
        </p:txBody>
      </p:sp>
      <p:sp>
        <p:nvSpPr>
          <p:cNvPr id="8" name="TextBox 7"/>
          <p:cNvSpPr txBox="1"/>
          <p:nvPr/>
        </p:nvSpPr>
        <p:spPr>
          <a:xfrm>
            <a:off x="857956" y="4781386"/>
            <a:ext cx="10969670" cy="369332"/>
          </a:xfrm>
          <a:prstGeom prst="rect">
            <a:avLst/>
          </a:prstGeom>
          <a:noFill/>
        </p:spPr>
        <p:txBody>
          <a:bodyPr wrap="none" rtlCol="0">
            <a:spAutoFit/>
          </a:bodyPr>
          <a:lstStyle/>
          <a:p>
            <a:r>
              <a:rPr lang="hr-HR" dirty="0">
                <a:latin typeface="Arial" panose="020B0604020202020204" pitchFamily="34" charset="0"/>
                <a:cs typeface="Arial" panose="020B0604020202020204" pitchFamily="34" charset="0"/>
              </a:rPr>
              <a:t>Neki od njih su potonuli zbog fizičkog oštećenja, a neki, iako oštećeni, još uvijek plutaju svjetskim morima.</a:t>
            </a:r>
          </a:p>
        </p:txBody>
      </p:sp>
      <p:sp>
        <p:nvSpPr>
          <p:cNvPr id="9" name="TextBox 8"/>
          <p:cNvSpPr txBox="1"/>
          <p:nvPr/>
        </p:nvSpPr>
        <p:spPr>
          <a:xfrm>
            <a:off x="857956" y="5520049"/>
            <a:ext cx="8674169" cy="369332"/>
          </a:xfrm>
          <a:prstGeom prst="rect">
            <a:avLst/>
          </a:prstGeom>
          <a:noFill/>
        </p:spPr>
        <p:txBody>
          <a:bodyPr wrap="none" rtlCol="0">
            <a:spAutoFit/>
          </a:bodyPr>
          <a:lstStyle/>
          <a:p>
            <a:r>
              <a:rPr lang="hr-HR" dirty="0">
                <a:latin typeface="Arial" panose="020B0604020202020204" pitchFamily="34" charset="0"/>
                <a:cs typeface="Arial" panose="020B0604020202020204" pitchFamily="34" charset="0"/>
              </a:rPr>
              <a:t>Broj kontejnera koji trenutno plutaju svjetskim morima procjenjen je na oko 12 000. </a:t>
            </a:r>
          </a:p>
        </p:txBody>
      </p:sp>
      <p:sp>
        <p:nvSpPr>
          <p:cNvPr id="10" name="TextBox 9"/>
          <p:cNvSpPr txBox="1"/>
          <p:nvPr/>
        </p:nvSpPr>
        <p:spPr>
          <a:xfrm>
            <a:off x="857956" y="449918"/>
            <a:ext cx="6317755"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VAŽNIJI STATISTIČKI PODACI…</a:t>
            </a:r>
            <a:endParaRPr lang="hr-H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2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3515013" y="6201241"/>
            <a:ext cx="4112857" cy="369332"/>
          </a:xfrm>
          <a:prstGeom prst="rect">
            <a:avLst/>
          </a:prstGeom>
          <a:noFill/>
        </p:spPr>
        <p:txBody>
          <a:bodyPr wrap="none" rtlCol="0">
            <a:spAutoFit/>
          </a:bodyPr>
          <a:lstStyle/>
          <a:p>
            <a:r>
              <a:rPr lang="en-US" dirty="0" err="1" smtClean="0"/>
              <a:t>Stručni</a:t>
            </a:r>
            <a:r>
              <a:rPr lang="en-US" dirty="0" smtClean="0"/>
              <a:t> </a:t>
            </a:r>
            <a:r>
              <a:rPr lang="en-US" dirty="0" err="1" smtClean="0"/>
              <a:t>skup</a:t>
            </a:r>
            <a:r>
              <a:rPr lang="en-US" dirty="0" smtClean="0"/>
              <a:t>, Split 04.siječanj 2023.godine</a:t>
            </a:r>
            <a:endParaRPr lang="hr-HR" dirty="0"/>
          </a:p>
        </p:txBody>
      </p:sp>
      <p:sp>
        <p:nvSpPr>
          <p:cNvPr id="3" name="Rectangle 2"/>
          <p:cNvSpPr/>
          <p:nvPr/>
        </p:nvSpPr>
        <p:spPr>
          <a:xfrm>
            <a:off x="1328405" y="2809291"/>
            <a:ext cx="8699818"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ZAHVALJUJEM NA PAŽNJI</a:t>
            </a:r>
            <a:endParaRPr lang="en-US" sz="5400" b="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76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82222" y="252949"/>
            <a:ext cx="11548534" cy="5632311"/>
          </a:xfrm>
          <a:prstGeom prst="rect">
            <a:avLst/>
          </a:prstGeom>
        </p:spPr>
        <p:txBody>
          <a:bodyPr wrap="square">
            <a:spAutoFit/>
          </a:bodyPr>
          <a:lstStyle/>
          <a:p>
            <a:r>
              <a:rPr lang="en-US" dirty="0" smtClean="0"/>
              <a:t>                  </a:t>
            </a:r>
            <a:r>
              <a:rPr lang="hr-HR" dirty="0" smtClean="0"/>
              <a:t>I</a:t>
            </a:r>
            <a:r>
              <a:rPr lang="en-US" dirty="0" smtClean="0"/>
              <a:t>ZVO</a:t>
            </a:r>
            <a:r>
              <a:rPr lang="hr-HR" dirty="0" smtClean="0"/>
              <a:t>R</a:t>
            </a:r>
            <a:r>
              <a:rPr lang="en-US" dirty="0" smtClean="0"/>
              <a:t>I:</a:t>
            </a:r>
          </a:p>
          <a:p>
            <a:endParaRPr lang="en-US" dirty="0"/>
          </a:p>
          <a:p>
            <a:endParaRPr lang="hr-HR" dirty="0"/>
          </a:p>
          <a:p>
            <a:r>
              <a:rPr lang="hr-HR" dirty="0" smtClean="0"/>
              <a:t>Weyerer</a:t>
            </a:r>
            <a:r>
              <a:rPr lang="hr-HR" dirty="0"/>
              <a:t>, G.:  „Kutija“ koja je revolucionirala svjetsku trgovinu, 04.05.2006. https://www.dw.com/hr/kutija-koja-je-revolucionirala-svjetsku-trgovinu/a-2280909/  (</a:t>
            </a:r>
            <a:r>
              <a:rPr lang="hr-HR" dirty="0" smtClean="0"/>
              <a:t>25.08.202</a:t>
            </a:r>
            <a:r>
              <a:rPr lang="en-US" dirty="0" smtClean="0"/>
              <a:t>2</a:t>
            </a:r>
            <a:r>
              <a:rPr lang="hr-HR" dirty="0" smtClean="0"/>
              <a:t>.)</a:t>
            </a:r>
            <a:endParaRPr lang="hr-HR" dirty="0"/>
          </a:p>
          <a:p>
            <a:r>
              <a:rPr lang="hr-HR" dirty="0" smtClean="0"/>
              <a:t>Zsofia</a:t>
            </a:r>
            <a:r>
              <a:rPr lang="hr-HR" dirty="0"/>
              <a:t>. P.: The 10 largest container ships in the world, 17.06.2021.  https://trans.info/en/the-10-largest-container-ships-in-the-world-241029/ (</a:t>
            </a:r>
            <a:r>
              <a:rPr lang="hr-HR" dirty="0" smtClean="0"/>
              <a:t>08.09.202</a:t>
            </a:r>
            <a:r>
              <a:rPr lang="en-US" dirty="0" smtClean="0"/>
              <a:t>2</a:t>
            </a:r>
            <a:r>
              <a:rPr lang="hr-HR" dirty="0" smtClean="0"/>
              <a:t>.)</a:t>
            </a:r>
            <a:endParaRPr lang="hr-HR" dirty="0"/>
          </a:p>
          <a:p>
            <a:r>
              <a:rPr lang="hr-HR" dirty="0" smtClean="0"/>
              <a:t>The </a:t>
            </a:r>
            <a:r>
              <a:rPr lang="hr-HR" dirty="0"/>
              <a:t>Maritime Executive: IMO Safety Committee Addresses Reporting for Containers Lost at Sea, 18.05.2021.https://www.maritime-executive.com/article/imo-safety-committee-addresses-reporting-for-containers-lost-at-sea/ (</a:t>
            </a:r>
            <a:r>
              <a:rPr lang="hr-HR" dirty="0" smtClean="0"/>
              <a:t>24.08.202</a:t>
            </a:r>
            <a:r>
              <a:rPr lang="en-US" dirty="0" smtClean="0"/>
              <a:t>2</a:t>
            </a:r>
            <a:r>
              <a:rPr lang="hr-HR" dirty="0" smtClean="0"/>
              <a:t>.)</a:t>
            </a:r>
            <a:endParaRPr lang="hr-HR" dirty="0"/>
          </a:p>
          <a:p>
            <a:r>
              <a:rPr lang="hr-HR" dirty="0" smtClean="0"/>
              <a:t>Jha</a:t>
            </a:r>
            <a:r>
              <a:rPr lang="hr-HR" dirty="0"/>
              <a:t>, B.: What are Container Ships – History, Types and Design, 02.09.2021. https://www.marineinsight.com/types-of-ships/what-are-container-ships/ (</a:t>
            </a:r>
            <a:r>
              <a:rPr lang="hr-HR" dirty="0" smtClean="0"/>
              <a:t>25.08.202</a:t>
            </a:r>
            <a:r>
              <a:rPr lang="en-US" dirty="0" smtClean="0"/>
              <a:t>2</a:t>
            </a:r>
            <a:r>
              <a:rPr lang="hr-HR" dirty="0" smtClean="0"/>
              <a:t>.)</a:t>
            </a:r>
            <a:endParaRPr lang="hr-HR" dirty="0"/>
          </a:p>
          <a:p>
            <a:r>
              <a:rPr lang="hr-HR" dirty="0" smtClean="0"/>
              <a:t>Rodrigue</a:t>
            </a:r>
            <a:r>
              <a:rPr lang="en-US" dirty="0" smtClean="0"/>
              <a:t> </a:t>
            </a:r>
            <a:r>
              <a:rPr lang="hr-HR" dirty="0" smtClean="0"/>
              <a:t>Jean-Paul</a:t>
            </a:r>
            <a:r>
              <a:rPr lang="hr-HR" dirty="0"/>
              <a:t>: The Geography of Transport Systems, 28.05.2020. https://transportgeography.org/contents/chapter5/maritime-transportation/evolution-containerships-classes/ (</a:t>
            </a:r>
            <a:r>
              <a:rPr lang="hr-HR" dirty="0" smtClean="0"/>
              <a:t>06.09.202</a:t>
            </a:r>
            <a:r>
              <a:rPr lang="en-US" dirty="0" smtClean="0"/>
              <a:t>2</a:t>
            </a:r>
            <a:r>
              <a:rPr lang="hr-HR" dirty="0" smtClean="0"/>
              <a:t>.)</a:t>
            </a:r>
            <a:endParaRPr lang="hr-HR" dirty="0"/>
          </a:p>
          <a:p>
            <a:r>
              <a:rPr lang="hr-HR" dirty="0" smtClean="0"/>
              <a:t>Vranić</a:t>
            </a:r>
            <a:r>
              <a:rPr lang="en-US" dirty="0" smtClean="0"/>
              <a:t> </a:t>
            </a:r>
            <a:r>
              <a:rPr lang="hr-HR" dirty="0" smtClean="0"/>
              <a:t>Duško </a:t>
            </a:r>
            <a:r>
              <a:rPr lang="hr-HR" dirty="0"/>
              <a:t>i </a:t>
            </a:r>
            <a:r>
              <a:rPr lang="hr-HR" dirty="0" smtClean="0"/>
              <a:t>Ivče</a:t>
            </a:r>
            <a:r>
              <a:rPr lang="en-US" dirty="0" smtClean="0"/>
              <a:t> </a:t>
            </a:r>
            <a:r>
              <a:rPr lang="hr-HR" dirty="0" smtClean="0"/>
              <a:t>Renato</a:t>
            </a:r>
            <a:r>
              <a:rPr lang="hr-HR" dirty="0"/>
              <a:t>: Tereti u pomorskom prometu. Pomorski fakultet u Rijeci, Rijeka 2007. (</a:t>
            </a:r>
            <a:r>
              <a:rPr lang="hr-HR" dirty="0" smtClean="0"/>
              <a:t>05.09.202</a:t>
            </a:r>
            <a:r>
              <a:rPr lang="en-US" dirty="0" smtClean="0"/>
              <a:t>2</a:t>
            </a:r>
            <a:r>
              <a:rPr lang="hr-HR" dirty="0" smtClean="0"/>
              <a:t>.)</a:t>
            </a:r>
            <a:endParaRPr lang="hr-HR" dirty="0"/>
          </a:p>
          <a:p>
            <a:r>
              <a:rPr lang="hr-HR" dirty="0" smtClean="0"/>
              <a:t>Žuškin</a:t>
            </a:r>
            <a:r>
              <a:rPr lang="hr-HR" dirty="0"/>
              <a:t>, Srđan: Brodovi za prijevoz kontejnera - PowerPoint prezentacija iz kolegija Sredstva pomorskog prometa (</a:t>
            </a:r>
            <a:r>
              <a:rPr lang="hr-HR" dirty="0" smtClean="0"/>
              <a:t>07.09.202</a:t>
            </a:r>
            <a:r>
              <a:rPr lang="en-US" dirty="0" smtClean="0"/>
              <a:t>2</a:t>
            </a:r>
            <a:r>
              <a:rPr lang="hr-HR" dirty="0" smtClean="0"/>
              <a:t>.) </a:t>
            </a:r>
            <a:endParaRPr lang="hr-HR" dirty="0"/>
          </a:p>
          <a:p>
            <a:r>
              <a:rPr lang="hr-HR" dirty="0" smtClean="0"/>
              <a:t>Ivče</a:t>
            </a:r>
            <a:r>
              <a:rPr lang="en-US" dirty="0" smtClean="0"/>
              <a:t> </a:t>
            </a:r>
            <a:r>
              <a:rPr lang="hr-HR" dirty="0" smtClean="0"/>
              <a:t>Renato</a:t>
            </a:r>
            <a:r>
              <a:rPr lang="hr-HR" dirty="0"/>
              <a:t>: Obilježja i podjela kontejnerskih brodova – PowerPoint prezentacija iz kolegija Tehnologija prijevoza kontejnera i RO-RO tehnologija (</a:t>
            </a:r>
            <a:r>
              <a:rPr lang="hr-HR" dirty="0" smtClean="0"/>
              <a:t>03.09.202</a:t>
            </a:r>
            <a:r>
              <a:rPr lang="en-US" dirty="0" smtClean="0"/>
              <a:t>2</a:t>
            </a:r>
            <a:r>
              <a:rPr lang="hr-HR" dirty="0" smtClean="0"/>
              <a:t>.) </a:t>
            </a:r>
            <a:endParaRPr lang="hr-HR" dirty="0"/>
          </a:p>
        </p:txBody>
      </p:sp>
    </p:spTree>
    <p:extLst>
      <p:ext uri="{BB962C8B-B14F-4D97-AF65-F5344CB8AC3E}">
        <p14:creationId xmlns:p14="http://schemas.microsoft.com/office/powerpoint/2010/main" val="694271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9498ABD8-B851-4351-88AD-6497AB100CC5}"/>
              </a:ext>
            </a:extLst>
          </p:cNvPr>
          <p:cNvSpPr txBox="1">
            <a:spLocks noChangeArrowheads="1"/>
          </p:cNvSpPr>
          <p:nvPr/>
        </p:nvSpPr>
        <p:spPr bwMode="auto">
          <a:xfrm>
            <a:off x="4287924" y="1"/>
            <a:ext cx="6911018" cy="3323302"/>
          </a:xfrm>
          <a:prstGeom prst="rect">
            <a:avLst/>
          </a:prstGeom>
          <a:blipFill dpi="0" rotWithShape="1">
            <a:blip r:embed="rId3">
              <a:alphaModFix amt="30000"/>
            </a:blip>
            <a:srcRect/>
            <a:stretch>
              <a:fillRect/>
            </a:stretch>
          </a:blip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dirty="0">
                <a:latin typeface="Arial" panose="020B0604020202020204" pitchFamily="34" charset="0"/>
                <a:ea typeface="Times New Roman" panose="02020603050405020304" pitchFamily="18" charset="0"/>
                <a:cs typeface="Arial" panose="020B0604020202020204" pitchFamily="34" charset="0"/>
              </a:rPr>
              <a:t>                       </a:t>
            </a:r>
            <a:r>
              <a:rPr lang="hr-HR"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AP MOLLER-MAERSK GRUPA</a:t>
            </a:r>
            <a:endParaRPr lang="en-US"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hr-HR" dirty="0" smtClean="0">
                <a:effectLst/>
                <a:latin typeface="Arial" panose="020B0604020202020204" pitchFamily="34" charset="0"/>
                <a:ea typeface="Times New Roman" panose="02020603050405020304" pitchFamily="18" charset="0"/>
                <a:cs typeface="Arial" panose="020B0604020202020204" pitchFamily="34" charset="0"/>
              </a:rPr>
              <a:t>M</a:t>
            </a:r>
            <a:r>
              <a:rPr lang="en-US" dirty="0" smtClean="0">
                <a:effectLst/>
                <a:latin typeface="Arial" panose="020B0604020202020204" pitchFamily="34" charset="0"/>
                <a:ea typeface="Times New Roman" panose="02020603050405020304" pitchFamily="18" charset="0"/>
                <a:cs typeface="Arial" panose="020B0604020202020204" pitchFamily="34" charset="0"/>
              </a:rPr>
              <a:t>AERSK</a:t>
            </a:r>
            <a:r>
              <a:rPr lang="hr-HR" dirty="0" smtClean="0">
                <a:effectLst/>
                <a:latin typeface="Arial" panose="020B0604020202020204" pitchFamily="34" charset="0"/>
                <a:ea typeface="Times New Roman" panose="02020603050405020304" pitchFamily="18" charset="0"/>
                <a:cs typeface="Arial" panose="020B0604020202020204" pitchFamily="34" charset="0"/>
              </a:rPr>
              <a:t> </a:t>
            </a:r>
            <a:r>
              <a:rPr lang="hr-HR" dirty="0">
                <a:effectLst/>
                <a:latin typeface="Arial" panose="020B0604020202020204" pitchFamily="34" charset="0"/>
                <a:ea typeface="Times New Roman" panose="02020603050405020304" pitchFamily="18" charset="0"/>
                <a:cs typeface="Arial" panose="020B0604020202020204" pitchFamily="34" charset="0"/>
              </a:rPr>
              <a:t>je danska brodarska kompanija sa sjedištem u Kopenhagenu. Osnovana je 1904. godine i nije samo najveća poslovna jedinica već i najveći inozemni prijevoznik tereta u svijetu. Od 1996. kompanija je najveći svjetski kontejnerski brodski operater. </a:t>
            </a:r>
            <a:r>
              <a:rPr lang="hr-HR" dirty="0" err="1">
                <a:effectLst/>
                <a:latin typeface="Arial" panose="020B0604020202020204" pitchFamily="34" charset="0"/>
                <a:ea typeface="Times New Roman" panose="02020603050405020304" pitchFamily="18" charset="0"/>
                <a:cs typeface="Arial" panose="020B0604020202020204" pitchFamily="34" charset="0"/>
              </a:rPr>
              <a:t>Maersk</a:t>
            </a:r>
            <a:r>
              <a:rPr lang="hr-HR" dirty="0">
                <a:effectLst/>
                <a:latin typeface="Arial" panose="020B0604020202020204" pitchFamily="34" charset="0"/>
                <a:ea typeface="Times New Roman" panose="02020603050405020304" pitchFamily="18" charset="0"/>
                <a:cs typeface="Arial" panose="020B0604020202020204" pitchFamily="34" charset="0"/>
              </a:rPr>
              <a:t> grupa ima urede u više od 135 zemalja svijeta s otprilike 35 000 zaposlenika. Po zadnjim raspoloživim podacima iz rujna 2021.godine, kompanija ima </a:t>
            </a:r>
            <a:r>
              <a:rPr lang="hr-HR" b="1" dirty="0">
                <a:effectLst/>
                <a:latin typeface="Arial" panose="020B0604020202020204" pitchFamily="34" charset="0"/>
                <a:ea typeface="Times New Roman" panose="02020603050405020304" pitchFamily="18" charset="0"/>
                <a:cs typeface="Arial" panose="020B0604020202020204" pitchFamily="34" charset="0"/>
              </a:rPr>
              <a:t>313 brodova u vlasništvu, 425 u čarteru i 21 u knjigama narudžbi. </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smtClean="0">
                <a:latin typeface="Arial" panose="020B0604020202020204" pitchFamily="34" charset="0"/>
                <a:ea typeface="Times New Roman" panose="02020603050405020304" pitchFamily="18" charset="0"/>
                <a:cs typeface="Arial" panose="020B0604020202020204" pitchFamily="34" charset="0"/>
              </a:rPr>
              <a:t>       </a:t>
            </a:r>
            <a:r>
              <a:rPr lang="hr-HR" b="1" dirty="0" smtClean="0">
                <a:effectLst/>
                <a:latin typeface="Arial" panose="020B0604020202020204" pitchFamily="34" charset="0"/>
                <a:ea typeface="Times New Roman" panose="02020603050405020304" pitchFamily="18" charset="0"/>
                <a:cs typeface="Arial" panose="020B0604020202020204" pitchFamily="34" charset="0"/>
              </a:rPr>
              <a:t>Ukupni  </a:t>
            </a:r>
            <a:r>
              <a:rPr lang="hr-HR" b="1" dirty="0">
                <a:effectLst/>
                <a:latin typeface="Arial" panose="020B0604020202020204" pitchFamily="34" charset="0"/>
                <a:ea typeface="Times New Roman" panose="02020603050405020304" pitchFamily="18" charset="0"/>
                <a:cs typeface="Arial" panose="020B0604020202020204" pitchFamily="34" charset="0"/>
              </a:rPr>
              <a:t>kapacitet mjeri se u 4 229 751 TEU-a.</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 Box 2">
            <a:extLst>
              <a:ext uri="{FF2B5EF4-FFF2-40B4-BE49-F238E27FC236}">
                <a16:creationId xmlns="" xmlns:a16="http://schemas.microsoft.com/office/drawing/2014/main" id="{C6980206-3D59-4BA1-B068-920F80763D47}"/>
              </a:ext>
            </a:extLst>
          </p:cNvPr>
          <p:cNvSpPr txBox="1">
            <a:spLocks noChangeArrowheads="1"/>
          </p:cNvSpPr>
          <p:nvPr/>
        </p:nvSpPr>
        <p:spPr bwMode="auto">
          <a:xfrm>
            <a:off x="5165" y="3221841"/>
            <a:ext cx="6795685" cy="3636159"/>
          </a:xfrm>
          <a:prstGeom prst="rect">
            <a:avLst/>
          </a:prstGeom>
          <a:blipFill>
            <a:blip r:embed="rId4">
              <a:alphaModFix amt="23000"/>
            </a:blip>
            <a:stretch>
              <a:fillRect/>
            </a:stretch>
          </a:blip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hr-HR"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hr-HR"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MSC – </a:t>
            </a:r>
            <a:r>
              <a:rPr lang="hr-HR"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Mediteranean</a:t>
            </a:r>
            <a:r>
              <a:rPr lang="hr-HR"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hr-HR"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Shipping</a:t>
            </a:r>
            <a:r>
              <a:rPr lang="hr-HR"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Company</a:t>
            </a:r>
            <a:endParaRPr lang="en-US"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hr-HR" dirty="0">
                <a:effectLst/>
                <a:latin typeface="Arial" panose="020B0604020202020204" pitchFamily="34" charset="0"/>
                <a:ea typeface="Times New Roman" panose="02020603050405020304" pitchFamily="18" charset="0"/>
                <a:cs typeface="Arial" panose="020B0604020202020204" pitchFamily="34" charset="0"/>
              </a:rPr>
              <a:t>MSC je najveća brodarska kompanija u privatnom vlasništvu i druga po kapacitetu kontejnerskih brodova u svijetu. Kompanija je osnovana 1970. godine u Napulju, a sjedište joj je u </a:t>
            </a:r>
            <a:r>
              <a:rPr lang="hr-HR" dirty="0" err="1">
                <a:effectLst/>
                <a:latin typeface="Arial" panose="020B0604020202020204" pitchFamily="34" charset="0"/>
                <a:ea typeface="Times New Roman" panose="02020603050405020304" pitchFamily="18" charset="0"/>
                <a:cs typeface="Arial" panose="020B0604020202020204" pitchFamily="34" charset="0"/>
              </a:rPr>
              <a:t>Genevi</a:t>
            </a:r>
            <a:r>
              <a:rPr lang="hr-HR" dirty="0">
                <a:effectLst/>
                <a:latin typeface="Arial" panose="020B0604020202020204" pitchFamily="34" charset="0"/>
                <a:ea typeface="Times New Roman" panose="02020603050405020304" pitchFamily="18" charset="0"/>
                <a:cs typeface="Arial" panose="020B0604020202020204" pitchFamily="34" charset="0"/>
              </a:rPr>
              <a:t>, Švicarska. Kompanija ima oko 480 ureda u 150 zemalja širom svijeta, a procjenjuje se da ima oko 24 000 zaposlenika. Brodovi ove kompanije plove na više od 200 trgovačkih ruta širom svijeta i povezuju ukupno 315 različitih luka. Po podacima iz rujna 2021.godine kompanija ima 203 broda u vlasništvu, 410 u čarteru i 51 u knjigama narudžbi. </a:t>
            </a:r>
            <a:r>
              <a:rPr lang="hr-HR" b="1" dirty="0">
                <a:effectLst/>
                <a:latin typeface="Arial" panose="020B0604020202020204" pitchFamily="34" charset="0"/>
                <a:ea typeface="Times New Roman" panose="02020603050405020304" pitchFamily="18" charset="0"/>
                <a:cs typeface="Arial" panose="020B0604020202020204" pitchFamily="34" charset="0"/>
              </a:rPr>
              <a:t>Ukupni kapacitet mjeri se u 4 110 527 TEU-a.</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 Box 2">
            <a:extLst>
              <a:ext uri="{FF2B5EF4-FFF2-40B4-BE49-F238E27FC236}">
                <a16:creationId xmlns="" xmlns:a16="http://schemas.microsoft.com/office/drawing/2014/main" id="{59844B72-BDAE-4333-81F9-F683BF9C937E}"/>
              </a:ext>
            </a:extLst>
          </p:cNvPr>
          <p:cNvSpPr txBox="1">
            <a:spLocks noChangeArrowheads="1"/>
          </p:cNvSpPr>
          <p:nvPr/>
        </p:nvSpPr>
        <p:spPr bwMode="auto">
          <a:xfrm>
            <a:off x="6800850" y="3494723"/>
            <a:ext cx="5391150" cy="3363277"/>
          </a:xfrm>
          <a:prstGeom prst="rect">
            <a:avLst/>
          </a:prstGeom>
          <a:blipFill dpi="0" rotWithShape="1">
            <a:blip r:embed="rId5">
              <a:alphaModFix amt="30000"/>
            </a:blip>
            <a:srcRect/>
            <a:stretch>
              <a:fillRect/>
            </a:stretch>
          </a:blip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hr-HR"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hr-HR"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CMA CGM</a:t>
            </a:r>
            <a:endParaRPr lang="en-US"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hr-HR" dirty="0">
                <a:effectLst/>
                <a:latin typeface="Arial" panose="020B0604020202020204" pitchFamily="34" charset="0"/>
                <a:ea typeface="Times New Roman" panose="02020603050405020304" pitchFamily="18" charset="0"/>
                <a:cs typeface="Arial" panose="020B0604020202020204" pitchFamily="34" charset="0"/>
              </a:rPr>
              <a:t>CMA CGM je francuska brodarska kompanija koju je 1978. godine osnovao Jacques </a:t>
            </a:r>
            <a:r>
              <a:rPr lang="hr-HR" dirty="0" err="1">
                <a:effectLst/>
                <a:latin typeface="Arial" panose="020B0604020202020204" pitchFamily="34" charset="0"/>
                <a:ea typeface="Times New Roman" panose="02020603050405020304" pitchFamily="18" charset="0"/>
                <a:cs typeface="Arial" panose="020B0604020202020204" pitchFamily="34" charset="0"/>
              </a:rPr>
              <a:t>Saade</a:t>
            </a:r>
            <a:r>
              <a:rPr lang="hr-HR" dirty="0">
                <a:effectLst/>
                <a:latin typeface="Arial" panose="020B0604020202020204" pitchFamily="34" charset="0"/>
                <a:ea typeface="Times New Roman" panose="02020603050405020304" pitchFamily="18" charset="0"/>
                <a:cs typeface="Arial" panose="020B0604020202020204" pitchFamily="34" charset="0"/>
              </a:rPr>
              <a:t>. CMA CGM je treća najveća svjetska brodarska kompanija sa sjedištem u Marseilleu, Francuska i Norfolk, Virginia. Kompanija ima flotu od </a:t>
            </a:r>
            <a:r>
              <a:rPr lang="hr-HR" b="1" dirty="0">
                <a:effectLst/>
                <a:latin typeface="Arial" panose="020B0604020202020204" pitchFamily="34" charset="0"/>
                <a:ea typeface="Times New Roman" panose="02020603050405020304" pitchFamily="18" charset="0"/>
                <a:cs typeface="Arial" panose="020B0604020202020204" pitchFamily="34" charset="0"/>
              </a:rPr>
              <a:t>566 brodova ukupnog kapaciteta od  3 049 743 TEU</a:t>
            </a:r>
            <a:r>
              <a:rPr lang="hr-HR" dirty="0">
                <a:effectLst/>
                <a:latin typeface="Arial" panose="020B0604020202020204" pitchFamily="34" charset="0"/>
                <a:ea typeface="Times New Roman" panose="02020603050405020304" pitchFamily="18" charset="0"/>
                <a:cs typeface="Arial" panose="020B0604020202020204" pitchFamily="34" charset="0"/>
              </a:rPr>
              <a:t> koji plove na 170 brodskih ruta i povezuju 400 različitih luka u preko 150 zemalja. Kompanija ima više od 600 ureda s otprilike 20 000 zaposlenika.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kstniOkvir 4">
            <a:extLst>
              <a:ext uri="{FF2B5EF4-FFF2-40B4-BE49-F238E27FC236}">
                <a16:creationId xmlns="" xmlns:a16="http://schemas.microsoft.com/office/drawing/2014/main" id="{32B08A54-7D06-452D-BDC6-9326F05B75E7}"/>
              </a:ext>
            </a:extLst>
          </p:cNvPr>
          <p:cNvSpPr txBox="1"/>
          <p:nvPr/>
        </p:nvSpPr>
        <p:spPr>
          <a:xfrm>
            <a:off x="4131" y="461323"/>
            <a:ext cx="4284827" cy="1200329"/>
          </a:xfrm>
          <a:prstGeom prst="rect">
            <a:avLst/>
          </a:prstGeom>
          <a:noFill/>
        </p:spPr>
        <p:txBody>
          <a:bodyPr wrap="none" rtlCol="0">
            <a:spAutoFit/>
          </a:bodyPr>
          <a:lstStyle/>
          <a:p>
            <a:pPr algn="ctr"/>
            <a:r>
              <a:rPr lang="en-US" sz="3600" dirty="0">
                <a:solidFill>
                  <a:schemeClr val="tx2"/>
                </a:solidFill>
              </a:rPr>
              <a:t>VODEĆE BRODARSKE </a:t>
            </a:r>
          </a:p>
          <a:p>
            <a:pPr algn="ctr"/>
            <a:r>
              <a:rPr lang="en-US" sz="3600" dirty="0">
                <a:solidFill>
                  <a:schemeClr val="tx2"/>
                </a:solidFill>
              </a:rPr>
              <a:t>TVRTKE</a:t>
            </a:r>
          </a:p>
        </p:txBody>
      </p:sp>
    </p:spTree>
    <p:extLst>
      <p:ext uri="{BB962C8B-B14F-4D97-AF65-F5344CB8AC3E}">
        <p14:creationId xmlns:p14="http://schemas.microsoft.com/office/powerpoint/2010/main" val="393211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Slika 1">
            <a:extLst>
              <a:ext uri="{FF2B5EF4-FFF2-40B4-BE49-F238E27FC236}">
                <a16:creationId xmlns="" xmlns:a16="http://schemas.microsoft.com/office/drawing/2014/main" id="{45ACE1CC-898F-437F-AD53-002C9D676F5B}"/>
              </a:ext>
            </a:extLst>
          </p:cNvPr>
          <p:cNvPicPr/>
          <p:nvPr/>
        </p:nvPicPr>
        <p:blipFill>
          <a:blip r:embed="rId2"/>
          <a:stretch>
            <a:fillRect/>
          </a:stretch>
        </p:blipFill>
        <p:spPr>
          <a:xfrm>
            <a:off x="3664421" y="314977"/>
            <a:ext cx="5233225" cy="3322463"/>
          </a:xfrm>
          <a:prstGeom prst="rect">
            <a:avLst/>
          </a:prstGeom>
        </p:spPr>
      </p:pic>
      <p:sp>
        <p:nvSpPr>
          <p:cNvPr id="3" name="Tekstni okvir 2">
            <a:extLst>
              <a:ext uri="{FF2B5EF4-FFF2-40B4-BE49-F238E27FC236}">
                <a16:creationId xmlns="" xmlns:a16="http://schemas.microsoft.com/office/drawing/2014/main" id="{AA34706F-77BF-46C8-B035-64C60CCDAF4E}"/>
              </a:ext>
            </a:extLst>
          </p:cNvPr>
          <p:cNvSpPr txBox="1">
            <a:spLocks noChangeArrowheads="1"/>
          </p:cNvSpPr>
          <p:nvPr/>
        </p:nvSpPr>
        <p:spPr bwMode="auto">
          <a:xfrm>
            <a:off x="9173227" y="499643"/>
            <a:ext cx="2123767" cy="2735826"/>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a:lnSpc>
                <a:spcPct val="107000"/>
              </a:lnSpc>
              <a:spcAft>
                <a:spcPts val="10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Izgrađen</a:t>
            </a:r>
            <a:r>
              <a:rPr lang="en-US" sz="1600" dirty="0">
                <a:effectLst/>
                <a:latin typeface="Calibri" panose="020F0502020204030204" pitchFamily="34" charset="0"/>
                <a:ea typeface="Calibri" panose="020F0502020204030204" pitchFamily="34" charset="0"/>
                <a:cs typeface="Times New Roman" panose="02020603050405020304" pitchFamily="18" charset="0"/>
              </a:rPr>
              <a:t>: 2021.</a:t>
            </a: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BT: 235579</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Nosivost: 200000</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Kapacitet: 23992 TEU</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Duljina: 400 m</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Širina: 62 m</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Gaz: 16 m</a:t>
            </a:r>
            <a:endParaRPr lang="en-US" sz="16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pic>
        <p:nvPicPr>
          <p:cNvPr id="7" name="Slika 6" descr="HMM ALGECIRAS, Container Ship - Details and current position - IMO 9863297  MMSI 351297000 - VesselFinder">
            <a:extLst>
              <a:ext uri="{FF2B5EF4-FFF2-40B4-BE49-F238E27FC236}">
                <a16:creationId xmlns="" xmlns:a16="http://schemas.microsoft.com/office/drawing/2014/main" id="{DC7AB54F-28C3-4BCC-B5BD-CBC371C759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8529" y="3823827"/>
            <a:ext cx="3775929" cy="2735826"/>
          </a:xfrm>
          <a:prstGeom prst="rect">
            <a:avLst/>
          </a:prstGeom>
          <a:noFill/>
          <a:ln>
            <a:noFill/>
          </a:ln>
        </p:spPr>
      </p:pic>
      <p:pic>
        <p:nvPicPr>
          <p:cNvPr id="9" name="Slika 8" descr="Slika na kojoj se prikazuje nebo, voda, na otvorenom, objekt na otvorenom&#10;&#10;Opis je automatski generiran">
            <a:extLst>
              <a:ext uri="{FF2B5EF4-FFF2-40B4-BE49-F238E27FC236}">
                <a16:creationId xmlns="" xmlns:a16="http://schemas.microsoft.com/office/drawing/2014/main" id="{6655443F-3052-4160-8DE2-81701FDCCB6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516" y="4418406"/>
            <a:ext cx="2999425" cy="2090287"/>
          </a:xfrm>
          <a:prstGeom prst="rect">
            <a:avLst/>
          </a:prstGeom>
          <a:noFill/>
          <a:ln>
            <a:noFill/>
          </a:ln>
        </p:spPr>
      </p:pic>
      <p:sp>
        <p:nvSpPr>
          <p:cNvPr id="11" name="Tekstni okvir 2">
            <a:extLst>
              <a:ext uri="{FF2B5EF4-FFF2-40B4-BE49-F238E27FC236}">
                <a16:creationId xmlns="" xmlns:a16="http://schemas.microsoft.com/office/drawing/2014/main" id="{CB765A15-9106-4096-8708-B9CE6924738E}"/>
              </a:ext>
            </a:extLst>
          </p:cNvPr>
          <p:cNvSpPr txBox="1">
            <a:spLocks noChangeArrowheads="1"/>
          </p:cNvSpPr>
          <p:nvPr/>
        </p:nvSpPr>
        <p:spPr bwMode="auto">
          <a:xfrm>
            <a:off x="10084154" y="4095636"/>
            <a:ext cx="2123767" cy="2735826"/>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a:lnSpc>
                <a:spcPct val="107000"/>
              </a:lnSpc>
              <a:spcAft>
                <a:spcPts val="10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Izgrađen</a:t>
            </a:r>
            <a:r>
              <a:rPr lang="en-US" sz="1600" dirty="0">
                <a:effectLst/>
                <a:latin typeface="Calibri" panose="020F0502020204030204" pitchFamily="34" charset="0"/>
                <a:ea typeface="Calibri" panose="020F0502020204030204" pitchFamily="34" charset="0"/>
                <a:cs typeface="Times New Roman" panose="02020603050405020304" pitchFamily="18" charset="0"/>
              </a:rPr>
              <a:t>: 2020.</a:t>
            </a: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BT:</a:t>
            </a:r>
            <a:r>
              <a:rPr lang="en-US" sz="1600" dirty="0">
                <a:effectLst/>
                <a:latin typeface="Calibri" panose="020F0502020204030204" pitchFamily="34" charset="0"/>
                <a:ea typeface="Calibri" panose="020F0502020204030204" pitchFamily="34" charset="0"/>
                <a:cs typeface="Times New Roman" panose="02020603050405020304" pitchFamily="18" charset="0"/>
              </a:rPr>
              <a:t> 235500</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Nosivost:</a:t>
            </a:r>
            <a:r>
              <a:rPr lang="en-US" sz="1600" dirty="0">
                <a:effectLst/>
                <a:latin typeface="Calibri" panose="020F0502020204030204" pitchFamily="34" charset="0"/>
                <a:ea typeface="Calibri" panose="020F0502020204030204" pitchFamily="34" charset="0"/>
                <a:cs typeface="Times New Roman" panose="02020603050405020304" pitchFamily="18" charset="0"/>
              </a:rPr>
              <a:t> 228600</a:t>
            </a: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Kapacitet: 23</a:t>
            </a:r>
            <a:r>
              <a:rPr lang="en-US" sz="1600" dirty="0">
                <a:effectLst/>
                <a:latin typeface="Calibri" panose="020F0502020204030204" pitchFamily="34" charset="0"/>
                <a:ea typeface="Calibri" panose="020F0502020204030204" pitchFamily="34" charset="0"/>
                <a:cs typeface="Times New Roman" panose="02020603050405020304" pitchFamily="18" charset="0"/>
              </a:rPr>
              <a:t>79</a:t>
            </a:r>
            <a:r>
              <a:rPr lang="hr-HR" sz="1600" dirty="0">
                <a:effectLst/>
                <a:latin typeface="Calibri" panose="020F0502020204030204" pitchFamily="34" charset="0"/>
                <a:ea typeface="Calibri" panose="020F0502020204030204" pitchFamily="34" charset="0"/>
                <a:cs typeface="Times New Roman" panose="02020603050405020304" pitchFamily="18" charset="0"/>
              </a:rPr>
              <a:t>2</a:t>
            </a:r>
            <a:r>
              <a:rPr lang="en-US" sz="1600" dirty="0">
                <a:effectLst/>
                <a:latin typeface="Calibri" panose="020F0502020204030204" pitchFamily="34" charset="0"/>
                <a:ea typeface="Calibri" panose="020F0502020204030204" pitchFamily="34" charset="0"/>
                <a:cs typeface="Times New Roman" panose="02020603050405020304" pitchFamily="18" charset="0"/>
              </a:rPr>
              <a:t> TEU</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Duljina: </a:t>
            </a:r>
            <a:r>
              <a:rPr lang="en-US" sz="1600" dirty="0">
                <a:effectLst/>
                <a:latin typeface="Calibri" panose="020F0502020204030204" pitchFamily="34" charset="0"/>
                <a:ea typeface="Calibri" panose="020F0502020204030204" pitchFamily="34" charset="0"/>
                <a:cs typeface="Times New Roman" panose="02020603050405020304" pitchFamily="18" charset="0"/>
              </a:rPr>
              <a:t>400</a:t>
            </a:r>
            <a:r>
              <a:rPr lang="hr-HR" sz="1600" dirty="0">
                <a:effectLst/>
                <a:latin typeface="Calibri" panose="020F0502020204030204" pitchFamily="34" charset="0"/>
                <a:ea typeface="Calibri" panose="020F0502020204030204" pitchFamily="34" charset="0"/>
                <a:cs typeface="Times New Roman" panose="02020603050405020304" pitchFamily="18" charset="0"/>
              </a:rPr>
              <a:t> m</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Širina:</a:t>
            </a:r>
            <a:r>
              <a:rPr lang="en-US" sz="1600" dirty="0">
                <a:effectLst/>
                <a:latin typeface="Calibri" panose="020F0502020204030204" pitchFamily="34" charset="0"/>
                <a:ea typeface="Calibri" panose="020F0502020204030204" pitchFamily="34" charset="0"/>
                <a:cs typeface="Times New Roman" panose="02020603050405020304" pitchFamily="18" charset="0"/>
              </a:rPr>
              <a:t> 61,5</a:t>
            </a:r>
            <a:r>
              <a:rPr lang="hr-HR" sz="1600" dirty="0">
                <a:effectLst/>
                <a:latin typeface="Calibri" panose="020F0502020204030204" pitchFamily="34" charset="0"/>
                <a:ea typeface="Calibri" panose="020F0502020204030204" pitchFamily="34" charset="0"/>
                <a:cs typeface="Times New Roman" panose="02020603050405020304" pitchFamily="18" charset="0"/>
              </a:rPr>
              <a:t> m</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Gaz: </a:t>
            </a:r>
            <a:r>
              <a:rPr lang="en-US" sz="1600" dirty="0">
                <a:effectLst/>
                <a:latin typeface="Calibri" panose="020F0502020204030204" pitchFamily="34" charset="0"/>
                <a:ea typeface="Calibri" panose="020F0502020204030204" pitchFamily="34" charset="0"/>
                <a:cs typeface="Times New Roman" panose="02020603050405020304" pitchFamily="18" charset="0"/>
              </a:rPr>
              <a:t>14,7 </a:t>
            </a:r>
            <a:r>
              <a:rPr lang="hr-HR" sz="1600" dirty="0">
                <a:effectLst/>
                <a:latin typeface="Calibri" panose="020F0502020204030204" pitchFamily="34" charset="0"/>
                <a:ea typeface="Calibri" panose="020F0502020204030204" pitchFamily="34" charset="0"/>
                <a:cs typeface="Times New Roman" panose="02020603050405020304" pitchFamily="18" charset="0"/>
              </a:rPr>
              <a:t>m</a:t>
            </a:r>
            <a:endParaRPr lang="en-US" sz="16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12" name="Tekstni okvir 2">
            <a:extLst>
              <a:ext uri="{FF2B5EF4-FFF2-40B4-BE49-F238E27FC236}">
                <a16:creationId xmlns="" xmlns:a16="http://schemas.microsoft.com/office/drawing/2014/main" id="{21A57F07-73E5-445F-A835-AC3F9A9A9D37}"/>
              </a:ext>
            </a:extLst>
          </p:cNvPr>
          <p:cNvSpPr txBox="1">
            <a:spLocks noChangeArrowheads="1"/>
          </p:cNvSpPr>
          <p:nvPr/>
        </p:nvSpPr>
        <p:spPr bwMode="auto">
          <a:xfrm>
            <a:off x="4184458" y="3786317"/>
            <a:ext cx="2123767" cy="2735826"/>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a:lnSpc>
                <a:spcPct val="107000"/>
              </a:lnSpc>
              <a:spcAft>
                <a:spcPts val="10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Izgrađen</a:t>
            </a:r>
            <a:r>
              <a:rPr lang="en-US" sz="1600" dirty="0">
                <a:effectLst/>
                <a:latin typeface="Calibri" panose="020F0502020204030204" pitchFamily="34" charset="0"/>
                <a:ea typeface="Calibri" panose="020F0502020204030204" pitchFamily="34" charset="0"/>
                <a:cs typeface="Times New Roman" panose="02020603050405020304" pitchFamily="18" charset="0"/>
              </a:rPr>
              <a:t>: 2020.</a:t>
            </a: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BT:</a:t>
            </a:r>
            <a:r>
              <a:rPr lang="en-US" sz="1600" dirty="0">
                <a:effectLst/>
                <a:latin typeface="Calibri" panose="020F0502020204030204" pitchFamily="34" charset="0"/>
                <a:ea typeface="Calibri" panose="020F0502020204030204" pitchFamily="34" charset="0"/>
                <a:cs typeface="Times New Roman" panose="02020603050405020304" pitchFamily="18" charset="0"/>
              </a:rPr>
              <a:t> 228283</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Nosivost:</a:t>
            </a:r>
            <a:r>
              <a:rPr lang="en-US" sz="1600" dirty="0">
                <a:effectLst/>
                <a:latin typeface="Calibri" panose="020F0502020204030204" pitchFamily="34" charset="0"/>
                <a:ea typeface="Calibri" panose="020F0502020204030204" pitchFamily="34" charset="0"/>
                <a:cs typeface="Times New Roman" panose="02020603050405020304" pitchFamily="18" charset="0"/>
              </a:rPr>
              <a:t> 200000</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Kapacitet: 239</a:t>
            </a:r>
            <a:r>
              <a:rPr lang="en-US" sz="1600" dirty="0">
                <a:effectLst/>
                <a:latin typeface="Calibri" panose="020F0502020204030204" pitchFamily="34" charset="0"/>
                <a:ea typeface="Calibri" panose="020F0502020204030204" pitchFamily="34" charset="0"/>
                <a:cs typeface="Times New Roman" panose="02020603050405020304" pitchFamily="18" charset="0"/>
              </a:rPr>
              <a:t>64</a:t>
            </a:r>
            <a:r>
              <a:rPr lang="hr-HR" sz="1600" dirty="0">
                <a:effectLst/>
                <a:latin typeface="Calibri" panose="020F0502020204030204" pitchFamily="34" charset="0"/>
                <a:ea typeface="Calibri" panose="020F0502020204030204" pitchFamily="34" charset="0"/>
                <a:cs typeface="Times New Roman" panose="02020603050405020304" pitchFamily="18" charset="0"/>
              </a:rPr>
              <a:t> TEU</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Duljina: 400 m</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Širina: 6</a:t>
            </a: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r>
              <a:rPr lang="hr-HR" sz="1600" dirty="0">
                <a:effectLst/>
                <a:latin typeface="Calibri" panose="020F0502020204030204" pitchFamily="34" charset="0"/>
                <a:ea typeface="Calibri" panose="020F0502020204030204" pitchFamily="34" charset="0"/>
                <a:cs typeface="Times New Roman" panose="02020603050405020304" pitchFamily="18" charset="0"/>
              </a:rPr>
              <a:t> m</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Gaz: </a:t>
            </a:r>
            <a:r>
              <a:rPr lang="en-US" sz="1600" dirty="0">
                <a:effectLst/>
                <a:latin typeface="Calibri" panose="020F0502020204030204" pitchFamily="34" charset="0"/>
                <a:ea typeface="Calibri" panose="020F0502020204030204" pitchFamily="34" charset="0"/>
                <a:cs typeface="Times New Roman" panose="02020603050405020304" pitchFamily="18" charset="0"/>
              </a:rPr>
              <a:t>16,5 </a:t>
            </a:r>
            <a:r>
              <a:rPr lang="hr-HR" sz="1600" dirty="0">
                <a:effectLst/>
                <a:latin typeface="Calibri" panose="020F0502020204030204" pitchFamily="34" charset="0"/>
                <a:ea typeface="Calibri" panose="020F0502020204030204" pitchFamily="34" charset="0"/>
                <a:cs typeface="Times New Roman" panose="02020603050405020304" pitchFamily="18" charset="0"/>
              </a:rPr>
              <a:t>m</a:t>
            </a:r>
            <a:endParaRPr lang="en-US" sz="16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5" name="TekstniOkvir 4">
            <a:extLst>
              <a:ext uri="{FF2B5EF4-FFF2-40B4-BE49-F238E27FC236}">
                <a16:creationId xmlns="" xmlns:a16="http://schemas.microsoft.com/office/drawing/2014/main" id="{76B3F9B4-0193-4800-9C78-74692BA7A3B1}"/>
              </a:ext>
            </a:extLst>
          </p:cNvPr>
          <p:cNvSpPr txBox="1"/>
          <p:nvPr/>
        </p:nvSpPr>
        <p:spPr>
          <a:xfrm>
            <a:off x="7478812" y="4418406"/>
            <a:ext cx="1418834" cy="369332"/>
          </a:xfrm>
          <a:prstGeom prst="rect">
            <a:avLst/>
          </a:prstGeom>
          <a:noFill/>
        </p:spPr>
        <p:txBody>
          <a:bodyPr wrap="square" rtlCol="0">
            <a:spAutoFit/>
          </a:bodyPr>
          <a:lstStyle/>
          <a:p>
            <a:r>
              <a:rPr lang="en-US" dirty="0"/>
              <a:t>  HMM OSLO </a:t>
            </a:r>
          </a:p>
        </p:txBody>
      </p:sp>
      <p:sp>
        <p:nvSpPr>
          <p:cNvPr id="14" name="TekstniOkvir 13">
            <a:extLst>
              <a:ext uri="{FF2B5EF4-FFF2-40B4-BE49-F238E27FC236}">
                <a16:creationId xmlns="" xmlns:a16="http://schemas.microsoft.com/office/drawing/2014/main" id="{26014F90-5B3D-4977-A0D6-8807DBB81DA8}"/>
              </a:ext>
            </a:extLst>
          </p:cNvPr>
          <p:cNvSpPr txBox="1"/>
          <p:nvPr/>
        </p:nvSpPr>
        <p:spPr>
          <a:xfrm>
            <a:off x="1411210" y="3823827"/>
            <a:ext cx="1802096" cy="369332"/>
          </a:xfrm>
          <a:prstGeom prst="rect">
            <a:avLst/>
          </a:prstGeom>
          <a:noFill/>
        </p:spPr>
        <p:txBody>
          <a:bodyPr wrap="none" rtlCol="0">
            <a:spAutoFit/>
          </a:bodyPr>
          <a:lstStyle/>
          <a:p>
            <a:r>
              <a:rPr lang="en-US" dirty="0"/>
              <a:t>HMM ALGECIRAS</a:t>
            </a:r>
          </a:p>
        </p:txBody>
      </p:sp>
      <p:sp>
        <p:nvSpPr>
          <p:cNvPr id="15" name="TekstniOkvir 14">
            <a:extLst>
              <a:ext uri="{FF2B5EF4-FFF2-40B4-BE49-F238E27FC236}">
                <a16:creationId xmlns="" xmlns:a16="http://schemas.microsoft.com/office/drawing/2014/main" id="{6940FD4B-8BAA-466E-8C8E-DB5DD935C02A}"/>
              </a:ext>
            </a:extLst>
          </p:cNvPr>
          <p:cNvSpPr txBox="1"/>
          <p:nvPr/>
        </p:nvSpPr>
        <p:spPr>
          <a:xfrm>
            <a:off x="5010510" y="314977"/>
            <a:ext cx="1085490" cy="369332"/>
          </a:xfrm>
          <a:prstGeom prst="rect">
            <a:avLst/>
          </a:prstGeom>
          <a:noFill/>
        </p:spPr>
        <p:txBody>
          <a:bodyPr wrap="none" rtlCol="0">
            <a:spAutoFit/>
          </a:bodyPr>
          <a:lstStyle/>
          <a:p>
            <a:r>
              <a:rPr lang="en-US" dirty="0"/>
              <a:t>EVER ACE</a:t>
            </a:r>
          </a:p>
        </p:txBody>
      </p:sp>
      <p:sp>
        <p:nvSpPr>
          <p:cNvPr id="13" name="TekstniOkvir 12">
            <a:extLst>
              <a:ext uri="{FF2B5EF4-FFF2-40B4-BE49-F238E27FC236}">
                <a16:creationId xmlns="" xmlns:a16="http://schemas.microsoft.com/office/drawing/2014/main" id="{ADBD4926-CC2F-424E-85EB-EEF1B9A46B6D}"/>
              </a:ext>
            </a:extLst>
          </p:cNvPr>
          <p:cNvSpPr txBox="1"/>
          <p:nvPr/>
        </p:nvSpPr>
        <p:spPr>
          <a:xfrm>
            <a:off x="86068" y="1005840"/>
            <a:ext cx="3578353"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NAJVEĆI BRODOVI</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5928" y="314976"/>
            <a:ext cx="5241718" cy="3322463"/>
          </a:xfrm>
          <a:prstGeom prst="rect">
            <a:avLst/>
          </a:prstGeom>
        </p:spPr>
      </p:pic>
      <p:sp>
        <p:nvSpPr>
          <p:cNvPr id="6" name="TextBox 5"/>
          <p:cNvSpPr txBox="1"/>
          <p:nvPr/>
        </p:nvSpPr>
        <p:spPr>
          <a:xfrm>
            <a:off x="4793673" y="803564"/>
            <a:ext cx="184731" cy="369332"/>
          </a:xfrm>
          <a:prstGeom prst="rect">
            <a:avLst/>
          </a:prstGeom>
          <a:noFill/>
        </p:spPr>
        <p:txBody>
          <a:bodyPr wrap="none" rtlCol="0">
            <a:spAutoFit/>
          </a:bodyPr>
          <a:lstStyle/>
          <a:p>
            <a:endParaRPr lang="hr-HR" dirty="0"/>
          </a:p>
        </p:txBody>
      </p:sp>
      <p:sp>
        <p:nvSpPr>
          <p:cNvPr id="17" name="TekstniOkvir 4">
            <a:extLst>
              <a:ext uri="{FF2B5EF4-FFF2-40B4-BE49-F238E27FC236}">
                <a16:creationId xmlns="" xmlns:a16="http://schemas.microsoft.com/office/drawing/2014/main" id="{76B3F9B4-0193-4800-9C78-74692BA7A3B1}"/>
              </a:ext>
            </a:extLst>
          </p:cNvPr>
          <p:cNvSpPr txBox="1"/>
          <p:nvPr/>
        </p:nvSpPr>
        <p:spPr>
          <a:xfrm>
            <a:off x="5464425" y="505079"/>
            <a:ext cx="1418834" cy="369332"/>
          </a:xfrm>
          <a:prstGeom prst="rect">
            <a:avLst/>
          </a:prstGeom>
          <a:noFill/>
        </p:spPr>
        <p:txBody>
          <a:bodyPr wrap="square" rtlCol="0">
            <a:spAutoFit/>
          </a:bodyPr>
          <a:lstStyle/>
          <a:p>
            <a:r>
              <a:rPr lang="en-US" dirty="0"/>
              <a:t>  </a:t>
            </a:r>
            <a:r>
              <a:rPr lang="en-US" dirty="0" smtClean="0"/>
              <a:t>EVER ALOT </a:t>
            </a:r>
            <a:endParaRPr lang="en-US" dirty="0"/>
          </a:p>
        </p:txBody>
      </p:sp>
      <p:sp>
        <p:nvSpPr>
          <p:cNvPr id="18" name="Tekstni okvir 2">
            <a:extLst>
              <a:ext uri="{FF2B5EF4-FFF2-40B4-BE49-F238E27FC236}">
                <a16:creationId xmlns="" xmlns:a16="http://schemas.microsoft.com/office/drawing/2014/main" id="{AA34706F-77BF-46C8-B035-64C60CCDAF4E}"/>
              </a:ext>
            </a:extLst>
          </p:cNvPr>
          <p:cNvSpPr txBox="1">
            <a:spLocks noChangeArrowheads="1"/>
          </p:cNvSpPr>
          <p:nvPr/>
        </p:nvSpPr>
        <p:spPr bwMode="auto">
          <a:xfrm>
            <a:off x="9164912" y="499643"/>
            <a:ext cx="2123767" cy="2735826"/>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a:lnSpc>
                <a:spcPct val="107000"/>
              </a:lnSpc>
              <a:spcAft>
                <a:spcPts val="10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Izgrađen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BT: </a:t>
            </a:r>
            <a:r>
              <a:rPr lang="hr-HR" sz="1600" dirty="0" smtClean="0">
                <a:effectLst/>
                <a:latin typeface="Calibri" panose="020F0502020204030204" pitchFamily="34" charset="0"/>
                <a:ea typeface="Calibri" panose="020F0502020204030204" pitchFamily="34" charset="0"/>
                <a:cs typeface="Times New Roman" panose="02020603050405020304" pitchFamily="18" charset="0"/>
              </a:rPr>
              <a:t>23</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0757</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Nosivost: </a:t>
            </a:r>
            <a:r>
              <a:rPr lang="hr-HR" sz="1600"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41</a:t>
            </a:r>
            <a:r>
              <a:rPr lang="hr-HR" sz="1600" dirty="0" smtClean="0">
                <a:effectLst/>
                <a:latin typeface="Calibri" panose="020F0502020204030204" pitchFamily="34" charset="0"/>
                <a:ea typeface="Calibri" panose="020F0502020204030204" pitchFamily="34" charset="0"/>
                <a:cs typeface="Times New Roman" panose="02020603050405020304" pitchFamily="18" charset="0"/>
              </a:rPr>
              <a:t>000</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Kapacitet: </a:t>
            </a:r>
            <a:r>
              <a:rPr lang="hr-HR" sz="1600"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4004</a:t>
            </a:r>
            <a:r>
              <a:rPr lang="hr-HR"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hr-HR" sz="1600" dirty="0">
                <a:effectLst/>
                <a:latin typeface="Calibri" panose="020F0502020204030204" pitchFamily="34" charset="0"/>
                <a:ea typeface="Calibri" panose="020F0502020204030204" pitchFamily="34" charset="0"/>
                <a:cs typeface="Times New Roman" panose="02020603050405020304" pitchFamily="18" charset="0"/>
              </a:rPr>
              <a:t>TEU</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Duljina: 400 m</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Širina: 62 m</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Gaz: 16 m</a:t>
            </a:r>
            <a:endParaRPr lang="en-US" sz="16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82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1000"/>
                            </p:stCondLst>
                            <p:childTnLst>
                              <p:par>
                                <p:cTn id="18" presetID="53" presetClass="entr" presetSubtype="16"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53" presetClass="entr" presetSubtype="16"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Effect transition="in" filter="fade">
                                      <p:cBhvr>
                                        <p:cTn id="54" dur="10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1000" fill="hold"/>
                                        <p:tgtEl>
                                          <p:spTgt spid="3"/>
                                        </p:tgtEl>
                                        <p:attrNameLst>
                                          <p:attrName>ppt_w</p:attrName>
                                        </p:attrNameLst>
                                      </p:cBhvr>
                                      <p:tavLst>
                                        <p:tav tm="0">
                                          <p:val>
                                            <p:fltVal val="0"/>
                                          </p:val>
                                        </p:tav>
                                        <p:tav tm="100000">
                                          <p:val>
                                            <p:strVal val="#ppt_w"/>
                                          </p:val>
                                        </p:tav>
                                      </p:tavLst>
                                    </p:anim>
                                    <p:anim calcmode="lin" valueType="num">
                                      <p:cBhvr>
                                        <p:cTn id="58" dur="1000" fill="hold"/>
                                        <p:tgtEl>
                                          <p:spTgt spid="3"/>
                                        </p:tgtEl>
                                        <p:attrNameLst>
                                          <p:attrName>ppt_h</p:attrName>
                                        </p:attrNameLst>
                                      </p:cBhvr>
                                      <p:tavLst>
                                        <p:tav tm="0">
                                          <p:val>
                                            <p:fltVal val="0"/>
                                          </p:val>
                                        </p:tav>
                                        <p:tav tm="100000">
                                          <p:val>
                                            <p:strVal val="#ppt_h"/>
                                          </p:val>
                                        </p:tav>
                                      </p:tavLst>
                                    </p:anim>
                                    <p:animEffect transition="in" filter="fade">
                                      <p:cBhvr>
                                        <p:cTn id="59" dur="10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grpId="1" nodeType="clickEffect">
                                  <p:stCondLst>
                                    <p:cond delay="0"/>
                                  </p:stCondLst>
                                  <p:childTnLst>
                                    <p:anim calcmode="lin" valueType="num">
                                      <p:cBhvr>
                                        <p:cTn id="63" dur="1000"/>
                                        <p:tgtEl>
                                          <p:spTgt spid="3"/>
                                        </p:tgtEl>
                                        <p:attrNameLst>
                                          <p:attrName>ppt_w</p:attrName>
                                        </p:attrNameLst>
                                      </p:cBhvr>
                                      <p:tavLst>
                                        <p:tav tm="0">
                                          <p:val>
                                            <p:strVal val="ppt_w"/>
                                          </p:val>
                                        </p:tav>
                                        <p:tav tm="100000">
                                          <p:val>
                                            <p:fltVal val="0"/>
                                          </p:val>
                                        </p:tav>
                                      </p:tavLst>
                                    </p:anim>
                                    <p:anim calcmode="lin" valueType="num">
                                      <p:cBhvr>
                                        <p:cTn id="64" dur="1000"/>
                                        <p:tgtEl>
                                          <p:spTgt spid="3"/>
                                        </p:tgtEl>
                                        <p:attrNameLst>
                                          <p:attrName>ppt_h</p:attrName>
                                        </p:attrNameLst>
                                      </p:cBhvr>
                                      <p:tavLst>
                                        <p:tav tm="0">
                                          <p:val>
                                            <p:strVal val="ppt_h"/>
                                          </p:val>
                                        </p:tav>
                                        <p:tav tm="100000">
                                          <p:val>
                                            <p:fltVal val="0"/>
                                          </p:val>
                                        </p:tav>
                                      </p:tavLst>
                                    </p:anim>
                                    <p:anim calcmode="lin" valueType="num">
                                      <p:cBhvr>
                                        <p:cTn id="65" dur="1000"/>
                                        <p:tgtEl>
                                          <p:spTgt spid="3"/>
                                        </p:tgtEl>
                                        <p:attrNameLst>
                                          <p:attrName>style.rotation</p:attrName>
                                        </p:attrNameLst>
                                      </p:cBhvr>
                                      <p:tavLst>
                                        <p:tav tm="0">
                                          <p:val>
                                            <p:fltVal val="0"/>
                                          </p:val>
                                        </p:tav>
                                        <p:tav tm="100000">
                                          <p:val>
                                            <p:fltVal val="90"/>
                                          </p:val>
                                        </p:tav>
                                      </p:tavLst>
                                    </p:anim>
                                    <p:animEffect transition="out" filter="fade">
                                      <p:cBhvr>
                                        <p:cTn id="66" dur="1000"/>
                                        <p:tgtEl>
                                          <p:spTgt spid="3"/>
                                        </p:tgtEl>
                                      </p:cBhvr>
                                    </p:animEffect>
                                    <p:set>
                                      <p:cBhvr>
                                        <p:cTn id="67" dur="1" fill="hold">
                                          <p:stCondLst>
                                            <p:cond delay="999"/>
                                          </p:stCondLst>
                                        </p:cTn>
                                        <p:tgtEl>
                                          <p:spTgt spid="3"/>
                                        </p:tgtEl>
                                        <p:attrNameLst>
                                          <p:attrName>style.visibility</p:attrName>
                                        </p:attrNameLst>
                                      </p:cBhvr>
                                      <p:to>
                                        <p:strVal val="hidden"/>
                                      </p:to>
                                    </p:set>
                                  </p:childTnLst>
                                </p:cTn>
                              </p:par>
                              <p:par>
                                <p:cTn id="68" presetID="31" presetClass="exit" presetSubtype="0" fill="hold" nodeType="withEffect">
                                  <p:stCondLst>
                                    <p:cond delay="0"/>
                                  </p:stCondLst>
                                  <p:childTnLst>
                                    <p:anim calcmode="lin" valueType="num">
                                      <p:cBhvr>
                                        <p:cTn id="69" dur="1000"/>
                                        <p:tgtEl>
                                          <p:spTgt spid="2"/>
                                        </p:tgtEl>
                                        <p:attrNameLst>
                                          <p:attrName>ppt_w</p:attrName>
                                        </p:attrNameLst>
                                      </p:cBhvr>
                                      <p:tavLst>
                                        <p:tav tm="0">
                                          <p:val>
                                            <p:strVal val="ppt_w"/>
                                          </p:val>
                                        </p:tav>
                                        <p:tav tm="100000">
                                          <p:val>
                                            <p:fltVal val="0"/>
                                          </p:val>
                                        </p:tav>
                                      </p:tavLst>
                                    </p:anim>
                                    <p:anim calcmode="lin" valueType="num">
                                      <p:cBhvr>
                                        <p:cTn id="70" dur="1000"/>
                                        <p:tgtEl>
                                          <p:spTgt spid="2"/>
                                        </p:tgtEl>
                                        <p:attrNameLst>
                                          <p:attrName>ppt_h</p:attrName>
                                        </p:attrNameLst>
                                      </p:cBhvr>
                                      <p:tavLst>
                                        <p:tav tm="0">
                                          <p:val>
                                            <p:strVal val="ppt_h"/>
                                          </p:val>
                                        </p:tav>
                                        <p:tav tm="100000">
                                          <p:val>
                                            <p:fltVal val="0"/>
                                          </p:val>
                                        </p:tav>
                                      </p:tavLst>
                                    </p:anim>
                                    <p:anim calcmode="lin" valueType="num">
                                      <p:cBhvr>
                                        <p:cTn id="71" dur="1000"/>
                                        <p:tgtEl>
                                          <p:spTgt spid="2"/>
                                        </p:tgtEl>
                                        <p:attrNameLst>
                                          <p:attrName>style.rotation</p:attrName>
                                        </p:attrNameLst>
                                      </p:cBhvr>
                                      <p:tavLst>
                                        <p:tav tm="0">
                                          <p:val>
                                            <p:fltVal val="0"/>
                                          </p:val>
                                        </p:tav>
                                        <p:tav tm="100000">
                                          <p:val>
                                            <p:fltVal val="90"/>
                                          </p:val>
                                        </p:tav>
                                      </p:tavLst>
                                    </p:anim>
                                    <p:animEffect transition="out" filter="fade">
                                      <p:cBhvr>
                                        <p:cTn id="72" dur="1000"/>
                                        <p:tgtEl>
                                          <p:spTgt spid="2"/>
                                        </p:tgtEl>
                                      </p:cBhvr>
                                    </p:animEffect>
                                    <p:set>
                                      <p:cBhvr>
                                        <p:cTn id="73" dur="1" fill="hold">
                                          <p:stCondLst>
                                            <p:cond delay="999"/>
                                          </p:stCondLst>
                                        </p:cTn>
                                        <p:tgtEl>
                                          <p:spTgt spid="2"/>
                                        </p:tgtEl>
                                        <p:attrNameLst>
                                          <p:attrName>style.visibility</p:attrName>
                                        </p:attrNameLst>
                                      </p:cBhvr>
                                      <p:to>
                                        <p:strVal val="hidden"/>
                                      </p:to>
                                    </p:set>
                                  </p:childTnLst>
                                </p:cTn>
                              </p:par>
                              <p:par>
                                <p:cTn id="74" presetID="31" presetClass="exit" presetSubtype="0" fill="hold" grpId="1" nodeType="withEffect">
                                  <p:stCondLst>
                                    <p:cond delay="0"/>
                                  </p:stCondLst>
                                  <p:childTnLst>
                                    <p:anim calcmode="lin" valueType="num">
                                      <p:cBhvr>
                                        <p:cTn id="75" dur="1000"/>
                                        <p:tgtEl>
                                          <p:spTgt spid="15"/>
                                        </p:tgtEl>
                                        <p:attrNameLst>
                                          <p:attrName>ppt_w</p:attrName>
                                        </p:attrNameLst>
                                      </p:cBhvr>
                                      <p:tavLst>
                                        <p:tav tm="0">
                                          <p:val>
                                            <p:strVal val="ppt_w"/>
                                          </p:val>
                                        </p:tav>
                                        <p:tav tm="100000">
                                          <p:val>
                                            <p:fltVal val="0"/>
                                          </p:val>
                                        </p:tav>
                                      </p:tavLst>
                                    </p:anim>
                                    <p:anim calcmode="lin" valueType="num">
                                      <p:cBhvr>
                                        <p:cTn id="76" dur="1000"/>
                                        <p:tgtEl>
                                          <p:spTgt spid="15"/>
                                        </p:tgtEl>
                                        <p:attrNameLst>
                                          <p:attrName>ppt_h</p:attrName>
                                        </p:attrNameLst>
                                      </p:cBhvr>
                                      <p:tavLst>
                                        <p:tav tm="0">
                                          <p:val>
                                            <p:strVal val="ppt_h"/>
                                          </p:val>
                                        </p:tav>
                                        <p:tav tm="100000">
                                          <p:val>
                                            <p:fltVal val="0"/>
                                          </p:val>
                                        </p:tav>
                                      </p:tavLst>
                                    </p:anim>
                                    <p:anim calcmode="lin" valueType="num">
                                      <p:cBhvr>
                                        <p:cTn id="77" dur="1000"/>
                                        <p:tgtEl>
                                          <p:spTgt spid="15"/>
                                        </p:tgtEl>
                                        <p:attrNameLst>
                                          <p:attrName>style.rotation</p:attrName>
                                        </p:attrNameLst>
                                      </p:cBhvr>
                                      <p:tavLst>
                                        <p:tav tm="0">
                                          <p:val>
                                            <p:fltVal val="0"/>
                                          </p:val>
                                        </p:tav>
                                        <p:tav tm="100000">
                                          <p:val>
                                            <p:fltVal val="90"/>
                                          </p:val>
                                        </p:tav>
                                      </p:tavLst>
                                    </p:anim>
                                    <p:animEffect transition="out" filter="fade">
                                      <p:cBhvr>
                                        <p:cTn id="78" dur="1000"/>
                                        <p:tgtEl>
                                          <p:spTgt spid="15"/>
                                        </p:tgtEl>
                                      </p:cBhvr>
                                    </p:animEffect>
                                    <p:set>
                                      <p:cBhvr>
                                        <p:cTn id="79" dur="1" fill="hold">
                                          <p:stCondLst>
                                            <p:cond delay="9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1000" fill="hold"/>
                                        <p:tgtEl>
                                          <p:spTgt spid="4"/>
                                        </p:tgtEl>
                                        <p:attrNameLst>
                                          <p:attrName>ppt_w</p:attrName>
                                        </p:attrNameLst>
                                      </p:cBhvr>
                                      <p:tavLst>
                                        <p:tav tm="0">
                                          <p:val>
                                            <p:fltVal val="0"/>
                                          </p:val>
                                        </p:tav>
                                        <p:tav tm="100000">
                                          <p:val>
                                            <p:strVal val="#ppt_w"/>
                                          </p:val>
                                        </p:tav>
                                      </p:tavLst>
                                    </p:anim>
                                    <p:anim calcmode="lin" valueType="num">
                                      <p:cBhvr>
                                        <p:cTn id="85" dur="1000" fill="hold"/>
                                        <p:tgtEl>
                                          <p:spTgt spid="4"/>
                                        </p:tgtEl>
                                        <p:attrNameLst>
                                          <p:attrName>ppt_h</p:attrName>
                                        </p:attrNameLst>
                                      </p:cBhvr>
                                      <p:tavLst>
                                        <p:tav tm="0">
                                          <p:val>
                                            <p:fltVal val="0"/>
                                          </p:val>
                                        </p:tav>
                                        <p:tav tm="100000">
                                          <p:val>
                                            <p:strVal val="#ppt_h"/>
                                          </p:val>
                                        </p:tav>
                                      </p:tavLst>
                                    </p:anim>
                                    <p:anim calcmode="lin" valueType="num">
                                      <p:cBhvr>
                                        <p:cTn id="86" dur="1000" fill="hold"/>
                                        <p:tgtEl>
                                          <p:spTgt spid="4"/>
                                        </p:tgtEl>
                                        <p:attrNameLst>
                                          <p:attrName>style.rotation</p:attrName>
                                        </p:attrNameLst>
                                      </p:cBhvr>
                                      <p:tavLst>
                                        <p:tav tm="0">
                                          <p:val>
                                            <p:fltVal val="90"/>
                                          </p:val>
                                        </p:tav>
                                        <p:tav tm="100000">
                                          <p:val>
                                            <p:fltVal val="0"/>
                                          </p:val>
                                        </p:tav>
                                      </p:tavLst>
                                    </p:anim>
                                    <p:animEffect transition="in" filter="fade">
                                      <p:cBhvr>
                                        <p:cTn id="87" dur="1000"/>
                                        <p:tgtEl>
                                          <p:spTgt spid="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1000" fill="hold"/>
                                        <p:tgtEl>
                                          <p:spTgt spid="18"/>
                                        </p:tgtEl>
                                        <p:attrNameLst>
                                          <p:attrName>ppt_w</p:attrName>
                                        </p:attrNameLst>
                                      </p:cBhvr>
                                      <p:tavLst>
                                        <p:tav tm="0">
                                          <p:val>
                                            <p:fltVal val="0"/>
                                          </p:val>
                                        </p:tav>
                                        <p:tav tm="100000">
                                          <p:val>
                                            <p:strVal val="#ppt_w"/>
                                          </p:val>
                                        </p:tav>
                                      </p:tavLst>
                                    </p:anim>
                                    <p:anim calcmode="lin" valueType="num">
                                      <p:cBhvr>
                                        <p:cTn id="91" dur="1000" fill="hold"/>
                                        <p:tgtEl>
                                          <p:spTgt spid="18"/>
                                        </p:tgtEl>
                                        <p:attrNameLst>
                                          <p:attrName>ppt_h</p:attrName>
                                        </p:attrNameLst>
                                      </p:cBhvr>
                                      <p:tavLst>
                                        <p:tav tm="0">
                                          <p:val>
                                            <p:fltVal val="0"/>
                                          </p:val>
                                        </p:tav>
                                        <p:tav tm="100000">
                                          <p:val>
                                            <p:strVal val="#ppt_h"/>
                                          </p:val>
                                        </p:tav>
                                      </p:tavLst>
                                    </p:anim>
                                    <p:animEffect transition="in" filter="fade">
                                      <p:cBhvr>
                                        <p:cTn id="92" dur="1000"/>
                                        <p:tgtEl>
                                          <p:spTgt spid="18"/>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1000" fill="hold"/>
                                        <p:tgtEl>
                                          <p:spTgt spid="17"/>
                                        </p:tgtEl>
                                        <p:attrNameLst>
                                          <p:attrName>ppt_w</p:attrName>
                                        </p:attrNameLst>
                                      </p:cBhvr>
                                      <p:tavLst>
                                        <p:tav tm="0">
                                          <p:val>
                                            <p:fltVal val="0"/>
                                          </p:val>
                                        </p:tav>
                                        <p:tav tm="100000">
                                          <p:val>
                                            <p:strVal val="#ppt_w"/>
                                          </p:val>
                                        </p:tav>
                                      </p:tavLst>
                                    </p:anim>
                                    <p:anim calcmode="lin" valueType="num">
                                      <p:cBhvr>
                                        <p:cTn id="96" dur="1000" fill="hold"/>
                                        <p:tgtEl>
                                          <p:spTgt spid="17"/>
                                        </p:tgtEl>
                                        <p:attrNameLst>
                                          <p:attrName>ppt_h</p:attrName>
                                        </p:attrNameLst>
                                      </p:cBhvr>
                                      <p:tavLst>
                                        <p:tav tm="0">
                                          <p:val>
                                            <p:fltVal val="0"/>
                                          </p:val>
                                        </p:tav>
                                        <p:tav tm="100000">
                                          <p:val>
                                            <p:strVal val="#ppt_h"/>
                                          </p:val>
                                        </p:tav>
                                      </p:tavLst>
                                    </p:anim>
                                    <p:anim calcmode="lin" valueType="num">
                                      <p:cBhvr>
                                        <p:cTn id="97" dur="1000" fill="hold"/>
                                        <p:tgtEl>
                                          <p:spTgt spid="17"/>
                                        </p:tgtEl>
                                        <p:attrNameLst>
                                          <p:attrName>style.rotation</p:attrName>
                                        </p:attrNameLst>
                                      </p:cBhvr>
                                      <p:tavLst>
                                        <p:tav tm="0">
                                          <p:val>
                                            <p:fltVal val="90"/>
                                          </p:val>
                                        </p:tav>
                                        <p:tav tm="100000">
                                          <p:val>
                                            <p:fltVal val="0"/>
                                          </p:val>
                                        </p:tav>
                                      </p:tavLst>
                                    </p:anim>
                                    <p:animEffect transition="in" filter="fade">
                                      <p:cBhvr>
                                        <p:cTn id="9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2" grpId="0" animBg="1"/>
      <p:bldP spid="5" grpId="0"/>
      <p:bldP spid="14" grpId="0"/>
      <p:bldP spid="15" grpId="0"/>
      <p:bldP spid="15" grpId="1"/>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7587" y="937697"/>
            <a:ext cx="7235935" cy="5372791"/>
          </a:xfrm>
          <a:prstGeom prst="rect">
            <a:avLst/>
          </a:prstGeom>
        </p:spPr>
      </p:pic>
      <p:sp>
        <p:nvSpPr>
          <p:cNvPr id="4" name="Tekstni okvir 2">
            <a:extLst>
              <a:ext uri="{FF2B5EF4-FFF2-40B4-BE49-F238E27FC236}">
                <a16:creationId xmlns="" xmlns:a16="http://schemas.microsoft.com/office/drawing/2014/main" id="{21A57F07-73E5-445F-A835-AC3F9A9A9D37}"/>
              </a:ext>
            </a:extLst>
          </p:cNvPr>
          <p:cNvSpPr txBox="1">
            <a:spLocks noChangeArrowheads="1"/>
          </p:cNvSpPr>
          <p:nvPr/>
        </p:nvSpPr>
        <p:spPr bwMode="auto">
          <a:xfrm>
            <a:off x="8441827" y="2097727"/>
            <a:ext cx="3170070" cy="3174183"/>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a:lnSpc>
                <a:spcPct val="107000"/>
              </a:lnSpc>
              <a:spcAft>
                <a:spcPts val="1000"/>
              </a:spcAft>
            </a:pP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Porinuće</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početak</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00"/>
              </a:spcAft>
            </a:pPr>
            <a:r>
              <a:rPr lang="hr-HR" sz="2000" dirty="0">
                <a:effectLst/>
                <a:latin typeface="Calibri" panose="020F0502020204030204" pitchFamily="34" charset="0"/>
                <a:ea typeface="Calibri" panose="020F0502020204030204" pitchFamily="34" charset="0"/>
                <a:cs typeface="Times New Roman" panose="02020603050405020304" pitchFamily="18" charset="0"/>
              </a:rPr>
              <a:t>BT: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230757</a:t>
            </a:r>
            <a:endParaRPr lang="en-US" sz="20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2000" dirty="0">
                <a:effectLst/>
                <a:latin typeface="Calibri" panose="020F0502020204030204" pitchFamily="34" charset="0"/>
                <a:ea typeface="Calibri" panose="020F0502020204030204" pitchFamily="34" charset="0"/>
                <a:cs typeface="Times New Roman" panose="02020603050405020304" pitchFamily="18" charset="0"/>
              </a:rPr>
              <a:t>Nosivost: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233000</a:t>
            </a:r>
            <a:endParaRPr lang="en-US" sz="20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2000" dirty="0">
                <a:effectLst/>
                <a:latin typeface="Calibri" panose="020F0502020204030204" pitchFamily="34" charset="0"/>
                <a:ea typeface="Calibri" panose="020F0502020204030204" pitchFamily="34" charset="0"/>
                <a:cs typeface="Times New Roman" panose="02020603050405020304" pitchFamily="18" charset="0"/>
              </a:rPr>
              <a:t>Kapacitet: </a:t>
            </a:r>
            <a:r>
              <a:rPr lang="hr-HR" sz="2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4116</a:t>
            </a:r>
            <a:r>
              <a:rPr lang="hr-HR"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hr-HR" sz="2000" dirty="0">
                <a:effectLst/>
                <a:latin typeface="Calibri" panose="020F0502020204030204" pitchFamily="34" charset="0"/>
                <a:ea typeface="Calibri" panose="020F0502020204030204" pitchFamily="34" charset="0"/>
                <a:cs typeface="Times New Roman" panose="02020603050405020304" pitchFamily="18" charset="0"/>
              </a:rPr>
              <a:t>TEU</a:t>
            </a:r>
            <a:endParaRPr lang="en-US" sz="20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2000" dirty="0">
                <a:effectLst/>
                <a:latin typeface="Calibri" panose="020F0502020204030204" pitchFamily="34" charset="0"/>
                <a:ea typeface="Calibri" panose="020F0502020204030204" pitchFamily="34" charset="0"/>
                <a:cs typeface="Times New Roman" panose="02020603050405020304" pitchFamily="18" charset="0"/>
              </a:rPr>
              <a:t>Duljina: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399,9</a:t>
            </a:r>
            <a:r>
              <a:rPr lang="hr-HR"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hr-HR" sz="2000" dirty="0">
                <a:effectLst/>
                <a:latin typeface="Calibri" panose="020F0502020204030204" pitchFamily="34" charset="0"/>
                <a:ea typeface="Calibri" panose="020F0502020204030204" pitchFamily="34" charset="0"/>
                <a:cs typeface="Times New Roman" panose="02020603050405020304" pitchFamily="18" charset="0"/>
              </a:rPr>
              <a:t>m</a:t>
            </a:r>
            <a:endParaRPr lang="en-US" sz="20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2000" dirty="0">
                <a:effectLst/>
                <a:latin typeface="Calibri" panose="020F0502020204030204" pitchFamily="34" charset="0"/>
                <a:ea typeface="Calibri" panose="020F0502020204030204" pitchFamily="34" charset="0"/>
                <a:cs typeface="Times New Roman" panose="02020603050405020304" pitchFamily="18" charset="0"/>
              </a:rPr>
              <a:t>Širina: 6</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1,5</a:t>
            </a:r>
            <a:r>
              <a:rPr lang="hr-HR"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hr-HR" sz="2000" dirty="0">
                <a:effectLst/>
                <a:latin typeface="Calibri" panose="020F0502020204030204" pitchFamily="34" charset="0"/>
                <a:ea typeface="Calibri" panose="020F0502020204030204" pitchFamily="34" charset="0"/>
                <a:cs typeface="Times New Roman" panose="02020603050405020304" pitchFamily="18" charset="0"/>
              </a:rPr>
              <a:t>m</a:t>
            </a:r>
            <a:endParaRPr lang="en-US" sz="2000" dirty="0">
              <a:effectLst/>
              <a:latin typeface="Times New Roman" panose="02020603050405020304" pitchFamily="18" charset="0"/>
              <a:ea typeface="Times New Roman" panose="02020603050405020304" pitchFamily="18" charset="0"/>
            </a:endParaRPr>
          </a:p>
          <a:p>
            <a:pPr>
              <a:lnSpc>
                <a:spcPct val="107000"/>
              </a:lnSpc>
              <a:spcAft>
                <a:spcPts val="1000"/>
              </a:spcAft>
            </a:pPr>
            <a:r>
              <a:rPr lang="hr-HR" sz="2000" dirty="0">
                <a:effectLst/>
                <a:latin typeface="Calibri" panose="020F0502020204030204" pitchFamily="34" charset="0"/>
                <a:ea typeface="Calibri" panose="020F0502020204030204" pitchFamily="34" charset="0"/>
                <a:cs typeface="Times New Roman" panose="02020603050405020304" pitchFamily="18" charset="0"/>
              </a:rPr>
              <a:t>Gaz: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17 </a:t>
            </a:r>
            <a:r>
              <a:rPr lang="hr-HR" sz="2000" dirty="0">
                <a:effectLst/>
                <a:latin typeface="Calibri" panose="020F0502020204030204" pitchFamily="34" charset="0"/>
                <a:ea typeface="Calibri" panose="020F0502020204030204" pitchFamily="34" charset="0"/>
                <a:cs typeface="Times New Roman" panose="02020603050405020304" pitchFamily="18" charset="0"/>
              </a:rPr>
              <a:t>m</a:t>
            </a:r>
            <a:endParaRPr lang="en-US" sz="20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217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6285076"/>
              </p:ext>
            </p:extLst>
          </p:nvPr>
        </p:nvGraphicFramePr>
        <p:xfrm>
          <a:off x="-1" y="-2"/>
          <a:ext cx="12383912" cy="6858004"/>
        </p:xfrm>
        <a:graphic>
          <a:graphicData uri="http://schemas.openxmlformats.org/drawingml/2006/table">
            <a:tbl>
              <a:tblPr firstRow="1" firstCol="1" bandRow="1">
                <a:tableStyleId>{5C22544A-7EE6-4342-B048-85BDC9FD1C3A}</a:tableStyleId>
              </a:tblPr>
              <a:tblGrid>
                <a:gridCol w="2322811"/>
                <a:gridCol w="1464180"/>
                <a:gridCol w="1070641"/>
                <a:gridCol w="1334323"/>
                <a:gridCol w="1721241"/>
                <a:gridCol w="1498630"/>
                <a:gridCol w="1497306"/>
                <a:gridCol w="1474780"/>
              </a:tblGrid>
              <a:tr h="949191">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          </a:t>
                      </a:r>
                      <a:endParaRPr lang="en-US"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Brod</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 </a:t>
                      </a:r>
                      <a:endParaRPr lang="en-US"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Duljina</a:t>
                      </a:r>
                      <a:endParaRPr lang="hr-HR" sz="1400" dirty="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a:effectLst/>
                          <a:latin typeface="Arial" panose="020B0604020202020204" pitchFamily="34" charset="0"/>
                          <a:cs typeface="Arial" panose="020B0604020202020204" pitchFamily="34" charset="0"/>
                        </a:rPr>
                        <a:t>    (m)</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en-US"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Širina   </a:t>
                      </a:r>
                      <a:endParaRPr lang="hr-HR" sz="1400" dirty="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a:effectLst/>
                          <a:latin typeface="Arial" panose="020B0604020202020204" pitchFamily="34" charset="0"/>
                          <a:cs typeface="Arial" panose="020B0604020202020204" pitchFamily="34" charset="0"/>
                        </a:rPr>
                        <a:t>   (m)</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en-US"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Nosivost  </a:t>
                      </a:r>
                      <a:endParaRPr lang="hr-HR" sz="1400" dirty="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a:effectLst/>
                          <a:latin typeface="Arial" panose="020B0604020202020204" pitchFamily="34" charset="0"/>
                          <a:cs typeface="Arial" panose="020B0604020202020204" pitchFamily="34" charset="0"/>
                        </a:rPr>
                        <a:t>     (t)</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  </a:t>
                      </a:r>
                      <a:endParaRPr lang="en-US"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Kapacitet</a:t>
                      </a:r>
                      <a:endParaRPr lang="hr-HR" sz="1400" dirty="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a:effectLst/>
                          <a:latin typeface="Arial" panose="020B0604020202020204" pitchFamily="34" charset="0"/>
                          <a:cs typeface="Arial" panose="020B0604020202020204" pitchFamily="34" charset="0"/>
                        </a:rPr>
                        <a:t>     TEU</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 </a:t>
                      </a:r>
                      <a:endParaRPr lang="en-US"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 </a:t>
                      </a:r>
                      <a:r>
                        <a:rPr lang="hr-HR" sz="1400" dirty="0">
                          <a:effectLst/>
                          <a:latin typeface="Arial" panose="020B0604020202020204" pitchFamily="34" charset="0"/>
                          <a:cs typeface="Arial" panose="020B0604020202020204" pitchFamily="34" charset="0"/>
                        </a:rPr>
                        <a:t>Brodar</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  </a:t>
                      </a:r>
                      <a:endParaRPr lang="en-US"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Zastava</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 </a:t>
                      </a:r>
                      <a:endParaRPr lang="en-US"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Izgrađen</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3824">
                <a:tc>
                  <a:txBody>
                    <a:bodyPr/>
                    <a:lstStyle/>
                    <a:p>
                      <a:pPr algn="ctr">
                        <a:lnSpc>
                          <a:spcPct val="107000"/>
                        </a:lnSpc>
                        <a:spcAft>
                          <a:spcPts val="0"/>
                        </a:spcAft>
                      </a:pPr>
                      <a:r>
                        <a:rPr lang="hr-HR" sz="1400" dirty="0" smtClean="0">
                          <a:effectLst/>
                          <a:latin typeface="Arial" panose="020B0604020202020204" pitchFamily="34" charset="0"/>
                          <a:cs typeface="Arial" panose="020B0604020202020204" pitchFamily="34" charset="0"/>
                        </a:rPr>
                        <a:t>Ever </a:t>
                      </a:r>
                      <a:r>
                        <a:rPr lang="hr-HR" sz="1400" dirty="0">
                          <a:effectLst/>
                          <a:latin typeface="Arial" panose="020B0604020202020204" pitchFamily="34" charset="0"/>
                          <a:cs typeface="Arial" panose="020B0604020202020204" pitchFamily="34" charset="0"/>
                        </a:rPr>
                        <a:t>Alot</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399,9</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61,5</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240000</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24004</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Evergreen</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Panama</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2022</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3824">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Ever Ace</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400</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61,5</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241960</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23992</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Evergreen</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Panama</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2021</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3824">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HMM Algesiras</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399</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61</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200000</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23964</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HMM</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Panama</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2022</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3824">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HMM Oslo</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400</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61,5</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228600</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23820</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HMM</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Panama</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2022</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3824">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MSC Gulsun</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400</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62</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228149</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23756</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MSC</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Panama</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2019</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3824">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MSC Mina</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399,8</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61</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224983</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23656</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MSC</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Panama</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2019</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14847">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CMA CGM </a:t>
                      </a:r>
                    </a:p>
                    <a:p>
                      <a:pPr algn="ctr">
                        <a:lnSpc>
                          <a:spcPct val="107000"/>
                        </a:lnSpc>
                        <a:spcAft>
                          <a:spcPts val="0"/>
                        </a:spcAft>
                      </a:pPr>
                      <a:r>
                        <a:rPr lang="hr-HR" sz="1400">
                          <a:effectLst/>
                          <a:latin typeface="Arial" panose="020B0604020202020204" pitchFamily="34" charset="0"/>
                          <a:cs typeface="Arial" panose="020B0604020202020204" pitchFamily="34" charset="0"/>
                        </a:rPr>
                        <a:t>Jacques Saade</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400</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61,3</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216900</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23112</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CMA CGM</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Francuska</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2020</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3824">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OOCL Hong Kong</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399,9</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58,8</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196894</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21413</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OOCL</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HongKong</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2017</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20283">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COSCO </a:t>
                      </a:r>
                    </a:p>
                    <a:p>
                      <a:pPr algn="ctr">
                        <a:lnSpc>
                          <a:spcPct val="107000"/>
                        </a:lnSpc>
                        <a:spcAft>
                          <a:spcPts val="0"/>
                        </a:spcAft>
                      </a:pPr>
                      <a:r>
                        <a:rPr lang="hr-HR" sz="1400">
                          <a:effectLst/>
                          <a:latin typeface="Arial" panose="020B0604020202020204" pitchFamily="34" charset="0"/>
                          <a:cs typeface="Arial" panose="020B0604020202020204" pitchFamily="34" charset="0"/>
                        </a:rPr>
                        <a:t>Shipping Universe</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399,9</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58,8</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198485</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21237</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COSCO</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HongKong</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2018</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63091">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CMA CGM Antoine de Saint Exupéry</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400</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59</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202684</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20954</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CMA CGM</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Malta</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2018</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3824">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Madrid Maersk</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399</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58,6</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210019</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20568</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MAERSK</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a:effectLst/>
                          <a:latin typeface="Arial" panose="020B0604020202020204" pitchFamily="34" charset="0"/>
                          <a:cs typeface="Arial" panose="020B0604020202020204" pitchFamily="34" charset="0"/>
                        </a:rPr>
                        <a:t>Danska</a:t>
                      </a:r>
                      <a:endParaRPr lang="hr-H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hr-HR" sz="1400" dirty="0">
                          <a:effectLst/>
                          <a:latin typeface="Arial" panose="020B0604020202020204" pitchFamily="34" charset="0"/>
                          <a:cs typeface="Arial" panose="020B0604020202020204" pitchFamily="34" charset="0"/>
                        </a:rPr>
                        <a:t>2017</a:t>
                      </a:r>
                      <a:endParaRPr lang="hr-H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21220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2">
            <a:extLst>
              <a:ext uri="{FF2B5EF4-FFF2-40B4-BE49-F238E27FC236}">
                <a16:creationId xmlns="" xmlns:a16="http://schemas.microsoft.com/office/drawing/2014/main" id="{FACDD996-749C-41B7-BC40-213774EC873C}"/>
              </a:ext>
            </a:extLst>
          </p:cNvPr>
          <p:cNvPicPr/>
          <p:nvPr/>
        </p:nvPicPr>
        <p:blipFill>
          <a:blip r:embed="rId2" cstate="email">
            <a:extLst>
              <a:ext uri="{28A0092B-C50C-407E-A947-70E740481C1C}">
                <a14:useLocalDpi xmlns:a14="http://schemas.microsoft.com/office/drawing/2010/main"/>
              </a:ext>
            </a:extLst>
          </a:blip>
          <a:stretch>
            <a:fillRect/>
          </a:stretch>
        </p:blipFill>
        <p:spPr>
          <a:xfrm>
            <a:off x="4525765" y="314325"/>
            <a:ext cx="7418584" cy="62293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niOkvir 3">
            <a:extLst>
              <a:ext uri="{FF2B5EF4-FFF2-40B4-BE49-F238E27FC236}">
                <a16:creationId xmlns="" xmlns:a16="http://schemas.microsoft.com/office/drawing/2014/main" id="{FD3EB816-A216-4A2B-B485-936DA6E25A2B}"/>
              </a:ext>
            </a:extLst>
          </p:cNvPr>
          <p:cNvSpPr txBox="1"/>
          <p:nvPr/>
        </p:nvSpPr>
        <p:spPr>
          <a:xfrm>
            <a:off x="355228" y="314325"/>
            <a:ext cx="3578353" cy="1077218"/>
          </a:xfrm>
          <a:prstGeom prst="rect">
            <a:avLst/>
          </a:prstGeom>
          <a:noFill/>
        </p:spPr>
        <p:txBody>
          <a:bodyPr wrap="square" rtlCol="0">
            <a:spAutoFit/>
          </a:bodyPr>
          <a:lstStyle/>
          <a:p>
            <a:pPr algn="ctr"/>
            <a:r>
              <a:rPr lang="hr-HR" sz="3200" dirty="0">
                <a:latin typeface="Arial" panose="020B0604020202020204" pitchFamily="34" charset="0"/>
                <a:cs typeface="Arial" panose="020B0604020202020204" pitchFamily="34" charset="0"/>
              </a:rPr>
              <a:t>KONTEJNERSKI PROMET</a:t>
            </a:r>
            <a:endParaRPr lang="en-US" sz="3200" dirty="0">
              <a:latin typeface="Arial" panose="020B0604020202020204" pitchFamily="34" charset="0"/>
              <a:cs typeface="Arial" panose="020B0604020202020204" pitchFamily="34" charset="0"/>
            </a:endParaRPr>
          </a:p>
        </p:txBody>
      </p:sp>
      <p:sp>
        <p:nvSpPr>
          <p:cNvPr id="5" name="TekstniOkvir 4">
            <a:extLst>
              <a:ext uri="{FF2B5EF4-FFF2-40B4-BE49-F238E27FC236}">
                <a16:creationId xmlns="" xmlns:a16="http://schemas.microsoft.com/office/drawing/2014/main" id="{CA64044F-755E-4420-BEC0-5F288D465AE3}"/>
              </a:ext>
            </a:extLst>
          </p:cNvPr>
          <p:cNvSpPr txBox="1"/>
          <p:nvPr/>
        </p:nvSpPr>
        <p:spPr>
          <a:xfrm>
            <a:off x="0" y="2463355"/>
            <a:ext cx="4084836" cy="400110"/>
          </a:xfrm>
          <a:prstGeom prst="rect">
            <a:avLst/>
          </a:prstGeom>
          <a:noFill/>
        </p:spPr>
        <p:txBody>
          <a:bodyPr wrap="none" rtlCol="0">
            <a:spAutoFit/>
          </a:bodyPr>
          <a:lstStyle/>
          <a:p>
            <a:r>
              <a:rPr lang="hr-HR" sz="2000" dirty="0"/>
              <a:t>    U</a:t>
            </a:r>
            <a:r>
              <a:rPr lang="it-IT" sz="2000" dirty="0" err="1"/>
              <a:t>nutar</a:t>
            </a:r>
            <a:r>
              <a:rPr lang="it-IT" sz="2000" dirty="0"/>
              <a:t> </a:t>
            </a:r>
            <a:r>
              <a:rPr lang="it-IT" sz="2000" dirty="0" err="1"/>
              <a:t>Azije</a:t>
            </a:r>
            <a:r>
              <a:rPr lang="it-IT" sz="2000" dirty="0"/>
              <a:t>,  43,5 </a:t>
            </a:r>
            <a:r>
              <a:rPr lang="it-IT" sz="2000" dirty="0" err="1"/>
              <a:t>milijuna</a:t>
            </a:r>
            <a:r>
              <a:rPr lang="it-IT" sz="2000" dirty="0"/>
              <a:t> TEU-a. </a:t>
            </a:r>
            <a:endParaRPr lang="hr-HR" sz="2000" dirty="0"/>
          </a:p>
        </p:txBody>
      </p:sp>
      <p:sp>
        <p:nvSpPr>
          <p:cNvPr id="7" name="Pravokutnik 6">
            <a:extLst>
              <a:ext uri="{FF2B5EF4-FFF2-40B4-BE49-F238E27FC236}">
                <a16:creationId xmlns="" xmlns:a16="http://schemas.microsoft.com/office/drawing/2014/main" id="{0223BA63-2C2F-49DE-A811-5FC0F8DDAD69}"/>
              </a:ext>
            </a:extLst>
          </p:cNvPr>
          <p:cNvSpPr/>
          <p:nvPr/>
        </p:nvSpPr>
        <p:spPr>
          <a:xfrm>
            <a:off x="2164619" y="3332868"/>
            <a:ext cx="2207656" cy="707886"/>
          </a:xfrm>
          <a:prstGeom prst="rect">
            <a:avLst/>
          </a:prstGeom>
        </p:spPr>
        <p:txBody>
          <a:bodyPr wrap="none">
            <a:spAutoFit/>
          </a:bodyPr>
          <a:lstStyle/>
          <a:p>
            <a:r>
              <a:rPr lang="it-IT" sz="2000" dirty="0" err="1"/>
              <a:t>Sjevern</a:t>
            </a:r>
            <a:r>
              <a:rPr lang="hr-HR" sz="2000" dirty="0"/>
              <a:t>a</a:t>
            </a:r>
            <a:r>
              <a:rPr lang="it-IT" sz="2000" dirty="0"/>
              <a:t> </a:t>
            </a:r>
            <a:r>
              <a:rPr lang="it-IT" sz="2000" dirty="0" err="1"/>
              <a:t>Amerik</a:t>
            </a:r>
            <a:r>
              <a:rPr lang="hr-HR" sz="2000" dirty="0"/>
              <a:t>a </a:t>
            </a:r>
          </a:p>
          <a:p>
            <a:r>
              <a:rPr lang="it-IT" sz="2000" dirty="0"/>
              <a:t>21,8 </a:t>
            </a:r>
            <a:r>
              <a:rPr lang="it-IT" sz="2000" dirty="0" err="1"/>
              <a:t>milijuna</a:t>
            </a:r>
            <a:r>
              <a:rPr lang="it-IT" sz="2000" dirty="0"/>
              <a:t> TEU-a</a:t>
            </a:r>
            <a:endParaRPr lang="hr-HR" sz="2000" dirty="0"/>
          </a:p>
        </p:txBody>
      </p:sp>
      <p:sp>
        <p:nvSpPr>
          <p:cNvPr id="9" name="TekstniOkvir 8">
            <a:extLst>
              <a:ext uri="{FF2B5EF4-FFF2-40B4-BE49-F238E27FC236}">
                <a16:creationId xmlns="" xmlns:a16="http://schemas.microsoft.com/office/drawing/2014/main" id="{94CE4235-E5A4-48FB-9B85-B11A62BE0BAA}"/>
              </a:ext>
            </a:extLst>
          </p:cNvPr>
          <p:cNvSpPr txBox="1"/>
          <p:nvPr/>
        </p:nvSpPr>
        <p:spPr>
          <a:xfrm>
            <a:off x="6589059" y="6543675"/>
            <a:ext cx="4399346" cy="369332"/>
          </a:xfrm>
          <a:prstGeom prst="rect">
            <a:avLst/>
          </a:prstGeom>
          <a:noFill/>
        </p:spPr>
        <p:txBody>
          <a:bodyPr wrap="none" rtlCol="0">
            <a:spAutoFit/>
          </a:bodyPr>
          <a:lstStyle/>
          <a:p>
            <a:r>
              <a:rPr lang="hr-HR" dirty="0"/>
              <a:t>Promet kontejnera 2021. u milionima TEU-a</a:t>
            </a:r>
          </a:p>
        </p:txBody>
      </p:sp>
      <p:sp>
        <p:nvSpPr>
          <p:cNvPr id="10" name="Pravokutnik 9">
            <a:extLst>
              <a:ext uri="{FF2B5EF4-FFF2-40B4-BE49-F238E27FC236}">
                <a16:creationId xmlns="" xmlns:a16="http://schemas.microsoft.com/office/drawing/2014/main" id="{4FC9DF21-A9F7-4CF1-9DED-ED1B9AC31FCA}"/>
              </a:ext>
            </a:extLst>
          </p:cNvPr>
          <p:cNvSpPr/>
          <p:nvPr/>
        </p:nvSpPr>
        <p:spPr>
          <a:xfrm>
            <a:off x="294115" y="4230566"/>
            <a:ext cx="1437638" cy="400110"/>
          </a:xfrm>
          <a:prstGeom prst="rect">
            <a:avLst/>
          </a:prstGeom>
        </p:spPr>
        <p:txBody>
          <a:bodyPr wrap="none">
            <a:spAutoFit/>
          </a:bodyPr>
          <a:lstStyle/>
          <a:p>
            <a:r>
              <a:rPr lang="it-IT" sz="2000" dirty="0" err="1"/>
              <a:t>Dalek</a:t>
            </a:r>
            <a:r>
              <a:rPr lang="hr-HR" sz="2000" dirty="0"/>
              <a:t>i</a:t>
            </a:r>
            <a:r>
              <a:rPr lang="it-IT" sz="2000" dirty="0"/>
              <a:t> </a:t>
            </a:r>
            <a:r>
              <a:rPr lang="it-IT" sz="2000" dirty="0" err="1"/>
              <a:t>istok</a:t>
            </a:r>
            <a:r>
              <a:rPr lang="hr-HR" sz="2000" dirty="0"/>
              <a:t> </a:t>
            </a:r>
          </a:p>
        </p:txBody>
      </p:sp>
      <p:sp>
        <p:nvSpPr>
          <p:cNvPr id="12" name="Pravokutnik 11">
            <a:extLst>
              <a:ext uri="{FF2B5EF4-FFF2-40B4-BE49-F238E27FC236}">
                <a16:creationId xmlns="" xmlns:a16="http://schemas.microsoft.com/office/drawing/2014/main" id="{88E5DAE4-4869-4C87-83AD-768D876C367D}"/>
              </a:ext>
            </a:extLst>
          </p:cNvPr>
          <p:cNvSpPr/>
          <p:nvPr/>
        </p:nvSpPr>
        <p:spPr>
          <a:xfrm>
            <a:off x="2164619" y="5120608"/>
            <a:ext cx="2207656" cy="707886"/>
          </a:xfrm>
          <a:prstGeom prst="rect">
            <a:avLst/>
          </a:prstGeom>
        </p:spPr>
        <p:txBody>
          <a:bodyPr wrap="square">
            <a:spAutoFit/>
          </a:bodyPr>
          <a:lstStyle/>
          <a:p>
            <a:r>
              <a:rPr lang="it-IT" sz="2000" dirty="0"/>
              <a:t>Europa</a:t>
            </a:r>
            <a:endParaRPr lang="hr-HR" sz="2000" dirty="0"/>
          </a:p>
          <a:p>
            <a:r>
              <a:rPr lang="it-IT" sz="2000" dirty="0"/>
              <a:t>14,3 </a:t>
            </a:r>
            <a:r>
              <a:rPr lang="it-IT" sz="2000" dirty="0" err="1"/>
              <a:t>milijuna</a:t>
            </a:r>
            <a:r>
              <a:rPr lang="it-IT" sz="2000" dirty="0"/>
              <a:t> TEU-a</a:t>
            </a:r>
            <a:endParaRPr lang="hr-HR" sz="2000" dirty="0"/>
          </a:p>
        </p:txBody>
      </p:sp>
      <p:sp>
        <p:nvSpPr>
          <p:cNvPr id="13" name="Strelica: desno 12">
            <a:extLst>
              <a:ext uri="{FF2B5EF4-FFF2-40B4-BE49-F238E27FC236}">
                <a16:creationId xmlns="" xmlns:a16="http://schemas.microsoft.com/office/drawing/2014/main" id="{4EA378F7-286C-4B64-B15C-E5833FE6B7D6}"/>
              </a:ext>
            </a:extLst>
          </p:cNvPr>
          <p:cNvSpPr/>
          <p:nvPr/>
        </p:nvSpPr>
        <p:spPr>
          <a:xfrm rot="19466254">
            <a:off x="1741468" y="3798729"/>
            <a:ext cx="440929" cy="174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Strelica: desno 13">
            <a:extLst>
              <a:ext uri="{FF2B5EF4-FFF2-40B4-BE49-F238E27FC236}">
                <a16:creationId xmlns="" xmlns:a16="http://schemas.microsoft.com/office/drawing/2014/main" id="{56D3BB54-5390-4BCB-9F6C-FD45EA1D83DA}"/>
              </a:ext>
            </a:extLst>
          </p:cNvPr>
          <p:cNvSpPr/>
          <p:nvPr/>
        </p:nvSpPr>
        <p:spPr>
          <a:xfrm rot="2144266">
            <a:off x="1714151" y="5033202"/>
            <a:ext cx="440929" cy="174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TekstniOkvir 14">
            <a:extLst>
              <a:ext uri="{FF2B5EF4-FFF2-40B4-BE49-F238E27FC236}">
                <a16:creationId xmlns="" xmlns:a16="http://schemas.microsoft.com/office/drawing/2014/main" id="{1EE5A832-6435-4CA6-B5D1-DB9D769C121C}"/>
              </a:ext>
            </a:extLst>
          </p:cNvPr>
          <p:cNvSpPr txBox="1"/>
          <p:nvPr/>
        </p:nvSpPr>
        <p:spPr>
          <a:xfrm>
            <a:off x="326504" y="1550184"/>
            <a:ext cx="3578353" cy="400110"/>
          </a:xfrm>
          <a:prstGeom prst="rect">
            <a:avLst/>
          </a:prstGeom>
          <a:noFill/>
        </p:spPr>
        <p:txBody>
          <a:bodyPr wrap="square" rtlCol="0">
            <a:spAutoFit/>
          </a:bodyPr>
          <a:lstStyle/>
          <a:p>
            <a:r>
              <a:rPr lang="hr-HR" sz="2000" dirty="0"/>
              <a:t>Dominiraju 3 prometna pravca.</a:t>
            </a:r>
          </a:p>
        </p:txBody>
      </p:sp>
    </p:spTree>
    <p:extLst>
      <p:ext uri="{BB962C8B-B14F-4D97-AF65-F5344CB8AC3E}">
        <p14:creationId xmlns:p14="http://schemas.microsoft.com/office/powerpoint/2010/main" val="186125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2" grpId="0"/>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23556">
            <a:extLst>
              <a:ext uri="{FF2B5EF4-FFF2-40B4-BE49-F238E27FC236}">
                <a16:creationId xmlns="" xmlns:a16="http://schemas.microsoft.com/office/drawing/2014/main" id="{0A196644-8BF4-4407-9D93-AF589B9C5713}"/>
              </a:ext>
            </a:extLst>
          </p:cNvPr>
          <p:cNvPicPr/>
          <p:nvPr/>
        </p:nvPicPr>
        <p:blipFill>
          <a:blip r:embed="rId2" cstate="email">
            <a:extLst>
              <a:ext uri="{28A0092B-C50C-407E-A947-70E740481C1C}">
                <a14:useLocalDpi xmlns:a14="http://schemas.microsoft.com/office/drawing/2010/main"/>
              </a:ext>
            </a:extLst>
          </a:blip>
          <a:stretch>
            <a:fillRect/>
          </a:stretch>
        </p:blipFill>
        <p:spPr>
          <a:xfrm>
            <a:off x="4284617" y="552450"/>
            <a:ext cx="7544071" cy="5753100"/>
          </a:xfrm>
          <a:prstGeom prst="rect">
            <a:avLst/>
          </a:prstGeom>
          <a:ln w="6350">
            <a:solidFill>
              <a:schemeClr val="accent1"/>
            </a:solidFill>
          </a:ln>
        </p:spPr>
      </p:pic>
      <p:sp>
        <p:nvSpPr>
          <p:cNvPr id="3" name="TekstniOkvir 2">
            <a:extLst>
              <a:ext uri="{FF2B5EF4-FFF2-40B4-BE49-F238E27FC236}">
                <a16:creationId xmlns="" xmlns:a16="http://schemas.microsoft.com/office/drawing/2014/main" id="{271405CA-4EE2-4CA5-B753-73C5F5292172}"/>
              </a:ext>
            </a:extLst>
          </p:cNvPr>
          <p:cNvSpPr txBox="1"/>
          <p:nvPr/>
        </p:nvSpPr>
        <p:spPr>
          <a:xfrm>
            <a:off x="6233305" y="6305550"/>
            <a:ext cx="4407104" cy="369332"/>
          </a:xfrm>
          <a:prstGeom prst="rect">
            <a:avLst/>
          </a:prstGeom>
          <a:noFill/>
        </p:spPr>
        <p:txBody>
          <a:bodyPr wrap="none" rtlCol="0">
            <a:spAutoFit/>
          </a:bodyPr>
          <a:lstStyle/>
          <a:p>
            <a:r>
              <a:rPr lang="hr-HR" dirty="0"/>
              <a:t>Prevezeni teret</a:t>
            </a:r>
            <a:r>
              <a:rPr lang="en-US" dirty="0"/>
              <a:t> </a:t>
            </a:r>
            <a:r>
              <a:rPr lang="en-US" dirty="0" err="1"/>
              <a:t>kontejnera</a:t>
            </a:r>
            <a:r>
              <a:rPr lang="hr-HR" dirty="0"/>
              <a:t> u milijunima tona </a:t>
            </a:r>
          </a:p>
        </p:txBody>
      </p:sp>
      <p:sp>
        <p:nvSpPr>
          <p:cNvPr id="4" name="TekstniOkvir 3">
            <a:extLst>
              <a:ext uri="{FF2B5EF4-FFF2-40B4-BE49-F238E27FC236}">
                <a16:creationId xmlns="" xmlns:a16="http://schemas.microsoft.com/office/drawing/2014/main" id="{5CAB777D-FCE3-4DAD-99D6-268922D78568}"/>
              </a:ext>
            </a:extLst>
          </p:cNvPr>
          <p:cNvSpPr txBox="1"/>
          <p:nvPr/>
        </p:nvSpPr>
        <p:spPr>
          <a:xfrm>
            <a:off x="0" y="939828"/>
            <a:ext cx="4310330" cy="923330"/>
          </a:xfrm>
          <a:prstGeom prst="rect">
            <a:avLst/>
          </a:prstGeom>
          <a:noFill/>
        </p:spPr>
        <p:txBody>
          <a:bodyPr wrap="square" rtlCol="0">
            <a:spAutoFit/>
          </a:bodyPr>
          <a:lstStyle/>
          <a:p>
            <a:r>
              <a:rPr lang="it-IT" dirty="0" err="1"/>
              <a:t>Promet</a:t>
            </a:r>
            <a:r>
              <a:rPr lang="it-IT" dirty="0"/>
              <a:t> robe </a:t>
            </a:r>
            <a:r>
              <a:rPr lang="it-IT" dirty="0" err="1"/>
              <a:t>koja</a:t>
            </a:r>
            <a:r>
              <a:rPr lang="it-IT" dirty="0"/>
              <a:t> je </a:t>
            </a:r>
            <a:r>
              <a:rPr lang="it-IT" dirty="0" err="1"/>
              <a:t>prevezena</a:t>
            </a:r>
            <a:r>
              <a:rPr lang="it-IT" dirty="0"/>
              <a:t> </a:t>
            </a:r>
            <a:r>
              <a:rPr lang="it-IT" dirty="0" err="1"/>
              <a:t>kontejnerima</a:t>
            </a:r>
            <a:endParaRPr lang="it-IT" dirty="0"/>
          </a:p>
          <a:p>
            <a:r>
              <a:rPr lang="en-US" dirty="0"/>
              <a:t> - </a:t>
            </a:r>
            <a:r>
              <a:rPr lang="it-IT" dirty="0"/>
              <a:t>1980.godina</a:t>
            </a:r>
            <a:r>
              <a:rPr lang="en-US" dirty="0"/>
              <a:t>:</a:t>
            </a:r>
            <a:r>
              <a:rPr lang="it-IT" dirty="0"/>
              <a:t>  102 </a:t>
            </a:r>
            <a:r>
              <a:rPr lang="it-IT" dirty="0" err="1"/>
              <a:t>milijuna</a:t>
            </a:r>
            <a:r>
              <a:rPr lang="it-IT" dirty="0"/>
              <a:t> tona</a:t>
            </a:r>
            <a:endParaRPr lang="hr-HR" dirty="0"/>
          </a:p>
          <a:p>
            <a:r>
              <a:rPr lang="it-IT" dirty="0"/>
              <a:t> - 2017.godina: 1,83 </a:t>
            </a:r>
            <a:r>
              <a:rPr lang="it-IT" dirty="0" err="1"/>
              <a:t>milijardi</a:t>
            </a:r>
            <a:r>
              <a:rPr lang="it-IT" dirty="0"/>
              <a:t> tona</a:t>
            </a:r>
            <a:endParaRPr lang="hr-HR" dirty="0"/>
          </a:p>
        </p:txBody>
      </p:sp>
      <p:sp>
        <p:nvSpPr>
          <p:cNvPr id="5" name="TekstniOkvir 4">
            <a:extLst>
              <a:ext uri="{FF2B5EF4-FFF2-40B4-BE49-F238E27FC236}">
                <a16:creationId xmlns="" xmlns:a16="http://schemas.microsoft.com/office/drawing/2014/main" id="{D4C98346-6D45-4B4B-883F-7BD5B61D84CE}"/>
              </a:ext>
            </a:extLst>
          </p:cNvPr>
          <p:cNvSpPr txBox="1"/>
          <p:nvPr/>
        </p:nvSpPr>
        <p:spPr>
          <a:xfrm>
            <a:off x="0" y="2028689"/>
            <a:ext cx="4284617" cy="646331"/>
          </a:xfrm>
          <a:prstGeom prst="rect">
            <a:avLst/>
          </a:prstGeom>
          <a:noFill/>
        </p:spPr>
        <p:txBody>
          <a:bodyPr wrap="square" rtlCol="0">
            <a:spAutoFit/>
          </a:bodyPr>
          <a:lstStyle/>
          <a:p>
            <a:r>
              <a:rPr lang="en-US" dirty="0"/>
              <a:t> - 2012.godina: 662 </a:t>
            </a:r>
            <a:r>
              <a:rPr lang="en-US" dirty="0" err="1"/>
              <a:t>milijuna</a:t>
            </a:r>
            <a:r>
              <a:rPr lang="en-US" dirty="0"/>
              <a:t> TEU-a</a:t>
            </a:r>
          </a:p>
          <a:p>
            <a:r>
              <a:rPr lang="en-US" dirty="0"/>
              <a:t> - 2020.godina: 775 </a:t>
            </a:r>
            <a:r>
              <a:rPr lang="en-US" dirty="0" err="1"/>
              <a:t>milijuna</a:t>
            </a:r>
            <a:r>
              <a:rPr lang="en-US" dirty="0"/>
              <a:t> TEU-a</a:t>
            </a:r>
            <a:endParaRPr lang="hr-HR" dirty="0"/>
          </a:p>
        </p:txBody>
      </p:sp>
      <p:sp>
        <p:nvSpPr>
          <p:cNvPr id="6" name="TekstniOkvir 5">
            <a:extLst>
              <a:ext uri="{FF2B5EF4-FFF2-40B4-BE49-F238E27FC236}">
                <a16:creationId xmlns="" xmlns:a16="http://schemas.microsoft.com/office/drawing/2014/main" id="{035B6BA8-4E75-4E81-B229-AD9788908F92}"/>
              </a:ext>
            </a:extLst>
          </p:cNvPr>
          <p:cNvSpPr txBox="1"/>
          <p:nvPr/>
        </p:nvSpPr>
        <p:spPr>
          <a:xfrm>
            <a:off x="0" y="2840551"/>
            <a:ext cx="4284616" cy="923330"/>
          </a:xfrm>
          <a:prstGeom prst="rect">
            <a:avLst/>
          </a:prstGeom>
          <a:noFill/>
        </p:spPr>
        <p:txBody>
          <a:bodyPr wrap="square" rtlCol="0">
            <a:spAutoFit/>
          </a:bodyPr>
          <a:lstStyle/>
          <a:p>
            <a:r>
              <a:rPr lang="en-US" dirty="0"/>
              <a:t>I</a:t>
            </a:r>
            <a:r>
              <a:rPr lang="hr-HR" dirty="0" err="1"/>
              <a:t>zmeđu</a:t>
            </a:r>
            <a:r>
              <a:rPr lang="hr-HR" dirty="0"/>
              <a:t> 2017. i 2021., kapacitet je porastao za 3873 TEU-a ili</a:t>
            </a:r>
            <a:r>
              <a:rPr lang="en-US" dirty="0"/>
              <a:t> </a:t>
            </a:r>
            <a:r>
              <a:rPr lang="hr-HR" dirty="0"/>
              <a:t>otprilike za jedan brod iz III generacije.</a:t>
            </a:r>
          </a:p>
        </p:txBody>
      </p:sp>
      <p:sp>
        <p:nvSpPr>
          <p:cNvPr id="7" name="TekstniOkvir 6">
            <a:extLst>
              <a:ext uri="{FF2B5EF4-FFF2-40B4-BE49-F238E27FC236}">
                <a16:creationId xmlns="" xmlns:a16="http://schemas.microsoft.com/office/drawing/2014/main" id="{E0B484E7-F33D-41D3-B96F-DC8F45EBDEF8}"/>
              </a:ext>
            </a:extLst>
          </p:cNvPr>
          <p:cNvSpPr txBox="1"/>
          <p:nvPr/>
        </p:nvSpPr>
        <p:spPr>
          <a:xfrm>
            <a:off x="0" y="4163846"/>
            <a:ext cx="4093172" cy="2031325"/>
          </a:xfrm>
          <a:prstGeom prst="rect">
            <a:avLst/>
          </a:prstGeom>
          <a:noFill/>
        </p:spPr>
        <p:txBody>
          <a:bodyPr wrap="none" rtlCol="0">
            <a:spAutoFit/>
          </a:bodyPr>
          <a:lstStyle/>
          <a:p>
            <a:r>
              <a:rPr lang="hr-HR" dirty="0"/>
              <a:t>2020.</a:t>
            </a:r>
            <a:r>
              <a:rPr lang="en-US" dirty="0" err="1"/>
              <a:t>godine</a:t>
            </a:r>
            <a:r>
              <a:rPr lang="hr-HR" dirty="0"/>
              <a:t> svjetska flota trgovačkih </a:t>
            </a:r>
          </a:p>
          <a:p>
            <a:r>
              <a:rPr lang="hr-HR" dirty="0"/>
              <a:t>kontejnerskih brodova imala je ukupnu </a:t>
            </a:r>
          </a:p>
          <a:p>
            <a:r>
              <a:rPr lang="hr-HR" dirty="0"/>
              <a:t>nosivost od približno 275 milijuna tona. </a:t>
            </a:r>
          </a:p>
          <a:p>
            <a:endParaRPr lang="en-US" dirty="0"/>
          </a:p>
          <a:p>
            <a:r>
              <a:rPr lang="hr-HR" dirty="0"/>
              <a:t>Od siječnja 2020. godine u svjetskoj </a:t>
            </a:r>
          </a:p>
          <a:p>
            <a:r>
              <a:rPr lang="hr-HR" dirty="0"/>
              <a:t>trgovačkoj floti bilo je 5360 kontejnerskih </a:t>
            </a:r>
          </a:p>
          <a:p>
            <a:r>
              <a:rPr lang="hr-HR" dirty="0"/>
              <a:t>brodova. </a:t>
            </a:r>
          </a:p>
        </p:txBody>
      </p:sp>
      <p:sp>
        <p:nvSpPr>
          <p:cNvPr id="8" name="TekstniOkvir 7">
            <a:extLst>
              <a:ext uri="{FF2B5EF4-FFF2-40B4-BE49-F238E27FC236}">
                <a16:creationId xmlns="" xmlns:a16="http://schemas.microsoft.com/office/drawing/2014/main" id="{5440866A-DC62-40E9-A64B-E8D69579E222}"/>
              </a:ext>
            </a:extLst>
          </p:cNvPr>
          <p:cNvSpPr txBox="1"/>
          <p:nvPr/>
        </p:nvSpPr>
        <p:spPr>
          <a:xfrm>
            <a:off x="88360" y="63753"/>
            <a:ext cx="7375545" cy="523220"/>
          </a:xfrm>
          <a:prstGeom prst="rect">
            <a:avLst/>
          </a:prstGeom>
          <a:noFill/>
        </p:spPr>
        <p:txBody>
          <a:bodyPr wrap="none" rtlCol="0">
            <a:spAutoFit/>
          </a:bodyPr>
          <a:lstStyle/>
          <a:p>
            <a:r>
              <a:rPr lang="hr-HR" sz="2800" dirty="0"/>
              <a:t>Kontinuirani rast prometa, kapaciteta i nosivosti…</a:t>
            </a:r>
          </a:p>
        </p:txBody>
      </p:sp>
    </p:spTree>
    <p:extLst>
      <p:ext uri="{BB962C8B-B14F-4D97-AF65-F5344CB8AC3E}">
        <p14:creationId xmlns:p14="http://schemas.microsoft.com/office/powerpoint/2010/main" val="161596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90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1698</Words>
  <Application>Microsoft Office PowerPoint</Application>
  <PresentationFormat>Widescreen</PresentationFormat>
  <Paragraphs>261</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Tema sustava Office</vt:lpstr>
      <vt:lpstr>1_Tema sustava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Vrste, dimenzije i tipovi kontejnera</dc:title>
  <dc:creator>Renato Dudić</dc:creator>
  <cp:lastModifiedBy>Renato</cp:lastModifiedBy>
  <cp:revision>116</cp:revision>
  <dcterms:created xsi:type="dcterms:W3CDTF">2021-09-17T16:14:22Z</dcterms:created>
  <dcterms:modified xsi:type="dcterms:W3CDTF">2022-12-08T11:38:30Z</dcterms:modified>
</cp:coreProperties>
</file>