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519" r:id="rId3"/>
    <p:sldId id="256" r:id="rId4"/>
    <p:sldId id="257" r:id="rId5"/>
    <p:sldId id="258" r:id="rId6"/>
    <p:sldId id="520" r:id="rId7"/>
    <p:sldId id="521" r:id="rId8"/>
    <p:sldId id="522" r:id="rId9"/>
    <p:sldId id="523" r:id="rId10"/>
    <p:sldId id="437" r:id="rId11"/>
    <p:sldId id="524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4887F-798E-471D-86FF-E45830F8155D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5C873-C1A2-4E07-8B85-2784F802C0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33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022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84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4771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FBF9305-B2E0-4A2C-A11F-9CF7D59AF8C1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50406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349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202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038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455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933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53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094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476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2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A7D6-B07E-48E9-B368-F95784924DCE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CBD4F-4081-43C8-95A0-5E7D82F75DC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07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3999" y="507739"/>
            <a:ext cx="91440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800" b="1" i="1" dirty="0">
                <a:latin typeface="Garamond" panose="02020404030301010803" pitchFamily="18" charset="0"/>
              </a:rPr>
              <a:t>        Bora</a:t>
            </a:r>
            <a:r>
              <a:rPr lang="en-US" sz="4800" b="1" i="1" dirty="0">
                <a:latin typeface="Garamond" panose="02020404030301010803" pitchFamily="18" charset="0"/>
              </a:rPr>
              <a:t>v</a:t>
            </a:r>
            <a:r>
              <a:rPr lang="hr-HR" sz="4800" b="1" i="1" dirty="0" err="1">
                <a:latin typeface="Garamond" panose="02020404030301010803" pitchFamily="18" charset="0"/>
              </a:rPr>
              <a:t>ak</a:t>
            </a:r>
            <a:r>
              <a:rPr lang="hr-HR" sz="4800" b="1" i="1" dirty="0">
                <a:latin typeface="Garamond" panose="02020404030301010803" pitchFamily="18" charset="0"/>
              </a:rPr>
              <a:t> broda na vezu</a:t>
            </a:r>
            <a:endParaRPr lang="hr-HR" sz="4800" b="1" i="1" dirty="0"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="" xmlns:a16="http://schemas.microsoft.com/office/drawing/2014/main" id="{841CA931-C556-4516-8B06-9E12665192B7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86230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A37648BC-34ED-42FC-9439-E326C2E9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9864" y="401558"/>
            <a:ext cx="9079424" cy="737569"/>
          </a:xfrm>
        </p:spPr>
        <p:txBody>
          <a:bodyPr>
            <a:noAutofit/>
          </a:bodyPr>
          <a:lstStyle/>
          <a:p>
            <a:r>
              <a:rPr lang="hr-HR" altLang="sr-Latn-RS" sz="2800" b="1" dirty="0">
                <a:solidFill>
                  <a:srgbClr val="002060"/>
                </a:solidFill>
              </a:rPr>
              <a:t>      INFORMACIJE I DOKUMENTACIJA POTREBNA ZA DOKOVANJE</a:t>
            </a:r>
            <a:br>
              <a:rPr lang="hr-HR" altLang="sr-Latn-RS" sz="2800" b="1" dirty="0">
                <a:solidFill>
                  <a:srgbClr val="002060"/>
                </a:solidFill>
              </a:rPr>
            </a:br>
            <a:endParaRPr lang="hr-HR" altLang="sr-Latn-RS" sz="2800" b="1" dirty="0">
              <a:solidFill>
                <a:srgbClr val="002060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02C4603F-E385-4153-8608-BD5F5CB79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4841" y="1139127"/>
            <a:ext cx="11112284" cy="55483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400" b="1" dirty="0">
                <a:solidFill>
                  <a:srgbClr val="002060"/>
                </a:solidFill>
              </a:rPr>
              <a:t>Zapovjednik</a:t>
            </a:r>
            <a:r>
              <a:rPr lang="hr-HR" altLang="sr-Latn-RS" sz="2400" dirty="0">
                <a:solidFill>
                  <a:srgbClr val="002060"/>
                </a:solidFill>
              </a:rPr>
              <a:t> plovnog objekta (broda) treba dati na uvid potrebnu dokumentaciju: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- osnovne </a:t>
            </a:r>
            <a:r>
              <a:rPr lang="hr-HR" altLang="sr-Latn-RS" sz="2400" b="1" dirty="0">
                <a:solidFill>
                  <a:srgbClr val="002060"/>
                </a:solidFill>
              </a:rPr>
              <a:t>tehničke podatke </a:t>
            </a:r>
            <a:r>
              <a:rPr lang="hr-HR" altLang="sr-Latn-RS" sz="2400" dirty="0">
                <a:solidFill>
                  <a:srgbClr val="002060"/>
                </a:solidFill>
              </a:rPr>
              <a:t>o plovnom objektu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- duljina preko svega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- maksimalna širina i visina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- bruto tonaža (BT)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b="1" dirty="0">
                <a:solidFill>
                  <a:srgbClr val="002060"/>
                </a:solidFill>
              </a:rPr>
              <a:t>                       </a:t>
            </a:r>
            <a:r>
              <a:rPr lang="hr-HR" altLang="sr-Latn-RS" sz="2400" dirty="0">
                <a:solidFill>
                  <a:srgbClr val="002060"/>
                </a:solidFill>
              </a:rPr>
              <a:t>-</a:t>
            </a:r>
            <a:r>
              <a:rPr lang="hr-HR" altLang="sr-Latn-RS" sz="2400" b="1" dirty="0">
                <a:solidFill>
                  <a:srgbClr val="002060"/>
                </a:solidFill>
              </a:rPr>
              <a:t> stanju masa na brodu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b="1" dirty="0">
                <a:solidFill>
                  <a:srgbClr val="002060"/>
                </a:solidFill>
              </a:rPr>
              <a:t>                                           </a:t>
            </a:r>
            <a:r>
              <a:rPr lang="hr-HR" altLang="sr-Latn-RS" sz="2400" dirty="0">
                <a:solidFill>
                  <a:srgbClr val="002060"/>
                </a:solidFill>
              </a:rPr>
              <a:t>- deplasman, DWT, masa goriva, vode, balasta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b="1" dirty="0">
                <a:solidFill>
                  <a:srgbClr val="002060"/>
                </a:solidFill>
              </a:rPr>
              <a:t>                       </a:t>
            </a:r>
            <a:r>
              <a:rPr lang="hr-HR" altLang="sr-Latn-RS" sz="2400" dirty="0">
                <a:solidFill>
                  <a:srgbClr val="002060"/>
                </a:solidFill>
              </a:rPr>
              <a:t>-</a:t>
            </a:r>
            <a:r>
              <a:rPr lang="hr-HR" altLang="sr-Latn-RS" sz="2400" b="1" dirty="0">
                <a:solidFill>
                  <a:srgbClr val="002060"/>
                </a:solidFill>
              </a:rPr>
              <a:t> gazove</a:t>
            </a:r>
            <a:r>
              <a:rPr lang="hr-HR" altLang="sr-Latn-RS" sz="2400" dirty="0">
                <a:solidFill>
                  <a:srgbClr val="002060"/>
                </a:solidFill>
              </a:rPr>
              <a:t> na pramcu i na krmi broda, </a:t>
            </a:r>
            <a:r>
              <a:rPr lang="hr-HR" altLang="sr-Latn-RS" sz="2400" b="1" dirty="0">
                <a:solidFill>
                  <a:srgbClr val="002060"/>
                </a:solidFill>
              </a:rPr>
              <a:t>trim</a:t>
            </a:r>
            <a:r>
              <a:rPr lang="hr-HR" altLang="sr-Latn-RS" sz="2400" dirty="0">
                <a:solidFill>
                  <a:srgbClr val="002060"/>
                </a:solidFill>
              </a:rPr>
              <a:t> broda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- stanje </a:t>
            </a:r>
            <a:r>
              <a:rPr lang="hr-HR" altLang="sr-Latn-RS" sz="2400" b="1" dirty="0">
                <a:solidFill>
                  <a:srgbClr val="002060"/>
                </a:solidFill>
              </a:rPr>
              <a:t>stabilnosti</a:t>
            </a:r>
            <a:r>
              <a:rPr lang="hr-HR" altLang="sr-Latn-RS" sz="2400" dirty="0">
                <a:solidFill>
                  <a:srgbClr val="002060"/>
                </a:solidFill>
              </a:rPr>
              <a:t> (</a:t>
            </a:r>
            <a:r>
              <a:rPr lang="hr-HR" altLang="sr-Latn-RS" sz="2400" dirty="0" err="1">
                <a:solidFill>
                  <a:srgbClr val="002060"/>
                </a:solidFill>
              </a:rPr>
              <a:t>metacentarska</a:t>
            </a:r>
            <a:r>
              <a:rPr lang="hr-HR" altLang="sr-Latn-RS" sz="2400" dirty="0">
                <a:solidFill>
                  <a:srgbClr val="002060"/>
                </a:solidFill>
              </a:rPr>
              <a:t> visina broda).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- </a:t>
            </a:r>
            <a:r>
              <a:rPr lang="hr-HR" altLang="sr-Latn-RS" sz="2400" b="1" dirty="0">
                <a:solidFill>
                  <a:srgbClr val="002060"/>
                </a:solidFill>
              </a:rPr>
              <a:t>manevarske osobine </a:t>
            </a:r>
            <a:r>
              <a:rPr lang="hr-HR" altLang="sr-Latn-RS" sz="2400" dirty="0">
                <a:solidFill>
                  <a:srgbClr val="002060"/>
                </a:solidFill>
              </a:rPr>
              <a:t>(kormilo, stroj, </a:t>
            </a:r>
            <a:r>
              <a:rPr lang="hr-HR" altLang="sr-Latn-RS" sz="2400" dirty="0" err="1">
                <a:solidFill>
                  <a:srgbClr val="002060"/>
                </a:solidFill>
              </a:rPr>
              <a:t>propulzor</a:t>
            </a:r>
            <a:r>
              <a:rPr lang="hr-HR" altLang="sr-Latn-RS" sz="2400" dirty="0">
                <a:solidFill>
                  <a:srgbClr val="002060"/>
                </a:solidFill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 - krug okreta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 - prekret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 - zalet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002060"/>
                </a:solidFill>
              </a:rPr>
              <a:t>                                            - izboj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altLang="sr-Latn-RS" sz="24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altLang="sr-Latn-RS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altLang="sr-Latn-RS" sz="2400" dirty="0">
              <a:solidFill>
                <a:srgbClr val="002060"/>
              </a:solidFill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="" xmlns:a16="http://schemas.microsoft.com/office/drawing/2014/main" id="{C00C8C7E-FC9D-4E7A-A4CE-EB57739BE9D9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="" xmlns:a16="http://schemas.microsoft.com/office/drawing/2014/main" id="{9557489A-FDF0-4B00-9EEF-B1871D317B6E}"/>
              </a:ext>
            </a:extLst>
          </p:cNvPr>
          <p:cNvSpPr/>
          <p:nvPr/>
        </p:nvSpPr>
        <p:spPr>
          <a:xfrm>
            <a:off x="945397" y="1328456"/>
            <a:ext cx="9980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sr-Latn-R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lang="hr-HR" altLang="sr-Latn-RS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dokovanja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sadrži: 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-  formu trupa plovnog objekta,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-  položaj opreme na brodskom trupu:  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- usisni ventili (</a:t>
            </a:r>
            <a:r>
              <a:rPr lang="hr-HR" altLang="sr-Latn-RS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kingston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- ispusti balasta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- priključci na PP sustav, </a:t>
            </a:r>
            <a:r>
              <a:rPr lang="hr-HR" altLang="sr-Latn-RS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el.energiju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vodu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- senzori (dubinomjer, brzinomjer)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- sonde i </a:t>
            </a:r>
            <a:r>
              <a:rPr lang="hr-HR" altLang="sr-Latn-RS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odušnici</a:t>
            </a:r>
            <a:r>
              <a:rPr lang="hr-HR" altLang="sr-Latn-RS" sz="280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tankova</a:t>
            </a:r>
            <a:endParaRPr lang="hr-HR" altLang="sr-Latn-R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altLang="sr-Latn-R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osnovu navedenih činjenica i razmještaja opreme na doku određuje se konačan </a:t>
            </a:r>
            <a:r>
              <a:rPr lang="hr-HR" altLang="sr-Latn-R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položaj plovnog objekta 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plutajućem doku i </a:t>
            </a:r>
            <a:r>
              <a:rPr lang="hr-HR" altLang="sr-Latn-R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razmještaju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centralnih i bočnih </a:t>
            </a:r>
            <a:r>
              <a:rPr lang="hr-HR" altLang="sr-Latn-RS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potklada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C162258-94CF-4EC6-A6B8-D764732A00E6}"/>
              </a:ext>
            </a:extLst>
          </p:cNvPr>
          <p:cNvSpPr txBox="1">
            <a:spLocks noChangeArrowheads="1"/>
          </p:cNvSpPr>
          <p:nvPr/>
        </p:nvSpPr>
        <p:spPr>
          <a:xfrm>
            <a:off x="1239864" y="401558"/>
            <a:ext cx="9079424" cy="7375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2800" b="1">
                <a:solidFill>
                  <a:srgbClr val="002060"/>
                </a:solidFill>
              </a:rPr>
              <a:t>      INFORMACIJE I DOKUMENTACIJA POTREBNA ZA DOKOVANJE</a:t>
            </a:r>
            <a:br>
              <a:rPr lang="hr-HR" altLang="sr-Latn-RS" sz="2800" b="1">
                <a:solidFill>
                  <a:srgbClr val="002060"/>
                </a:solidFill>
              </a:rPr>
            </a:br>
            <a:endParaRPr lang="hr-HR" altLang="sr-Latn-RS" sz="2800" b="1" dirty="0">
              <a:solidFill>
                <a:srgbClr val="002060"/>
              </a:solidFill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="" xmlns:a16="http://schemas.microsoft.com/office/drawing/2014/main" id="{152BEE3D-85C1-4CCA-94B0-83198F6B3A69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27911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="" xmlns:a16="http://schemas.microsoft.com/office/drawing/2014/main" id="{697AC471-C34B-45EC-B1AA-C66825F23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7772400" cy="762000"/>
          </a:xfrm>
        </p:spPr>
        <p:txBody>
          <a:bodyPr/>
          <a:lstStyle/>
          <a:p>
            <a:r>
              <a:rPr lang="hr-HR" altLang="sr-Latn-RS" b="1" i="1" dirty="0">
                <a:solidFill>
                  <a:schemeClr val="tx1"/>
                </a:solidFill>
                <a:latin typeface="Garamond" panose="02020404030301010803" pitchFamily="18" charset="0"/>
              </a:rPr>
              <a:t>Vezni </a:t>
            </a:r>
            <a:r>
              <a:rPr lang="hr-HR" altLang="sr-Latn-RS" b="1" i="1" dirty="0">
                <a:solidFill>
                  <a:srgbClr val="002060"/>
                </a:solidFill>
                <a:latin typeface="Garamond" panose="02020404030301010803" pitchFamily="18" charset="0"/>
              </a:rPr>
              <a:t>konopi</a:t>
            </a:r>
            <a:r>
              <a:rPr lang="hr-HR" altLang="sr-Latn-RS" b="1" i="1" dirty="0">
                <a:solidFill>
                  <a:schemeClr val="tx1"/>
                </a:solidFill>
                <a:latin typeface="Garamond" panose="02020404030301010803" pitchFamily="18" charset="0"/>
              </a:rPr>
              <a:t>, položaj i nazivi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="" xmlns:a16="http://schemas.microsoft.com/office/drawing/2014/main" id="{02D49650-01F8-4302-B838-AA8C60444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4114800"/>
            <a:ext cx="3810000" cy="24384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Prednji pramčani konop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Prednji bočni konop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Pramčani </a:t>
            </a:r>
            <a:r>
              <a:rPr lang="hr-HR" altLang="sr-Latn-RS" sz="24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špring</a:t>
            </a:r>
            <a:endParaRPr lang="hr-HR" altLang="sr-Latn-RS" sz="2400" b="1" i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Krmeni </a:t>
            </a:r>
            <a:r>
              <a:rPr lang="hr-HR" altLang="sr-Latn-RS" sz="24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špring</a:t>
            </a:r>
            <a:endParaRPr lang="hr-HR" altLang="sr-Latn-RS" sz="2400" b="1" i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Krmeni bočni konop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Krmeni stražnji konop</a:t>
            </a:r>
          </a:p>
        </p:txBody>
      </p:sp>
      <p:pic>
        <p:nvPicPr>
          <p:cNvPr id="313348" name="Picture 4" descr="D:\Moji dokumenti\Slike Manev-JPG\slika 040.jpg">
            <a:extLst>
              <a:ext uri="{FF2B5EF4-FFF2-40B4-BE49-F238E27FC236}">
                <a16:creationId xmlns="" xmlns:a16="http://schemas.microsoft.com/office/drawing/2014/main" id="{C016FFBD-E65A-41D2-99AA-727BFCE2C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62051"/>
            <a:ext cx="9144000" cy="2665413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3706F14A-E3D0-4075-9B93-305EDA947AD3}"/>
              </a:ext>
            </a:extLst>
          </p:cNvPr>
          <p:cNvSpPr txBox="1">
            <a:spLocks noChangeArrowheads="1"/>
          </p:cNvSpPr>
          <p:nvPr/>
        </p:nvSpPr>
        <p:spPr>
          <a:xfrm>
            <a:off x="6573864" y="4127715"/>
            <a:ext cx="280261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Fore line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Fore </a:t>
            </a: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breast</a:t>
            </a: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 line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Fore </a:t>
            </a: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spring</a:t>
            </a:r>
            <a:endParaRPr lang="hr-HR" altLang="sr-Latn-RS" sz="2400" b="1" i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Aft</a:t>
            </a: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spring</a:t>
            </a:r>
            <a:endParaRPr lang="hr-HR" altLang="sr-Latn-RS" sz="2400" b="1" i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Aft</a:t>
            </a: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breast</a:t>
            </a: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 line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b="1" i="1" dirty="0" err="1">
                <a:solidFill>
                  <a:srgbClr val="C00000"/>
                </a:solidFill>
                <a:latin typeface="Garamond" panose="02020404030301010803" pitchFamily="18" charset="0"/>
              </a:rPr>
              <a:t>Aft</a:t>
            </a:r>
            <a:r>
              <a:rPr lang="hr-HR" altLang="sr-Latn-RS" sz="2400" b="1" i="1" dirty="0">
                <a:solidFill>
                  <a:srgbClr val="C00000"/>
                </a:solidFill>
                <a:latin typeface="Garamond" panose="02020404030301010803" pitchFamily="18" charset="0"/>
              </a:rPr>
              <a:t> line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12F9B48B-C557-4181-A5E8-9E259021C6F5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21230" y="144780"/>
            <a:ext cx="9144000" cy="838200"/>
          </a:xfrm>
        </p:spPr>
        <p:txBody>
          <a:bodyPr/>
          <a:lstStyle/>
          <a:p>
            <a:r>
              <a:rPr lang="hr-HR" sz="4000" b="1" i="1" dirty="0">
                <a:latin typeface="Garamond" panose="02020404030301010803" pitchFamily="18" charset="0"/>
              </a:rPr>
              <a:t>Bora</a:t>
            </a:r>
            <a:r>
              <a:rPr lang="en-US" sz="4000" b="1" i="1" dirty="0">
                <a:latin typeface="Garamond" panose="02020404030301010803" pitchFamily="18" charset="0"/>
              </a:rPr>
              <a:t>v</a:t>
            </a:r>
            <a:r>
              <a:rPr lang="hr-HR" sz="4000" b="1" i="1" dirty="0">
                <a:latin typeface="Garamond" panose="02020404030301010803" pitchFamily="18" charset="0"/>
              </a:rPr>
              <a:t>ak i sigurnost broda na vezu</a:t>
            </a:r>
            <a:endParaRPr lang="hr-HR" sz="4000" b="1" i="1" dirty="0">
              <a:cs typeface="Times New Roman" panose="02020603050405020304" pitchFamily="18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82980"/>
            <a:ext cx="10576560" cy="47244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Sigurnost broda u luci ovisi o kvaliteti priveza. </a:t>
            </a:r>
            <a:endParaRPr lang="en-US" sz="1800" b="1" i="1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Radi toga vez mora biti takav da može odoljeti svim silama koje bi mogle djelovati i ugroziti siguran boravak</a:t>
            </a:r>
            <a:r>
              <a:rPr lang="en-US" sz="1800" b="1" i="1" dirty="0">
                <a:cs typeface="Times New Roman" panose="02020603050405020304" pitchFamily="18" charset="0"/>
              </a:rPr>
              <a:t> </a:t>
            </a:r>
            <a:r>
              <a:rPr lang="hr-HR" sz="1800" b="1" i="1" dirty="0">
                <a:cs typeface="Times New Roman" panose="02020603050405020304" pitchFamily="18" charset="0"/>
              </a:rPr>
              <a:t>broda privezanog uz obalu. </a:t>
            </a:r>
            <a:endParaRPr lang="en-US" sz="1800" b="1" i="1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Značajne sile koje djeluju za vrijeme boravka broda u luci  su </a:t>
            </a:r>
            <a:r>
              <a:rPr lang="hr-HR" sz="1800" b="1" i="1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sile koje nastaju djelovanjem vjetra, </a:t>
            </a:r>
            <a:endParaRPr lang="hr-HR" sz="1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struja, valova, </a:t>
            </a:r>
            <a:endParaRPr lang="hr-HR" sz="1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utjecaja plime i oseke, </a:t>
            </a:r>
            <a:endParaRPr lang="hr-HR" sz="1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utjecaja valova i prsisavanja  brodova u prolazu ili prilikom manevriranja </a:t>
            </a:r>
            <a:endParaRPr lang="hr-HR" sz="1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te sile koje djeluju na opterećenje veza zbog ukrcaja i iskrcaja tereta. </a:t>
            </a:r>
            <a:endParaRPr lang="hr-HR" sz="1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/>
              <a:t>Siguran vez, </a:t>
            </a:r>
            <a:r>
              <a:rPr lang="hr-HR" sz="1800" b="1" i="1" dirty="0">
                <a:cs typeface="Times New Roman" panose="02020603050405020304" pitchFamily="18" charset="0"/>
              </a:rPr>
              <a:t>Lo</a:t>
            </a:r>
            <a:r>
              <a:rPr lang="en-US" sz="1800" b="1" i="1" dirty="0"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cs typeface="Times New Roman" panose="02020603050405020304" pitchFamily="18" charset="0"/>
              </a:rPr>
              <a:t> vez </a:t>
            </a:r>
            <a:r>
              <a:rPr lang="hr-HR" sz="1800" b="1" i="1" dirty="0"/>
              <a:t>ili “nestručan vez”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Količina sredstava za vez (konopa, čelik-čela, lanaca) i kvalitete istih mora uzimati u obzir sve okolnosti uvažavajući pri tome  posebnost svakog slučaja. </a:t>
            </a:r>
            <a:endParaRPr lang="hr-HR" sz="18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Osim toga opterećenje svakog konopa mora biti ravnomjerno. </a:t>
            </a:r>
            <a:endParaRPr lang="hr-HR" sz="1800" b="1" i="1" dirty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Nameće se pitanje kakav treba biti optimalan vez obzirom na spomenute čimbenike i sigurnost broda.  </a:t>
            </a:r>
            <a:endParaRPr lang="hr-HR" sz="18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800" b="1" i="1" dirty="0">
                <a:cs typeface="Times New Roman" panose="02020603050405020304" pitchFamily="18" charset="0"/>
              </a:rPr>
              <a:t>Kad se uzima u obzir utjecaj vjetra treba znati da je prazan brod vi</a:t>
            </a:r>
            <a:r>
              <a:rPr lang="en-US" sz="1800" b="1" i="1" dirty="0"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cs typeface="Times New Roman" panose="02020603050405020304" pitchFamily="18" charset="0"/>
              </a:rPr>
              <a:t>e izložen vjetru nego nakrcan. </a:t>
            </a:r>
            <a:endParaRPr lang="hr-HR" sz="1800" b="1" i="1" dirty="0"/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5314950" y="23622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5195888" y="23241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81A17051-84D2-4DCB-9829-DDC3F450CA01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0981629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30530"/>
            <a:ext cx="7688580" cy="838200"/>
          </a:xfrm>
        </p:spPr>
        <p:txBody>
          <a:bodyPr/>
          <a:lstStyle/>
          <a:p>
            <a:r>
              <a:rPr lang="hr-HR" sz="4000" b="1" i="1" dirty="0">
                <a:latin typeface="Garamond" panose="02020404030301010803" pitchFamily="18" charset="0"/>
              </a:rPr>
              <a:t>Bora</a:t>
            </a:r>
            <a:r>
              <a:rPr lang="en-US" sz="4000" b="1" i="1" dirty="0">
                <a:latin typeface="Garamond" panose="02020404030301010803" pitchFamily="18" charset="0"/>
              </a:rPr>
              <a:t>v</a:t>
            </a:r>
            <a:r>
              <a:rPr lang="hr-HR" sz="4000" b="1" i="1" dirty="0">
                <a:latin typeface="Garamond" panose="02020404030301010803" pitchFamily="18" charset="0"/>
              </a:rPr>
              <a:t>ak i sigurnost broda na vezu</a:t>
            </a:r>
            <a:endParaRPr lang="hr-HR" sz="4000" b="1" i="1" dirty="0">
              <a:cs typeface="Times New Roman" panose="02020603050405020304" pitchFamily="18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8680" y="1268730"/>
            <a:ext cx="10595610" cy="52387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hr-HR" sz="2400" b="1" i="1" dirty="0">
                <a:solidFill>
                  <a:srgbClr val="002060"/>
                </a:solidFill>
              </a:rPr>
              <a:t>D</a:t>
            </a:r>
            <a:r>
              <a:rPr lang="hr-HR" sz="24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jelovanje sila vjetra</a:t>
            </a:r>
            <a:r>
              <a:rPr lang="hr-HR" sz="16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r-HR" sz="1600" b="1" i="1" dirty="0">
                <a:cs typeface="Times New Roman" panose="02020603050405020304" pitchFamily="18" charset="0"/>
              </a:rPr>
              <a:t>na brod može se podijeliti na dvije komponente; </a:t>
            </a:r>
            <a:endParaRPr lang="hr-HR" sz="1600" b="1" i="1" dirty="0"/>
          </a:p>
          <a:p>
            <a:pPr algn="just">
              <a:lnSpc>
                <a:spcPct val="90000"/>
              </a:lnSpc>
            </a:pPr>
            <a:r>
              <a:rPr lang="hr-HR" sz="1600" b="1" i="1" dirty="0">
                <a:cs typeface="Times New Roman" panose="02020603050405020304" pitchFamily="18" charset="0"/>
              </a:rPr>
              <a:t>onu u uzdužnom smjeru broda -longitudinalnu silu koja djeluje u uzdužnici broda i </a:t>
            </a:r>
            <a:endParaRPr lang="hr-HR" sz="1600" b="1" i="1" dirty="0"/>
          </a:p>
          <a:p>
            <a:pPr algn="just">
              <a:lnSpc>
                <a:spcPct val="90000"/>
              </a:lnSpc>
            </a:pPr>
            <a:r>
              <a:rPr lang="hr-HR" sz="1600" b="1" i="1" dirty="0">
                <a:cs typeface="Times New Roman" panose="02020603050405020304" pitchFamily="18" charset="0"/>
              </a:rPr>
              <a:t>na poprečnu ili transverzalnu koja je okomita na longitudinalnu.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6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Budući da vjetar utječe s kvadratom brzine znači da će vjetar snage 40 čv. imati utjecaj  4 puta veći od vjetra jačine 20 čv</a:t>
            </a:r>
            <a:r>
              <a:rPr lang="hr-HR" sz="1600" b="1" i="1" dirty="0">
                <a:cs typeface="Times New Roman" panose="02020603050405020304" pitchFamily="18" charset="0"/>
              </a:rPr>
              <a:t>.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1600" b="1" i="1" dirty="0">
                <a:cs typeface="Times New Roman" panose="02020603050405020304" pitchFamily="18" charset="0"/>
              </a:rPr>
              <a:t>Računa se da je ova sila veća od 5 do 10 puta od longitudinalne.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24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Utjecaj struje</a:t>
            </a:r>
            <a:r>
              <a:rPr lang="hr-HR" sz="16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r-HR" sz="1600" b="1" i="1" dirty="0">
                <a:cs typeface="Times New Roman" panose="02020603050405020304" pitchFamily="18" charset="0"/>
              </a:rPr>
              <a:t>treba pridodati utjecaju vjetra, </a:t>
            </a:r>
            <a:r>
              <a:rPr lang="hr-HR" sz="1600" b="1" i="1" dirty="0"/>
              <a:t>jača je jer djeluje u gušćem mediju </a:t>
            </a:r>
            <a:r>
              <a:rPr lang="hr-HR" sz="1600" b="1" i="1" dirty="0">
                <a:cs typeface="Times New Roman" panose="02020603050405020304" pitchFamily="18" charset="0"/>
              </a:rPr>
              <a:t>pri čemu treba znati da utjecaj struje osim o snazi struje ovisi jo</a:t>
            </a:r>
            <a:r>
              <a:rPr lang="hr-HR" sz="16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600" b="1" i="1" dirty="0">
                <a:cs typeface="Times New Roman" panose="02020603050405020304" pitchFamily="18" charset="0"/>
              </a:rPr>
              <a:t> i o količini vode ispod kobilice.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sz="2400" b="1" i="1" dirty="0">
                <a:solidFill>
                  <a:srgbClr val="002060"/>
                </a:solidFill>
              </a:rPr>
              <a:t>U</a:t>
            </a:r>
            <a:r>
              <a:rPr lang="hr-HR" sz="24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tjecaj valova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000" b="1" i="1" dirty="0">
                <a:cs typeface="Times New Roman" panose="02020603050405020304" pitchFamily="18" charset="0"/>
              </a:rPr>
              <a:t>     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- 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stojn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val</a:t>
            </a:r>
            <a:r>
              <a:rPr lang="hr-HR" sz="1600" b="1" i="1" dirty="0">
                <a:cs typeface="Times New Roman" panose="02020603050405020304" pitchFamily="18" charset="0"/>
              </a:rPr>
              <a:t>, koji nastaj</a:t>
            </a:r>
            <a:r>
              <a:rPr lang="en-US" sz="1600" b="1" i="1" dirty="0">
                <a:cs typeface="Times New Roman" panose="02020603050405020304" pitchFamily="18" charset="0"/>
              </a:rPr>
              <a:t>e</a:t>
            </a:r>
            <a:r>
              <a:rPr lang="hr-HR" sz="1600" b="1" i="1" dirty="0">
                <a:cs typeface="Times New Roman" panose="02020603050405020304" pitchFamily="18" charset="0"/>
              </a:rPr>
              <a:t> kao posljedica jakog nevremena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000" b="1" i="1" dirty="0">
                <a:cs typeface="Times New Roman" panose="02020603050405020304" pitchFamily="18" charset="0"/>
              </a:rPr>
              <a:t>     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- 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valov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mrtvog mora</a:t>
            </a:r>
            <a:r>
              <a:rPr lang="en-US" sz="1600" b="1" i="1" dirty="0"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cs typeface="Times New Roman" panose="02020603050405020304" pitchFamily="18" charset="0"/>
              </a:rPr>
              <a:t>koji</a:t>
            </a:r>
            <a:r>
              <a:rPr lang="en-US" sz="1600" b="1" i="1" dirty="0">
                <a:cs typeface="Times New Roman" panose="02020603050405020304" pitchFamily="18" charset="0"/>
              </a:rPr>
              <a:t> </a:t>
            </a:r>
            <a:r>
              <a:rPr lang="hr-HR" sz="1600" b="1" i="1" dirty="0">
                <a:cs typeface="Times New Roman" panose="02020603050405020304" pitchFamily="18" charset="0"/>
              </a:rPr>
              <a:t>se često javljaju u nekim lukama, a poznati su kod nas pod nazivom </a:t>
            </a:r>
            <a:r>
              <a:rPr lang="en-US" sz="1600" b="1" i="1" dirty="0">
                <a:cs typeface="Times New Roman" panose="02020603050405020304" pitchFamily="18" charset="0"/>
              </a:rPr>
              <a:t>š</a:t>
            </a:r>
            <a:r>
              <a:rPr lang="hr-HR" sz="1600" b="1" i="1" dirty="0">
                <a:cs typeface="Times New Roman" panose="02020603050405020304" pitchFamily="18" charset="0"/>
              </a:rPr>
              <a:t>tiga</a:t>
            </a:r>
            <a:r>
              <a:rPr lang="en-US" sz="1600" b="1" i="1" dirty="0"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600" b="1" i="1" dirty="0"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hr-HR" sz="1600" b="1" i="1" dirty="0"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cs typeface="Times New Roman" panose="02020603050405020304" pitchFamily="18" charset="0"/>
              </a:rPr>
              <a:t> </a:t>
            </a:r>
            <a:r>
              <a:rPr lang="hr-HR" sz="1600" b="1" i="1" dirty="0">
                <a:cs typeface="Times New Roman" panose="02020603050405020304" pitchFamily="18" charset="0"/>
              </a:rPr>
              <a:t>ili bibavica, zbog </a:t>
            </a:r>
            <a:r>
              <a:rPr lang="hr-HR" sz="1600" b="1" i="1" dirty="0"/>
              <a:t>kojih se </a:t>
            </a:r>
            <a:r>
              <a:rPr lang="hr-HR" sz="1600" b="1" i="1" dirty="0">
                <a:cs typeface="Times New Roman" panose="02020603050405020304" pitchFamily="18" charset="0"/>
              </a:rPr>
              <a:t> često kidaju konopi. 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000" b="1" i="1" dirty="0">
                <a:cs typeface="Times New Roman" panose="02020603050405020304" pitchFamily="18" charset="0"/>
              </a:rPr>
              <a:t>     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- p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limni valov</a:t>
            </a:r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sz="1600" b="1" i="1" dirty="0"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cs typeface="Times New Roman" panose="02020603050405020304" pitchFamily="18" charset="0"/>
              </a:rPr>
              <a:t>koji</a:t>
            </a:r>
            <a:r>
              <a:rPr lang="en-US" sz="1600" b="1" i="1" dirty="0"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cs typeface="Times New Roman" panose="02020603050405020304" pitchFamily="18" charset="0"/>
              </a:rPr>
              <a:t>su</a:t>
            </a:r>
            <a:r>
              <a:rPr lang="en-US" sz="1600" b="1" i="1" dirty="0"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cs typeface="Times New Roman" panose="02020603050405020304" pitchFamily="18" charset="0"/>
              </a:rPr>
              <a:t>česta</a:t>
            </a:r>
            <a:r>
              <a:rPr lang="hr-HR" sz="1600" b="1" i="1" dirty="0">
                <a:cs typeface="Times New Roman" panose="02020603050405020304" pitchFamily="18" charset="0"/>
              </a:rPr>
              <a:t> pojava u lukama s većom razlikom plime i oseke</a:t>
            </a:r>
            <a:r>
              <a:rPr lang="hr-HR" sz="1600" b="1" i="1" dirty="0"/>
              <a:t> i </a:t>
            </a:r>
            <a:r>
              <a:rPr lang="hr-HR" sz="1600" b="1" i="1" dirty="0">
                <a:cs typeface="Times New Roman" panose="02020603050405020304" pitchFamily="18" charset="0"/>
              </a:rPr>
              <a:t>uvučenim u u</a:t>
            </a:r>
            <a:r>
              <a:rPr lang="hr-HR" sz="16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600" b="1" i="1" dirty="0">
                <a:cs typeface="Times New Roman" panose="02020603050405020304" pitchFamily="18" charset="0"/>
              </a:rPr>
              <a:t>ćima rijeka.</a:t>
            </a:r>
            <a:endParaRPr lang="hr-HR" sz="1600" b="1" i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000" b="1" i="1" dirty="0"/>
              <a:t>   </a:t>
            </a:r>
            <a:r>
              <a:rPr lang="hr-HR" sz="1800" b="1" i="1" dirty="0">
                <a:solidFill>
                  <a:srgbClr val="FF0000"/>
                </a:solidFill>
              </a:rPr>
              <a:t>D</a:t>
            </a:r>
            <a:r>
              <a:rPr lang="hr-HR" sz="1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a bi se utjecaj </a:t>
            </a:r>
            <a:r>
              <a:rPr lang="hr-HR" sz="1800" b="1" i="1" dirty="0">
                <a:solidFill>
                  <a:srgbClr val="FF0000"/>
                </a:solidFill>
              </a:rPr>
              <a:t>svih čimbenika</a:t>
            </a:r>
            <a:r>
              <a:rPr lang="hr-HR" sz="1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smanjio svi konopi (čelik-čela) moraju biti jednako pritegnuti i opterećeni.</a:t>
            </a:r>
            <a:r>
              <a:rPr lang="hr-HR" sz="16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hr-HR" sz="2000" b="1" i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5314950" y="23622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5195888" y="23241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A7ECD195-9730-4D8B-B563-C6622333AD89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699795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94609" y="398319"/>
            <a:ext cx="7651173" cy="838200"/>
          </a:xfrm>
        </p:spPr>
        <p:txBody>
          <a:bodyPr/>
          <a:lstStyle/>
          <a:p>
            <a:r>
              <a:rPr lang="hr-HR" sz="4000" b="1" i="1" dirty="0">
                <a:latin typeface="Garamond" panose="02020404030301010803" pitchFamily="18" charset="0"/>
              </a:rPr>
              <a:t>Bora</a:t>
            </a:r>
            <a:r>
              <a:rPr lang="en-US" sz="4000" b="1" i="1" dirty="0">
                <a:latin typeface="Garamond" panose="02020404030301010803" pitchFamily="18" charset="0"/>
              </a:rPr>
              <a:t>v</a:t>
            </a:r>
            <a:r>
              <a:rPr lang="hr-HR" sz="4000" b="1" i="1" dirty="0">
                <a:latin typeface="Garamond" panose="02020404030301010803" pitchFamily="18" charset="0"/>
              </a:rPr>
              <a:t>ak i sigurnost broda na vezu</a:t>
            </a:r>
            <a:endParaRPr lang="hr-HR" sz="4000" b="1" i="1" dirty="0">
              <a:cs typeface="Times New Roman" panose="02020603050405020304" pitchFamily="18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85306" y="1907771"/>
            <a:ext cx="8269778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Zbog vertikalnog pomicanja broda (dizanja i spu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tanja) koja nastaje uslijed plime i oseke </a:t>
            </a:r>
            <a:r>
              <a:rPr lang="hr-HR" sz="1800" b="1" i="1" dirty="0">
                <a:solidFill>
                  <a:srgbClr val="002060"/>
                </a:solidFill>
              </a:rPr>
              <a:t>ili 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brod uronjava ili izronjava zbog ukrcaja i iskrcaja tereta</a:t>
            </a:r>
            <a:r>
              <a:rPr lang="hr-HR" sz="1800" b="1" i="1" dirty="0">
                <a:solidFill>
                  <a:srgbClr val="002060"/>
                </a:solidFill>
              </a:rPr>
              <a:t> 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nastaju promjene u opterećenju veza. </a:t>
            </a:r>
            <a:endParaRPr lang="en-US" sz="1800" b="1" i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hr-HR" sz="1800" b="1" i="1" dirty="0">
              <a:solidFill>
                <a:srgbClr val="002060"/>
              </a:solidFill>
            </a:endParaRPr>
          </a:p>
          <a:p>
            <a:pPr algn="just">
              <a:buFontTx/>
              <a:buNone/>
            </a:pP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Zbog toga u slučaju dizanja broda (plima) nastaju dodatna opterećenja prouzrokovana uzgonom broda.  U slučaju spu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tanja broda (oseka) konopi olabave pa brod počinje 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“</a:t>
            </a:r>
            <a:r>
              <a:rPr lang="en-US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etati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”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to za posljedicu može imati udaljavanje broda od obale, zalet  broda zbog drugih sila, uzrokujući tako nova opterećenja i kidanje konopa.</a:t>
            </a:r>
            <a:endParaRPr lang="en-US" sz="1800" b="1" i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hr-HR" sz="1800" b="1" i="1" dirty="0">
              <a:solidFill>
                <a:srgbClr val="002060"/>
              </a:solidFill>
            </a:endParaRPr>
          </a:p>
          <a:p>
            <a:pPr algn="just">
              <a:buFontTx/>
              <a:buNone/>
            </a:pP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Da bi se spriječilo moguće negativne utjecaje i moguće posljedice  koje nastaju ovakvim djelovanjem vez broda se stalno mora kontrolirati i pode</a:t>
            </a:r>
            <a:r>
              <a:rPr lang="hr-HR" sz="18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š</a:t>
            </a:r>
            <a:r>
              <a:rPr lang="hr-HR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avati  ručno ili pomoću odgovarajućih vitala.</a:t>
            </a:r>
          </a:p>
          <a:p>
            <a:pPr>
              <a:buFontTx/>
              <a:buNone/>
            </a:pPr>
            <a:endParaRPr lang="hr-HR" sz="1800" b="1" i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14950" y="23622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195888" y="2324100"/>
            <a:ext cx="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639F39B1-624E-45A5-ADDF-074901A1AEAA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5155459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="" xmlns:a16="http://schemas.microsoft.com/office/drawing/2014/main" id="{9ED834DF-BE0B-447E-8E8C-CDD506FFF540}"/>
              </a:ext>
            </a:extLst>
          </p:cNvPr>
          <p:cNvSpPr txBox="1"/>
          <p:nvPr/>
        </p:nvSpPr>
        <p:spPr>
          <a:xfrm>
            <a:off x="2293749" y="170480"/>
            <a:ext cx="8043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Manevar </a:t>
            </a:r>
            <a:r>
              <a:rPr lang="hr-HR" sz="5400" b="1" i="1" dirty="0" err="1">
                <a:solidFill>
                  <a:srgbClr val="002060"/>
                </a:solidFill>
                <a:latin typeface="Garamond" panose="02020404030301010803" pitchFamily="18" charset="0"/>
              </a:rPr>
              <a:t>dokovanja</a:t>
            </a:r>
            <a:r>
              <a:rPr lang="hr-HR" sz="54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 broda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="" xmlns:a16="http://schemas.microsoft.com/office/drawing/2014/main" id="{0C547B52-EC65-46D5-A87E-9C3A73133851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45381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5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="" xmlns:a16="http://schemas.microsoft.com/office/drawing/2014/main" id="{66FC059D-E122-447D-8AFF-DAA0A37A457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990599"/>
            <a:ext cx="10374086" cy="55496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Manevar </a:t>
            </a:r>
            <a:r>
              <a:rPr lang="hr-HR" altLang="sr-Latn-RS" sz="3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dokovanja</a:t>
            </a:r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izvodi se radi obavljanja sljedećih radnji: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Čišćenje podvodnog dijela trupa</a:t>
            </a:r>
          </a:p>
          <a:p>
            <a:pPr algn="just"/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Pregled trupa</a:t>
            </a:r>
          </a:p>
          <a:p>
            <a:pPr algn="just"/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Premazivanje čitave vanjske oplate broda</a:t>
            </a:r>
          </a:p>
          <a:p>
            <a:pPr algn="just"/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Popravci na kormilu i </a:t>
            </a:r>
            <a:r>
              <a:rPr lang="hr-HR" altLang="sr-Latn-RS" sz="3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propulzoru</a:t>
            </a:r>
            <a:endParaRPr lang="hr-HR" altLang="sr-Latn-RS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Pregled i premaz sidara i sidrenih lanaca</a:t>
            </a:r>
          </a:p>
          <a:p>
            <a:pPr algn="just"/>
            <a:endParaRPr lang="hr-HR" altLang="sr-Latn-RS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Redovno </a:t>
            </a:r>
            <a:r>
              <a:rPr lang="hr-HR" altLang="sr-Latn-RS" sz="3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dokovanje</a:t>
            </a:r>
            <a:r>
              <a:rPr lang="hr-HR" altLang="sr-Latn-RS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godišnje, a vremenski se često planira s istekom klase i produženjem brodskih svjedodžbi.</a:t>
            </a:r>
          </a:p>
          <a:p>
            <a:pPr algn="just">
              <a:buFontTx/>
              <a:buNone/>
            </a:pPr>
            <a:endParaRPr lang="hr-HR" altLang="sr-Latn-RS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>
              <a:buFontTx/>
              <a:buNone/>
            </a:pPr>
            <a:endParaRPr lang="hr-HR" altLang="sr-Latn-RS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>
              <a:buFontTx/>
              <a:buNone/>
            </a:pPr>
            <a:endParaRPr lang="hr-HR" altLang="sr-Latn-RS" sz="32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Slika 6" descr="Slika na kojoj se prikazuje na otvorenom, čamac, zgrada, velik&#10;&#10;Opis je automatski generiran">
            <a:extLst>
              <a:ext uri="{FF2B5EF4-FFF2-40B4-BE49-F238E27FC236}">
                <a16:creationId xmlns="" xmlns:a16="http://schemas.microsoft.com/office/drawing/2014/main" id="{845974A2-6D1A-4561-8940-D8628EFF0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654" y="2184502"/>
            <a:ext cx="3357078" cy="315405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kstniOkvir 3">
            <a:extLst>
              <a:ext uri="{FF2B5EF4-FFF2-40B4-BE49-F238E27FC236}">
                <a16:creationId xmlns="" xmlns:a16="http://schemas.microsoft.com/office/drawing/2014/main" id="{5C899B12-1093-490A-8983-A5BC8926A189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89637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2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="" xmlns:a16="http://schemas.microsoft.com/office/drawing/2014/main" id="{F56AF427-E8D0-463A-9E6C-09A42B4012DB}"/>
              </a:ext>
            </a:extLst>
          </p:cNvPr>
          <p:cNvSpPr txBox="1"/>
          <p:nvPr/>
        </p:nvSpPr>
        <p:spPr>
          <a:xfrm>
            <a:off x="4201886" y="206897"/>
            <a:ext cx="3069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/>
              <a:t>VRSTE DOKOVA</a:t>
            </a:r>
            <a:endParaRPr lang="hr-HR" sz="3600" dirty="0"/>
          </a:p>
        </p:txBody>
      </p:sp>
      <p:sp>
        <p:nvSpPr>
          <p:cNvPr id="3" name="TekstniOkvir 2">
            <a:extLst>
              <a:ext uri="{FF2B5EF4-FFF2-40B4-BE49-F238E27FC236}">
                <a16:creationId xmlns="" xmlns:a16="http://schemas.microsoft.com/office/drawing/2014/main" id="{2E49461D-FEFA-4546-B3C5-10C4BBD61660}"/>
              </a:ext>
            </a:extLst>
          </p:cNvPr>
          <p:cNvSpPr txBox="1"/>
          <p:nvPr/>
        </p:nvSpPr>
        <p:spPr>
          <a:xfrm>
            <a:off x="674178" y="647224"/>
            <a:ext cx="6726970" cy="686341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hr-HR" sz="3200" dirty="0"/>
          </a:p>
          <a:p>
            <a:r>
              <a:rPr lang="hr-HR" sz="3200" dirty="0"/>
              <a:t>SUHI DOK</a:t>
            </a:r>
          </a:p>
          <a:p>
            <a:r>
              <a:rPr lang="hr-HR" altLang="sr-Latn-RS" sz="2800" dirty="0">
                <a:solidFill>
                  <a:srgbClr val="002060"/>
                </a:solidFill>
              </a:rPr>
              <a:t>Suhi dokovi se prazne</a:t>
            </a:r>
          </a:p>
          <a:p>
            <a:r>
              <a:rPr lang="hr-HR" altLang="sr-Latn-RS" sz="2800" dirty="0">
                <a:solidFill>
                  <a:srgbClr val="002060"/>
                </a:solidFill>
              </a:rPr>
              <a:t>i pune uređajima koji se</a:t>
            </a:r>
          </a:p>
          <a:p>
            <a:r>
              <a:rPr lang="hr-HR" altLang="sr-Latn-RS" sz="2800" dirty="0">
                <a:solidFill>
                  <a:srgbClr val="002060"/>
                </a:solidFill>
              </a:rPr>
              <a:t>sastoje od pumpne stanice,</a:t>
            </a:r>
          </a:p>
          <a:p>
            <a:r>
              <a:rPr lang="hr-HR" altLang="sr-Latn-RS" sz="2800" dirty="0">
                <a:solidFill>
                  <a:srgbClr val="002060"/>
                </a:solidFill>
              </a:rPr>
              <a:t>zdenaca i odvodnih kanala. </a:t>
            </a:r>
          </a:p>
          <a:p>
            <a:endParaRPr lang="hr-HR" sz="3200" dirty="0"/>
          </a:p>
          <a:p>
            <a:r>
              <a:rPr lang="hr-HR" sz="3200" dirty="0"/>
              <a:t>PLUTAJUĆI DOK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Plutajući dok je plovni objekt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koji se skupa s brodom unutar doka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podiže iz vode. 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Plutajući dokovi ograničeni su 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veličinom i </a:t>
            </a:r>
            <a:r>
              <a:rPr lang="hr-HR" altLang="sr-Latn-R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deplasmanom</a:t>
            </a:r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plutajućeg objekta</a:t>
            </a:r>
          </a:p>
          <a:p>
            <a:r>
              <a:rPr lang="hr-HR" altLang="sr-Latn-R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hr-HR" altLang="sr-Latn-R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broda &lt; DWT doka</a:t>
            </a:r>
          </a:p>
          <a:p>
            <a:endParaRPr lang="hr-HR" sz="3200" dirty="0"/>
          </a:p>
        </p:txBody>
      </p:sp>
      <p:pic>
        <p:nvPicPr>
          <p:cNvPr id="1026" name="Picture 2" descr="Slikovni rezultat za dry dock">
            <a:extLst>
              <a:ext uri="{FF2B5EF4-FFF2-40B4-BE49-F238E27FC236}">
                <a16:creationId xmlns="" xmlns:a16="http://schemas.microsoft.com/office/drawing/2014/main" id="{32CB9948-B3D3-46A3-9BDF-F87134A3A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023" y="1167949"/>
            <a:ext cx="3560783" cy="23695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likovni rezultat za dokovanje broda">
            <a:extLst>
              <a:ext uri="{FF2B5EF4-FFF2-40B4-BE49-F238E27FC236}">
                <a16:creationId xmlns="" xmlns:a16="http://schemas.microsoft.com/office/drawing/2014/main" id="{CF505452-D8FB-4F22-89A6-5A307F2E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415" y="4220813"/>
            <a:ext cx="3582407" cy="236954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ABDE9D75-85FD-463F-A379-87E3AAC8EF20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69962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5A555AB-F162-4FAB-B975-BFE90BBED402}"/>
              </a:ext>
            </a:extLst>
          </p:cNvPr>
          <p:cNvSpPr txBox="1">
            <a:spLocks noChangeArrowheads="1"/>
          </p:cNvSpPr>
          <p:nvPr/>
        </p:nvSpPr>
        <p:spPr>
          <a:xfrm>
            <a:off x="2957593" y="587537"/>
            <a:ext cx="5334000" cy="7375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2800" b="1" dirty="0">
                <a:solidFill>
                  <a:srgbClr val="002060"/>
                </a:solidFill>
              </a:rPr>
              <a:t>      TIJEK MANEVRA DOKOVANJA</a:t>
            </a:r>
            <a:br>
              <a:rPr lang="hr-HR" altLang="sr-Latn-RS" sz="2800" b="1" dirty="0">
                <a:solidFill>
                  <a:srgbClr val="002060"/>
                </a:solidFill>
              </a:rPr>
            </a:br>
            <a:endParaRPr lang="hr-HR" altLang="sr-Latn-RS" sz="2800" b="1" dirty="0">
              <a:solidFill>
                <a:srgbClr val="002060"/>
              </a:solidFill>
            </a:endParaRPr>
          </a:p>
        </p:txBody>
      </p:sp>
      <p:sp>
        <p:nvSpPr>
          <p:cNvPr id="3" name="Pravokutnik 2">
            <a:extLst>
              <a:ext uri="{FF2B5EF4-FFF2-40B4-BE49-F238E27FC236}">
                <a16:creationId xmlns="" xmlns:a16="http://schemas.microsoft.com/office/drawing/2014/main" id="{C1C8B333-31FD-427D-A705-BD41EFDD1AB8}"/>
              </a:ext>
            </a:extLst>
          </p:cNvPr>
          <p:cNvSpPr/>
          <p:nvPr/>
        </p:nvSpPr>
        <p:spPr>
          <a:xfrm>
            <a:off x="1" y="1154624"/>
            <a:ext cx="12191999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 dirty="0">
                <a:solidFill>
                  <a:srgbClr val="002060"/>
                </a:solidFill>
              </a:rPr>
              <a:t>   Priprema i postupak operacije </a:t>
            </a:r>
            <a:r>
              <a:rPr lang="hr-HR" altLang="sr-Latn-RS" sz="2400" dirty="0" err="1">
                <a:solidFill>
                  <a:srgbClr val="002060"/>
                </a:solidFill>
              </a:rPr>
              <a:t>dokovanja</a:t>
            </a:r>
            <a:r>
              <a:rPr lang="hr-HR" altLang="sr-Latn-RS" sz="2400" dirty="0">
                <a:solidFill>
                  <a:srgbClr val="002060"/>
                </a:solidFill>
              </a:rPr>
              <a:t> ovise o tehničkim karakteristikama broda i</a:t>
            </a:r>
          </a:p>
          <a:p>
            <a:pPr>
              <a:lnSpc>
                <a:spcPct val="90000"/>
              </a:lnSpc>
            </a:pPr>
            <a:r>
              <a:rPr lang="hr-HR" altLang="sr-Latn-RS" sz="2400" dirty="0">
                <a:solidFill>
                  <a:srgbClr val="002060"/>
                </a:solidFill>
              </a:rPr>
              <a:t>     </a:t>
            </a:r>
            <a:r>
              <a:rPr lang="hr-HR" altLang="sr-Latn-RS" sz="2400" dirty="0" err="1">
                <a:solidFill>
                  <a:srgbClr val="002060"/>
                </a:solidFill>
              </a:rPr>
              <a:t>hidrometereološkim</a:t>
            </a:r>
            <a:r>
              <a:rPr lang="hr-HR" altLang="sr-Latn-RS" sz="2400" dirty="0">
                <a:solidFill>
                  <a:srgbClr val="002060"/>
                </a:solidFill>
              </a:rPr>
              <a:t> uvjetima.</a:t>
            </a:r>
          </a:p>
          <a:p>
            <a:pPr>
              <a:lnSpc>
                <a:spcPct val="90000"/>
              </a:lnSpc>
            </a:pPr>
            <a:r>
              <a:rPr lang="hr-HR" altLang="sr-Latn-RS" sz="2400" dirty="0">
                <a:solidFill>
                  <a:srgbClr val="002060"/>
                </a:solidFill>
              </a:rPr>
              <a:t>-   </a:t>
            </a:r>
            <a:r>
              <a:rPr lang="hr-HR" altLang="sr-Latn-RS" sz="2400" dirty="0" err="1">
                <a:solidFill>
                  <a:srgbClr val="002060"/>
                </a:solidFill>
              </a:rPr>
              <a:t>Dokovanje</a:t>
            </a:r>
            <a:r>
              <a:rPr lang="hr-HR" altLang="sr-Latn-RS" sz="2400" dirty="0">
                <a:solidFill>
                  <a:srgbClr val="002060"/>
                </a:solidFill>
              </a:rPr>
              <a:t> se odgađa u slučaju loših </a:t>
            </a:r>
            <a:r>
              <a:rPr lang="hr-HR" altLang="sr-Latn-RS" sz="2400" dirty="0" err="1">
                <a:solidFill>
                  <a:srgbClr val="002060"/>
                </a:solidFill>
              </a:rPr>
              <a:t>hidrometereoloških</a:t>
            </a:r>
            <a:r>
              <a:rPr lang="hr-HR" altLang="sr-Latn-RS" sz="2400" dirty="0">
                <a:solidFill>
                  <a:srgbClr val="002060"/>
                </a:solidFill>
              </a:rPr>
              <a:t> uvjeta.</a:t>
            </a:r>
          </a:p>
          <a:p>
            <a:pPr>
              <a:lnSpc>
                <a:spcPct val="90000"/>
              </a:lnSpc>
            </a:pPr>
            <a:r>
              <a:rPr lang="hr-HR" altLang="sr-Latn-RS" sz="2400" dirty="0">
                <a:solidFill>
                  <a:srgbClr val="002060"/>
                </a:solidFill>
              </a:rPr>
              <a:t>-   Odgovorna osoba na doku je </a:t>
            </a:r>
            <a:r>
              <a:rPr lang="hr-HR" altLang="sr-Latn-RS" sz="2400" b="1" dirty="0">
                <a:solidFill>
                  <a:srgbClr val="002060"/>
                </a:solidFill>
              </a:rPr>
              <a:t>zapovjednik doka (</a:t>
            </a:r>
            <a:r>
              <a:rPr lang="hr-HR" altLang="sr-Latn-RS" sz="2400" b="1" dirty="0" err="1">
                <a:solidFill>
                  <a:srgbClr val="002060"/>
                </a:solidFill>
              </a:rPr>
              <a:t>dock</a:t>
            </a:r>
            <a:r>
              <a:rPr lang="hr-HR" altLang="sr-Latn-RS" sz="2400" b="1" dirty="0">
                <a:solidFill>
                  <a:srgbClr val="002060"/>
                </a:solidFill>
              </a:rPr>
              <a:t> master).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 dirty="0">
                <a:solidFill>
                  <a:srgbClr val="002060"/>
                </a:solidFill>
              </a:rPr>
              <a:t>   </a:t>
            </a:r>
            <a:r>
              <a:rPr lang="hr-HR" altLang="sr-Latn-RS" sz="2400" dirty="0" err="1">
                <a:solidFill>
                  <a:srgbClr val="002060"/>
                </a:solidFill>
              </a:rPr>
              <a:t>Dokovanju</a:t>
            </a:r>
            <a:r>
              <a:rPr lang="hr-HR" altLang="sr-Latn-RS" sz="2400" dirty="0">
                <a:solidFill>
                  <a:srgbClr val="002060"/>
                </a:solidFill>
              </a:rPr>
              <a:t> prisustvuje i </a:t>
            </a:r>
            <a:r>
              <a:rPr lang="hr-HR" altLang="sr-Latn-RS" sz="2400" b="1" dirty="0">
                <a:solidFill>
                  <a:srgbClr val="002060"/>
                </a:solidFill>
              </a:rPr>
              <a:t>lučki peljar </a:t>
            </a:r>
            <a:r>
              <a:rPr lang="hr-HR" altLang="sr-Latn-RS" sz="2400" dirty="0">
                <a:solidFill>
                  <a:srgbClr val="002060"/>
                </a:solidFill>
              </a:rPr>
              <a:t>koji asistira </a:t>
            </a:r>
            <a:r>
              <a:rPr lang="hr-HR" altLang="sr-Latn-RS" sz="2400" b="1" dirty="0">
                <a:solidFill>
                  <a:srgbClr val="002060"/>
                </a:solidFill>
              </a:rPr>
              <a:t>zapovjedniku broda</a:t>
            </a:r>
            <a:r>
              <a:rPr lang="hr-HR" altLang="sr-Latn-RS" sz="2400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 dirty="0">
                <a:solidFill>
                  <a:srgbClr val="002060"/>
                </a:solidFill>
              </a:rPr>
              <a:t>   Prije manevra treba izvršiti </a:t>
            </a:r>
            <a:r>
              <a:rPr lang="hr-HR" altLang="sr-Latn-RS" sz="2400" b="1" dirty="0">
                <a:solidFill>
                  <a:srgbClr val="002060"/>
                </a:solidFill>
              </a:rPr>
              <a:t>provjeru</a:t>
            </a:r>
            <a:r>
              <a:rPr lang="hr-HR" altLang="sr-Latn-RS" sz="2400" dirty="0">
                <a:solidFill>
                  <a:srgbClr val="002060"/>
                </a:solidFill>
              </a:rPr>
              <a:t> kormilarskog uređaja i pogona (prekret).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 dirty="0">
                <a:solidFill>
                  <a:srgbClr val="002060"/>
                </a:solidFill>
              </a:rPr>
              <a:t>   Zapovjednik broda, po procjeni, može tražiti </a:t>
            </a:r>
            <a:r>
              <a:rPr lang="hr-HR" altLang="sr-Latn-RS" sz="2400" b="1" dirty="0">
                <a:solidFill>
                  <a:srgbClr val="002060"/>
                </a:solidFill>
              </a:rPr>
              <a:t>asistenciju</a:t>
            </a:r>
            <a:r>
              <a:rPr lang="hr-HR" altLang="sr-Latn-RS" sz="2400" dirty="0">
                <a:solidFill>
                  <a:srgbClr val="002060"/>
                </a:solidFill>
              </a:rPr>
              <a:t> ili ‘’uhvatiti’’ </a:t>
            </a:r>
            <a:r>
              <a:rPr lang="hr-HR" altLang="sr-Latn-RS" sz="2400" b="1" dirty="0">
                <a:solidFill>
                  <a:srgbClr val="002060"/>
                </a:solidFill>
              </a:rPr>
              <a:t>remorkera</a:t>
            </a:r>
            <a:r>
              <a:rPr lang="hr-HR" altLang="sr-Latn-RS" sz="2400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hr-HR" altLang="sr-Latn-RS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hr-HR" altLang="sr-Latn-RS" sz="2400" dirty="0">
              <a:solidFill>
                <a:srgbClr val="002060"/>
              </a:solidFill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="" xmlns:a16="http://schemas.microsoft.com/office/drawing/2014/main" id="{A8541712-6758-466F-B755-49F2925B6F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6" y="3663496"/>
            <a:ext cx="3998561" cy="31393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kstniOkvir 7">
            <a:extLst>
              <a:ext uri="{FF2B5EF4-FFF2-40B4-BE49-F238E27FC236}">
                <a16:creationId xmlns="" xmlns:a16="http://schemas.microsoft.com/office/drawing/2014/main" id="{E2BF2403-E1FB-4C07-837D-1C408D24CE03}"/>
              </a:ext>
            </a:extLst>
          </p:cNvPr>
          <p:cNvSpPr txBox="1"/>
          <p:nvPr/>
        </p:nvSpPr>
        <p:spPr>
          <a:xfrm>
            <a:off x="4504840" y="3663496"/>
            <a:ext cx="7537343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Potapanje </a:t>
            </a:r>
            <a:r>
              <a:rPr lang="hr-HR" altLang="sr-Latn-R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plutajućeg doka odvija se naplavljivanjem tankova doka.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000" dirty="0">
                <a:solidFill>
                  <a:srgbClr val="002060"/>
                </a:solidFill>
              </a:rPr>
              <a:t>     Brod prilazi doku </a:t>
            </a:r>
            <a:r>
              <a:rPr lang="hr-HR" altLang="sr-Latn-RS" sz="2000" b="1" dirty="0">
                <a:solidFill>
                  <a:srgbClr val="002060"/>
                </a:solidFill>
              </a:rPr>
              <a:t>minimalnom brzinom</a:t>
            </a:r>
            <a:r>
              <a:rPr lang="hr-HR" altLang="sr-Latn-RS" sz="2000" dirty="0">
                <a:solidFill>
                  <a:srgbClr val="002060"/>
                </a:solidFill>
              </a:rPr>
              <a:t>, rukovodeći se </a:t>
            </a:r>
            <a:r>
              <a:rPr lang="hr-HR" altLang="sr-Latn-RS" sz="2000" b="1" dirty="0">
                <a:solidFill>
                  <a:srgbClr val="002060"/>
                </a:solidFill>
              </a:rPr>
              <a:t>prekretom</a:t>
            </a:r>
            <a:r>
              <a:rPr lang="hr-HR" altLang="sr-Latn-RS" sz="2000" dirty="0">
                <a:solidFill>
                  <a:srgbClr val="002060"/>
                </a:solidFill>
              </a:rPr>
              <a:t> i</a:t>
            </a:r>
          </a:p>
          <a:p>
            <a:pPr>
              <a:lnSpc>
                <a:spcPct val="90000"/>
              </a:lnSpc>
            </a:pPr>
            <a:r>
              <a:rPr lang="hr-HR" altLang="sr-Latn-RS" sz="2000" dirty="0">
                <a:solidFill>
                  <a:srgbClr val="002060"/>
                </a:solidFill>
              </a:rPr>
              <a:t>      djelovanjem</a:t>
            </a:r>
            <a:r>
              <a:rPr lang="hr-HR" altLang="sr-Latn-RS" sz="2000" b="1" dirty="0">
                <a:solidFill>
                  <a:srgbClr val="002060"/>
                </a:solidFill>
              </a:rPr>
              <a:t> izboja</a:t>
            </a:r>
            <a:r>
              <a:rPr lang="hr-HR" altLang="sr-Latn-RS" sz="2000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000" dirty="0">
                <a:solidFill>
                  <a:srgbClr val="002060"/>
                </a:solidFill>
              </a:rPr>
              <a:t>     Brodove većih tonaža u dok tegle </a:t>
            </a:r>
            <a:r>
              <a:rPr lang="hr-HR" altLang="sr-Latn-RS" sz="2000" b="1" dirty="0">
                <a:solidFill>
                  <a:srgbClr val="002060"/>
                </a:solidFill>
              </a:rPr>
              <a:t>remorkeri</a:t>
            </a:r>
            <a:r>
              <a:rPr lang="hr-HR" altLang="sr-Latn-RS" sz="2000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000" dirty="0">
                <a:solidFill>
                  <a:srgbClr val="002060"/>
                </a:solidFill>
              </a:rPr>
              <a:t>     Unutar doka više nije dozvoljeno koristiti glavni </a:t>
            </a:r>
            <a:r>
              <a:rPr lang="hr-HR" altLang="sr-Latn-RS" sz="2000" dirty="0" err="1">
                <a:solidFill>
                  <a:srgbClr val="002060"/>
                </a:solidFill>
              </a:rPr>
              <a:t>propulzor</a:t>
            </a:r>
            <a:r>
              <a:rPr lang="hr-HR" altLang="sr-Latn-RS" sz="2000" dirty="0">
                <a:solidFill>
                  <a:srgbClr val="002060"/>
                </a:solidFill>
              </a:rPr>
              <a:t> da se ne</a:t>
            </a:r>
          </a:p>
          <a:p>
            <a:pPr>
              <a:lnSpc>
                <a:spcPct val="90000"/>
              </a:lnSpc>
            </a:pPr>
            <a:r>
              <a:rPr lang="hr-HR" altLang="sr-Latn-RS" sz="2000" dirty="0">
                <a:solidFill>
                  <a:srgbClr val="002060"/>
                </a:solidFill>
              </a:rPr>
              <a:t>      poremeti položaj </a:t>
            </a:r>
            <a:r>
              <a:rPr lang="hr-HR" altLang="sr-Latn-RS" sz="2000" b="1" dirty="0" err="1">
                <a:solidFill>
                  <a:srgbClr val="002060"/>
                </a:solidFill>
              </a:rPr>
              <a:t>potklada</a:t>
            </a:r>
            <a:r>
              <a:rPr lang="hr-HR" altLang="sr-Latn-RS" sz="20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hr-HR" altLang="sr-Latn-RS" sz="2000" dirty="0">
                <a:solidFill>
                  <a:srgbClr val="002060"/>
                </a:solidFill>
              </a:rPr>
              <a:t>Brod se pozicionira u uzdužnom i poprečnom smjeru tako da se</a:t>
            </a:r>
          </a:p>
          <a:p>
            <a:pPr>
              <a:lnSpc>
                <a:spcPct val="90000"/>
              </a:lnSpc>
            </a:pPr>
            <a:r>
              <a:rPr lang="hr-HR" altLang="sr-Latn-RS" sz="2000" dirty="0">
                <a:solidFill>
                  <a:srgbClr val="002060"/>
                </a:solidFill>
              </a:rPr>
              <a:t>      njegova uzdužnica podudara sa  uzdužnicom centralnih </a:t>
            </a:r>
            <a:r>
              <a:rPr lang="hr-HR" altLang="sr-Latn-RS" sz="2000" dirty="0" err="1">
                <a:solidFill>
                  <a:srgbClr val="002060"/>
                </a:solidFill>
              </a:rPr>
              <a:t>potklada</a:t>
            </a:r>
            <a:r>
              <a:rPr lang="hr-HR" altLang="sr-Latn-RS" sz="2000" dirty="0">
                <a:solidFill>
                  <a:srgbClr val="002060"/>
                </a:solidFill>
              </a:rPr>
              <a:t>.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hr-HR" altLang="sr-Latn-RS" sz="2000" b="1" dirty="0">
                <a:solidFill>
                  <a:srgbClr val="002060"/>
                </a:solidFill>
              </a:rPr>
              <a:t>Pozicioniranje</a:t>
            </a:r>
            <a:r>
              <a:rPr lang="hr-HR" altLang="sr-Latn-RS" sz="2000" dirty="0">
                <a:solidFill>
                  <a:srgbClr val="002060"/>
                </a:solidFill>
              </a:rPr>
              <a:t> se izvodi pomoću čeličnih užadi i </a:t>
            </a:r>
            <a:r>
              <a:rPr lang="hr-HR" altLang="sr-Latn-RS" sz="2000" dirty="0" err="1">
                <a:solidFill>
                  <a:srgbClr val="002060"/>
                </a:solidFill>
              </a:rPr>
              <a:t>priteznih</a:t>
            </a:r>
            <a:r>
              <a:rPr lang="hr-HR" altLang="sr-Latn-RS" sz="2000" dirty="0">
                <a:solidFill>
                  <a:srgbClr val="002060"/>
                </a:solidFill>
              </a:rPr>
              <a:t> vitala na pramcu i krmi broda ili pomoću vitala na samome doku.</a:t>
            </a:r>
          </a:p>
          <a:p>
            <a:pPr>
              <a:lnSpc>
                <a:spcPct val="90000"/>
              </a:lnSpc>
            </a:pPr>
            <a:r>
              <a:rPr lang="hr-HR" altLang="sr-Latn-RS" sz="2000" dirty="0">
                <a:solidFill>
                  <a:srgbClr val="002060"/>
                </a:solidFill>
              </a:rPr>
              <a:t>-     Pozicioniranju broda pomaže i </a:t>
            </a:r>
            <a:r>
              <a:rPr lang="hr-HR" altLang="sr-Latn-RS" sz="2000" b="1" dirty="0" err="1">
                <a:solidFill>
                  <a:srgbClr val="002060"/>
                </a:solidFill>
              </a:rPr>
              <a:t>ronioc</a:t>
            </a:r>
            <a:r>
              <a:rPr lang="hr-HR" altLang="sr-Latn-RS" sz="2000" dirty="0">
                <a:solidFill>
                  <a:srgbClr val="002060"/>
                </a:solidFill>
              </a:rPr>
              <a:t>. </a:t>
            </a:r>
            <a:endParaRPr lang="hr-HR" sz="2000" dirty="0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E88CFE54-8FD2-4A02-8B56-7F63B1070186}"/>
              </a:ext>
            </a:extLst>
          </p:cNvPr>
          <p:cNvSpPr txBox="1"/>
          <p:nvPr/>
        </p:nvSpPr>
        <p:spPr>
          <a:xfrm>
            <a:off x="9947155" y="6519446"/>
            <a:ext cx="224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Kap.Renato </a:t>
            </a:r>
            <a:r>
              <a:rPr lang="hr-HR" sz="1600" dirty="0" smtClean="0"/>
              <a:t>Dudić©202</a:t>
            </a:r>
            <a:r>
              <a:rPr lang="en-US" sz="1600" dirty="0" smtClean="0"/>
              <a:t>3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02905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1071</Words>
  <Application>Microsoft Office PowerPoint</Application>
  <PresentationFormat>Widescreen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PowerPoint Presentation</vt:lpstr>
      <vt:lpstr>Vezni konopi, položaj i nazivi</vt:lpstr>
      <vt:lpstr>Boravak i sigurnost broda na vezu</vt:lpstr>
      <vt:lpstr>Boravak i sigurnost broda na vezu</vt:lpstr>
      <vt:lpstr>Boravak i sigurnost broda na vezu</vt:lpstr>
      <vt:lpstr>PowerPoint Presentation</vt:lpstr>
      <vt:lpstr>PowerPoint Presentation</vt:lpstr>
      <vt:lpstr>PowerPoint Presentation</vt:lpstr>
      <vt:lpstr>PowerPoint Presentation</vt:lpstr>
      <vt:lpstr>      INFORMACIJE I DOKUMENTACIJA POTREBNA ZA DOKOVANJE 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Renato</dc:creator>
  <cp:lastModifiedBy>Renato</cp:lastModifiedBy>
  <cp:revision>41</cp:revision>
  <dcterms:created xsi:type="dcterms:W3CDTF">2020-03-18T09:15:10Z</dcterms:created>
  <dcterms:modified xsi:type="dcterms:W3CDTF">2023-01-20T11:30:56Z</dcterms:modified>
</cp:coreProperties>
</file>