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662152"/>
            <a:ext cx="7772400" cy="1761025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/>
              <a:t>RAZUMIJEVANJE STRUKTURE I FUNKCIJE TIJELA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803820"/>
            <a:ext cx="3200400" cy="1619357"/>
          </a:xfrm>
        </p:spPr>
        <p:txBody>
          <a:bodyPr>
            <a:normAutofit fontScale="92500" lnSpcReduction="10000"/>
          </a:bodyPr>
          <a:lstStyle/>
          <a:p>
            <a:pPr lvl="0" algn="ctr">
              <a:buClr>
                <a:srgbClr val="1CADE4"/>
              </a:buClr>
            </a:pPr>
            <a:r>
              <a:rPr lang="hr-HR" dirty="0">
                <a:solidFill>
                  <a:prstClr val="black">
                    <a:lumMod val="95000"/>
                    <a:lumOff val="5000"/>
                  </a:prstClr>
                </a:solidFill>
              </a:rPr>
              <a:t>SREDNJA ŠKOLA AMBROZA HARAČIĆA MALI LOŠINJ</a:t>
            </a:r>
          </a:p>
          <a:p>
            <a:pPr lvl="0" algn="ctr">
              <a:buClr>
                <a:srgbClr val="1CADE4"/>
              </a:buClr>
            </a:pPr>
            <a:r>
              <a:rPr lang="hr-HR" dirty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</a:p>
          <a:p>
            <a:pPr lvl="0" algn="ctr">
              <a:buClr>
                <a:srgbClr val="1CADE4"/>
              </a:buClr>
            </a:pPr>
            <a:r>
              <a:rPr lang="hr-HR" dirty="0">
                <a:solidFill>
                  <a:prstClr val="black">
                    <a:lumMod val="95000"/>
                    <a:lumOff val="5000"/>
                  </a:prstClr>
                </a:solidFill>
              </a:rPr>
              <a:t>MEDICINA ZA POMORCE</a:t>
            </a:r>
          </a:p>
          <a:p>
            <a:pPr lvl="0" algn="ctr">
              <a:buClr>
                <a:srgbClr val="1CADE4"/>
              </a:buClr>
            </a:pPr>
            <a:r>
              <a:rPr lang="hr-HR" dirty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</a:p>
          <a:p>
            <a:pPr lvl="0" algn="ctr">
              <a:buClr>
                <a:srgbClr val="1CADE4"/>
              </a:buClr>
            </a:pPr>
            <a:r>
              <a:rPr lang="hr-H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7.IX.2015.</a:t>
            </a:r>
            <a:endParaRPr lang="hr-HR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75803"/>
            <a:ext cx="3470856" cy="2603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26" y="118622"/>
            <a:ext cx="2205051" cy="4260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7" y="347053"/>
            <a:ext cx="238125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1" y="1332835"/>
            <a:ext cx="3129566" cy="30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41668"/>
            <a:ext cx="9720072" cy="1943164"/>
          </a:xfrm>
        </p:spPr>
        <p:txBody>
          <a:bodyPr/>
          <a:lstStyle/>
          <a:p>
            <a:r>
              <a:rPr lang="hr-HR" dirty="0" smtClean="0"/>
              <a:t>SRČANO-KRVOŽILNI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68191"/>
            <a:ext cx="4127421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PULS – odražava rad srca, normalan je 60-80 u minuti</a:t>
            </a:r>
          </a:p>
          <a:p>
            <a:pPr marL="0" indent="0">
              <a:buNone/>
            </a:pPr>
            <a:r>
              <a:rPr lang="hr-HR" dirty="0" smtClean="0"/>
              <a:t>- arterije – vode krv od srca prema periferiji – arterijsko krvarenje u mlazu, prskajuće, krv svijetlocrvena</a:t>
            </a:r>
          </a:p>
          <a:p>
            <a:pPr marL="0" indent="0">
              <a:buNone/>
            </a:pPr>
            <a:r>
              <a:rPr lang="hr-HR" dirty="0" smtClean="0"/>
              <a:t>- vene – vode krv od periferije prema srcu – vensko krvarenje </a:t>
            </a:r>
            <a:r>
              <a:rPr lang="hr-HR" dirty="0" err="1" smtClean="0"/>
              <a:t>cureće</a:t>
            </a:r>
            <a:r>
              <a:rPr lang="hr-HR" dirty="0" smtClean="0"/>
              <a:t>, krv tamnocrvena</a:t>
            </a:r>
          </a:p>
          <a:p>
            <a:pPr marL="0" indent="0">
              <a:buNone/>
            </a:pPr>
            <a:r>
              <a:rPr lang="hr-HR" dirty="0" smtClean="0"/>
              <a:t>- odrastao zdrav muškarac ima 5-6 litara krvi – krv se sastoji od krvne tekućine (plazme) i krvnih stanica – krvne stanice su crvene (eritrociti), bijele (leukociti) i krvne pločice (trombociti)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55" y="2029065"/>
            <a:ext cx="5784074" cy="39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28789"/>
            <a:ext cx="9720072" cy="1956043"/>
          </a:xfrm>
        </p:spPr>
        <p:txBody>
          <a:bodyPr/>
          <a:lstStyle/>
          <a:p>
            <a:r>
              <a:rPr lang="hr-HR" dirty="0" smtClean="0"/>
              <a:t>PROBAVNI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68192"/>
            <a:ext cx="6200920" cy="5022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- usna šupljina (jezik, zubi, slinovnice), ždrijelo, jednjak, želudac, dvanaesterac, tanko crijevo (cca 7 m) i debelo crijevo (cca 1.5 m)</a:t>
            </a:r>
          </a:p>
          <a:p>
            <a:pPr marL="0" indent="0">
              <a:buNone/>
            </a:pPr>
            <a:r>
              <a:rPr lang="hr-HR" dirty="0" smtClean="0"/>
              <a:t>- jetra i gušterača – kao žlijezde s vanjskim lučenjem dio probavnog sustava – izvodni kanali u dvanaestercu</a:t>
            </a:r>
          </a:p>
          <a:p>
            <a:pPr marL="0" indent="0">
              <a:buNone/>
            </a:pPr>
            <a:r>
              <a:rPr lang="hr-HR" dirty="0" smtClean="0"/>
              <a:t>- hrana se žvače i natapa slinom, u želucu razgrađuje želučanim sokovima, u dvanaestercu dodatno sokovima </a:t>
            </a:r>
            <a:r>
              <a:rPr lang="hr-HR" dirty="0" err="1" smtClean="0"/>
              <a:t>jetre</a:t>
            </a:r>
            <a:r>
              <a:rPr lang="hr-HR" dirty="0" smtClean="0"/>
              <a:t> i gušterače, zatim se u tankom crijevu upijaju hranjivi sastojci (crijevne resice), u debelom crijevu se upija voda i formira od neprobavljenih ostataka stolica</a:t>
            </a:r>
          </a:p>
          <a:p>
            <a:pPr marL="0" indent="0">
              <a:buNone/>
            </a:pPr>
            <a:r>
              <a:rPr lang="hr-HR" dirty="0" smtClean="0"/>
              <a:t>- na dan se luči oko 300 g stolice; normalan ritam pražnjenja od 3x dnevno do1x u 3 dana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14" y="128789"/>
            <a:ext cx="4546288" cy="64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57577"/>
            <a:ext cx="9720072" cy="1827255"/>
          </a:xfrm>
        </p:spPr>
        <p:txBody>
          <a:bodyPr/>
          <a:lstStyle/>
          <a:p>
            <a:r>
              <a:rPr lang="hr-HR" dirty="0" smtClean="0"/>
              <a:t>MOKRAĆNI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506828"/>
            <a:ext cx="4900154" cy="4802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- dva bubrega, dva mokraćovoda (</a:t>
            </a:r>
            <a:r>
              <a:rPr lang="hr-HR" sz="2400" dirty="0" err="1" smtClean="0"/>
              <a:t>ureter</a:t>
            </a:r>
            <a:r>
              <a:rPr lang="hr-HR" sz="2400" dirty="0" smtClean="0"/>
              <a:t>), mokraćni mjehur, mokraćna cijev (uretra)</a:t>
            </a:r>
          </a:p>
          <a:p>
            <a:pPr marL="0" indent="0">
              <a:buNone/>
            </a:pPr>
            <a:r>
              <a:rPr lang="hr-HR" sz="2400" dirty="0" smtClean="0"/>
              <a:t>- bubrezi filtriraju krv, skupljaju štetne sastojke i izbacuju ih u obliku mokraće</a:t>
            </a:r>
          </a:p>
          <a:p>
            <a:pPr marL="0" indent="0">
              <a:buNone/>
            </a:pPr>
            <a:r>
              <a:rPr lang="hr-HR" sz="2400" dirty="0" smtClean="0"/>
              <a:t>- zdrava osoba 4-6 puta na dan izmokri 1-2 L mokraće (urina)</a:t>
            </a:r>
          </a:p>
          <a:p>
            <a:pPr marL="0" indent="0">
              <a:buNone/>
            </a:pPr>
            <a:r>
              <a:rPr lang="hr-HR" sz="2400" dirty="0" smtClean="0"/>
              <a:t>- muška mokraćna cijev (dulja od ženske) prolazi kroz prostatu (koja proizvodi sjemenu tekućinu), pa u slučaju bolesti prostate može doći do otežanog mokrenja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3" y="257577"/>
            <a:ext cx="57023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03031"/>
            <a:ext cx="9720072" cy="1981801"/>
          </a:xfrm>
        </p:spPr>
        <p:txBody>
          <a:bodyPr/>
          <a:lstStyle/>
          <a:p>
            <a:r>
              <a:rPr lang="hr-HR" dirty="0" smtClean="0"/>
              <a:t>ŽIVČANI SUSTAV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16" y="1352281"/>
            <a:ext cx="6770084" cy="40402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58344"/>
            <a:ext cx="5325157" cy="486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- osnovna građevna jedinica je živčana stanica ili neuron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- dijeli se na središnji i periferni živčani sustav</a:t>
            </a:r>
          </a:p>
          <a:p>
            <a:pPr marL="0" indent="0">
              <a:buNone/>
            </a:pPr>
            <a:r>
              <a:rPr lang="hr-HR" sz="2400" dirty="0" smtClean="0"/>
              <a:t>- središnji čine veliki i mali mozak, produžena i </a:t>
            </a:r>
            <a:r>
              <a:rPr lang="hr-HR" sz="2400" dirty="0" err="1" smtClean="0"/>
              <a:t>kralježnična</a:t>
            </a:r>
            <a:r>
              <a:rPr lang="hr-HR" sz="2400" dirty="0" smtClean="0"/>
              <a:t> moždina; zaštićeni u koštanom oklopu (lubanja i kosti kralježnice), ovojnicama i tekućini (likvoru)</a:t>
            </a:r>
          </a:p>
          <a:p>
            <a:pPr marL="0" indent="0">
              <a:buNone/>
            </a:pPr>
            <a:r>
              <a:rPr lang="hr-HR" sz="2400" dirty="0" smtClean="0"/>
              <a:t>- veliki mozak upravlja tjelesnim i duhovnim životom; u malom mozgu je centar za ravnotežu; u produženoj moždini centri za disanje, rad srca i krvotoka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579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5910"/>
            <a:ext cx="9720072" cy="1968922"/>
          </a:xfrm>
        </p:spPr>
        <p:txBody>
          <a:bodyPr/>
          <a:lstStyle/>
          <a:p>
            <a:r>
              <a:rPr lang="hr-HR" dirty="0" smtClean="0"/>
              <a:t>ŽIVČANI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545465"/>
            <a:ext cx="4810002" cy="502276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periferni živčani sustav dijeli se na voljni ili motorički i nevoljni ili autonomni</a:t>
            </a:r>
          </a:p>
          <a:p>
            <a:pPr marL="0" indent="0">
              <a:buNone/>
            </a:pPr>
            <a:r>
              <a:rPr lang="hr-HR" dirty="0" smtClean="0"/>
              <a:t>- nevoljni živci imaju jezgre u produženoj i </a:t>
            </a:r>
            <a:r>
              <a:rPr lang="hr-HR" dirty="0" err="1" smtClean="0"/>
              <a:t>kralježničnoj</a:t>
            </a:r>
            <a:r>
              <a:rPr lang="hr-HR" dirty="0" smtClean="0"/>
              <a:t> moždini, pokreću i reguliraju rad unutarnjih organa</a:t>
            </a:r>
          </a:p>
          <a:p>
            <a:pPr marL="0" indent="0">
              <a:buNone/>
            </a:pPr>
            <a:r>
              <a:rPr lang="hr-HR" dirty="0" smtClean="0"/>
              <a:t>- voljni živci imaju ulazna i izlazna vlakna; prva primaju podražaj, a druga reagiraju iniciranjem odgovarajuće radnje</a:t>
            </a:r>
          </a:p>
          <a:p>
            <a:pPr marL="0" indent="0">
              <a:buNone/>
            </a:pPr>
            <a:r>
              <a:rPr lang="hr-HR" dirty="0" smtClean="0"/>
              <a:t>- živčana se vlakna križaju, pa moždana polutka jedne strane upravlja pokretima na drugoj strani tijela</a:t>
            </a:r>
          </a:p>
          <a:p>
            <a:pPr marL="0" indent="0">
              <a:buNone/>
            </a:pPr>
            <a:r>
              <a:rPr lang="hr-HR" dirty="0" smtClean="0"/>
              <a:t>- 31 par perifernih i 12 pari moždanih živaca (za osjetila)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1" y="364886"/>
            <a:ext cx="6047330" cy="59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5911"/>
            <a:ext cx="9720072" cy="1968922"/>
          </a:xfrm>
        </p:spPr>
        <p:txBody>
          <a:bodyPr/>
          <a:lstStyle/>
          <a:p>
            <a:r>
              <a:rPr lang="hr-HR" dirty="0" smtClean="0"/>
              <a:t>OSJETILA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29555"/>
            <a:ext cx="9720073" cy="487980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- 6 – vid, sluh</a:t>
            </a:r>
            <a:r>
              <a:rPr lang="hr-HR" dirty="0"/>
              <a:t> </a:t>
            </a:r>
            <a:r>
              <a:rPr lang="hr-HR" dirty="0" smtClean="0"/>
              <a:t>i ravnoteža, miris, okus, dodir, toplina</a:t>
            </a:r>
          </a:p>
          <a:p>
            <a:pPr marL="0" indent="0">
              <a:buNone/>
            </a:pPr>
            <a:r>
              <a:rPr lang="hr-HR" dirty="0" smtClean="0"/>
              <a:t>- oči – očne jabučice (vid), očni mišići (pokretanje jabučice u željenom smjeru) i vjeđe (zaštitna uloga); slika predmeta se kroz leću i staklovinu projicira na mrežnicu, koja sliku šalje vidnim živcem u centar za vid u mozgu (očima se gleda, mozgom doživljava)</a:t>
            </a:r>
          </a:p>
          <a:p>
            <a:pPr marL="0" indent="0">
              <a:buNone/>
            </a:pPr>
            <a:r>
              <a:rPr lang="hr-HR" dirty="0" smtClean="0"/>
              <a:t>- uši – </a:t>
            </a:r>
            <a:r>
              <a:rPr lang="hr-HR" dirty="0"/>
              <a:t>o</a:t>
            </a:r>
            <a:r>
              <a:rPr lang="hr-HR" dirty="0" smtClean="0"/>
              <a:t>rgan sluha i ravnoteže; vanjsko, unutarnje i srednje uho; ušna školjka prikuplja zvukove koji </a:t>
            </a:r>
            <a:r>
              <a:rPr lang="hr-HR" dirty="0" err="1" smtClean="0"/>
              <a:t>zvukovodom</a:t>
            </a:r>
            <a:r>
              <a:rPr lang="hr-HR" dirty="0" smtClean="0"/>
              <a:t> dolaze do bubnjića (vanjsko); titraji bubnjića se zvučnim koščicama (čekić, nakovanj i stremen) prenose do pužnice (srednje uho); unutarnje uho čini pužnica kroz koju prolazi slušni živac, a kao organ ravnoteže tu su i tri polukružna kanalića</a:t>
            </a:r>
          </a:p>
          <a:p>
            <a:pPr marL="0" indent="0">
              <a:buNone/>
            </a:pPr>
            <a:r>
              <a:rPr lang="hr-HR" dirty="0" smtClean="0"/>
              <a:t>- nos – organ njuha (važan za pomorce jer upozorava na opasnost)</a:t>
            </a:r>
          </a:p>
          <a:p>
            <a:pPr marL="0" indent="0">
              <a:buNone/>
            </a:pPr>
            <a:r>
              <a:rPr lang="hr-HR" dirty="0" smtClean="0"/>
              <a:t>- jezik – organ okusa</a:t>
            </a:r>
          </a:p>
          <a:p>
            <a:pPr marL="0" indent="0">
              <a:buNone/>
            </a:pPr>
            <a:r>
              <a:rPr lang="hr-HR" dirty="0" smtClean="0"/>
              <a:t>- osjetila dodira i topline – u koži, naročito na prstima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73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06062"/>
            <a:ext cx="9720072" cy="1878770"/>
          </a:xfrm>
        </p:spPr>
        <p:txBody>
          <a:bodyPr/>
          <a:lstStyle/>
          <a:p>
            <a:r>
              <a:rPr lang="hr-HR" smtClean="0"/>
              <a:t>SUSTAV ŽLIJEZDA S UNUTARNJIM IZLUČIVANJEM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81070"/>
            <a:ext cx="9720073" cy="482829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 smtClean="0"/>
              <a:t>i</a:t>
            </a:r>
            <a:r>
              <a:rPr lang="hr-HR" dirty="0" smtClean="0"/>
              <a:t>zlučuju tvari pod nazivom hormoni koje reguliraju razne životne funkcije</a:t>
            </a:r>
          </a:p>
          <a:p>
            <a:pPr marL="0" indent="0">
              <a:buNone/>
            </a:pPr>
            <a:r>
              <a:rPr lang="hr-HR" dirty="0" smtClean="0"/>
              <a:t>- hipofiza se nalazi na mozgu kao „privjesak” i regulira rad svih ostalih žlijezdi s unutarnjim izlučivanjem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 smtClean="0"/>
              <a:t>š</a:t>
            </a:r>
            <a:r>
              <a:rPr lang="hr-HR" dirty="0" smtClean="0"/>
              <a:t>titna žlijezda se nalazi na prednjoj strani vrata, regulira metabolizam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 err="1" smtClean="0"/>
              <a:t>d</a:t>
            </a:r>
            <a:r>
              <a:rPr lang="hr-HR" dirty="0" err="1" smtClean="0"/>
              <a:t>oštitne</a:t>
            </a:r>
            <a:r>
              <a:rPr lang="hr-HR" dirty="0" smtClean="0"/>
              <a:t> žlijezde se nalaze pored štitne, a reguliraju rast kostiju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 smtClean="0"/>
              <a:t>p</a:t>
            </a:r>
            <a:r>
              <a:rPr lang="hr-HR" dirty="0" smtClean="0"/>
              <a:t>rsna žlijezda sudjeluje u razvoju imuniteta, iščezava po pubertetu</a:t>
            </a:r>
          </a:p>
          <a:p>
            <a:pPr marL="0" indent="0">
              <a:buNone/>
            </a:pPr>
            <a:r>
              <a:rPr lang="hr-HR" dirty="0" smtClean="0"/>
              <a:t>- gušterača je žlijezda s vanjskim lučenjem, ali ima i tzv. </a:t>
            </a:r>
            <a:r>
              <a:rPr lang="hr-HR" dirty="0" err="1" smtClean="0"/>
              <a:t>Langerhansove</a:t>
            </a:r>
            <a:r>
              <a:rPr lang="hr-HR" dirty="0" smtClean="0"/>
              <a:t> otočiće koji luče hormon inzulin odgovoran za metabolizam </a:t>
            </a:r>
            <a:r>
              <a:rPr lang="hr-HR" dirty="0" smtClean="0"/>
              <a:t>šećer</a:t>
            </a:r>
            <a:r>
              <a:rPr lang="hr-HR" dirty="0" smtClean="0"/>
              <a:t>a (dijabetes!)</a:t>
            </a:r>
          </a:p>
          <a:p>
            <a:pPr marL="0" indent="0">
              <a:buNone/>
            </a:pPr>
            <a:r>
              <a:rPr lang="hr-HR" dirty="0" smtClean="0"/>
              <a:t>- nadbubrežne žlijezde reguliraju rad srca, krvni tlak i metabolizam nekih minerala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/>
              <a:t>s</a:t>
            </a:r>
            <a:r>
              <a:rPr lang="hr-HR" dirty="0" smtClean="0"/>
              <a:t>polne žlijezde – u muškaraca sjemenici, u žena jajnici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70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8" y="585216"/>
            <a:ext cx="5718611" cy="5566114"/>
          </a:xfrm>
        </p:spPr>
      </p:pic>
    </p:spTree>
    <p:extLst>
      <p:ext uri="{BB962C8B-B14F-4D97-AF65-F5344CB8AC3E}">
        <p14:creationId xmlns:p14="http://schemas.microsoft.com/office/powerpoint/2010/main" val="41741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3" y="585216"/>
            <a:ext cx="10431887" cy="578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dirty="0" smtClean="0"/>
              <a:t>Uvodni pojmovi:</a:t>
            </a:r>
          </a:p>
          <a:p>
            <a:pPr marL="0" indent="0">
              <a:buNone/>
            </a:pPr>
            <a:r>
              <a:rPr lang="hr-HR" sz="3000" dirty="0" smtClean="0"/>
              <a:t>ANATOMIJA – opisuje kako je i od čega građen ljudski organizam</a:t>
            </a:r>
          </a:p>
          <a:p>
            <a:pPr marL="0" indent="0">
              <a:buNone/>
            </a:pPr>
            <a:r>
              <a:rPr lang="hr-HR" sz="3000" dirty="0" smtClean="0"/>
              <a:t>FIZIOLOGIJA – uči kako funkcioniraju pojedini organi i organizam kao cjelina</a:t>
            </a:r>
          </a:p>
          <a:p>
            <a:pPr marL="0" indent="0">
              <a:buNone/>
            </a:pPr>
            <a:r>
              <a:rPr lang="hr-HR" sz="3000" dirty="0" smtClean="0"/>
              <a:t>STANICA – osnovna građevna jedinica ljudskog organizma</a:t>
            </a:r>
          </a:p>
          <a:p>
            <a:pPr marL="0" indent="0">
              <a:buNone/>
            </a:pPr>
            <a:r>
              <a:rPr lang="hr-HR" sz="3000" dirty="0" smtClean="0"/>
              <a:t>TKIVO – skupina stanica s istom građom i istom funkcijom</a:t>
            </a:r>
          </a:p>
          <a:p>
            <a:pPr marL="0" indent="0">
              <a:buNone/>
            </a:pPr>
            <a:r>
              <a:rPr lang="hr-HR" sz="3000" dirty="0" smtClean="0"/>
              <a:t>ORGAN – skupina nekoliko različitih tkiva</a:t>
            </a:r>
          </a:p>
          <a:p>
            <a:pPr marL="0" indent="0">
              <a:buNone/>
            </a:pPr>
            <a:r>
              <a:rPr lang="hr-HR" sz="3000" dirty="0" smtClean="0"/>
              <a:t>SUSTAV – skupina nekoliko organa koji vrše zajedničku složenu funkciju</a:t>
            </a:r>
            <a:endParaRPr lang="hr-HR" sz="3000" dirty="0"/>
          </a:p>
          <a:p>
            <a:pPr marL="0" indent="0">
              <a:buNone/>
            </a:pPr>
            <a:r>
              <a:rPr lang="hr-HR" sz="3000" dirty="0" smtClean="0"/>
              <a:t>TIJELO ili ORGANIZAM – skup svih sustava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41473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2" y="585216"/>
            <a:ext cx="9855559" cy="572414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ORGANSKI SUSTAVI:</a:t>
            </a:r>
          </a:p>
          <a:p>
            <a:pPr marL="0" indent="0">
              <a:buNone/>
            </a:pPr>
            <a:r>
              <a:rPr lang="hr-HR" dirty="0" smtClean="0"/>
              <a:t>1) živčani </a:t>
            </a:r>
            <a:r>
              <a:rPr lang="hr-HR" dirty="0" smtClean="0"/>
              <a:t>ili nervni                                10) dišni ili respiratorni</a:t>
            </a:r>
          </a:p>
          <a:p>
            <a:pPr marL="0" indent="0">
              <a:buNone/>
            </a:pPr>
            <a:r>
              <a:rPr lang="hr-HR" dirty="0" smtClean="0"/>
              <a:t>2) </a:t>
            </a:r>
            <a:r>
              <a:rPr lang="hr-HR" dirty="0" err="1" smtClean="0"/>
              <a:t>krvnožilni</a:t>
            </a:r>
            <a:r>
              <a:rPr lang="hr-HR" dirty="0" smtClean="0"/>
              <a:t> ili kardiovaskularni         </a:t>
            </a:r>
            <a:r>
              <a:rPr lang="hr-HR" sz="1000" dirty="0" smtClean="0"/>
              <a:t> </a:t>
            </a:r>
            <a:r>
              <a:rPr lang="hr-HR" dirty="0" smtClean="0"/>
              <a:t>    11) spolni ili reproduktivni</a:t>
            </a:r>
          </a:p>
          <a:p>
            <a:pPr marL="0" indent="0">
              <a:buNone/>
            </a:pPr>
            <a:r>
              <a:rPr lang="hr-HR" dirty="0" smtClean="0"/>
              <a:t>3) mišićni ili </a:t>
            </a:r>
            <a:r>
              <a:rPr lang="hr-HR" dirty="0" err="1" smtClean="0"/>
              <a:t>muskularni</a:t>
            </a:r>
            <a:r>
              <a:rPr lang="hr-HR" dirty="0" smtClean="0"/>
              <a:t>                           12) mokraćni ili urinarni</a:t>
            </a:r>
          </a:p>
          <a:p>
            <a:pPr marL="0" indent="0">
              <a:buNone/>
            </a:pPr>
            <a:r>
              <a:rPr lang="hr-HR" dirty="0" smtClean="0"/>
              <a:t>4) </a:t>
            </a:r>
            <a:r>
              <a:rPr lang="hr-HR" dirty="0" err="1" smtClean="0"/>
              <a:t>koštanozglobni</a:t>
            </a:r>
            <a:r>
              <a:rPr lang="hr-HR" dirty="0" smtClean="0"/>
              <a:t> (ovaj i prethodni se često navode kao </a:t>
            </a:r>
            <a:r>
              <a:rPr lang="hr-HR" dirty="0" err="1" smtClean="0"/>
              <a:t>osteomuskularni</a:t>
            </a:r>
            <a:r>
              <a:rPr lang="hr-HR" dirty="0" smtClean="0"/>
              <a:t> i </a:t>
            </a:r>
            <a:r>
              <a:rPr lang="hr-HR" dirty="0" err="1" smtClean="0"/>
              <a:t>lokomotorni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r>
              <a:rPr lang="hr-HR" dirty="0" smtClean="0"/>
              <a:t>5) probavni ili digestivni</a:t>
            </a:r>
          </a:p>
          <a:p>
            <a:pPr marL="0" indent="0">
              <a:buNone/>
            </a:pPr>
            <a:r>
              <a:rPr lang="hr-HR" dirty="0" smtClean="0"/>
              <a:t>6) osjetilni ili senzorni</a:t>
            </a:r>
          </a:p>
          <a:p>
            <a:pPr marL="0" indent="0">
              <a:buNone/>
            </a:pPr>
            <a:r>
              <a:rPr lang="hr-HR" dirty="0" smtClean="0"/>
              <a:t>7) sustav žlijezda s unutarnjim izlučivanjem ili endokrini</a:t>
            </a:r>
          </a:p>
          <a:p>
            <a:pPr marL="0" indent="0">
              <a:buNone/>
            </a:pPr>
            <a:r>
              <a:rPr lang="hr-HR" dirty="0" smtClean="0"/>
              <a:t>8) sustav žlijezda s vanjskim izlučivanjem ili </a:t>
            </a:r>
            <a:r>
              <a:rPr lang="hr-HR" dirty="0" err="1" smtClean="0"/>
              <a:t>egzokrini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9) koža i sluznice</a:t>
            </a:r>
          </a:p>
          <a:p>
            <a:pPr marL="0" indent="0">
              <a:buNone/>
            </a:pPr>
            <a:r>
              <a:rPr lang="hr-HR" dirty="0" smtClean="0"/>
              <a:t>MOZAK – upravlja svim sustavima i harmonizira ih</a:t>
            </a:r>
          </a:p>
          <a:p>
            <a:pPr marL="0" indent="0">
              <a:buNone/>
            </a:pPr>
            <a:r>
              <a:rPr lang="hr-HR" dirty="0" smtClean="0"/>
              <a:t>BOLEST – poremećaj u bilo kojem organu ili sustavu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68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63" y="103031"/>
            <a:ext cx="9868437" cy="1081825"/>
          </a:xfrm>
        </p:spPr>
        <p:txBody>
          <a:bodyPr/>
          <a:lstStyle/>
          <a:p>
            <a:r>
              <a:rPr lang="hr-HR" dirty="0" smtClean="0"/>
              <a:t>KOŽA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6" y="1615489"/>
            <a:ext cx="6156360" cy="42701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4" y="991674"/>
            <a:ext cx="4662152" cy="549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- štiti organizam od mehaničkih ozljeda, od utjecaja topline, hladnoće i Sunca, kemijskih utjecaja i prodiranja mikroorganizama</a:t>
            </a:r>
          </a:p>
          <a:p>
            <a:pPr marL="0" indent="0">
              <a:buNone/>
            </a:pPr>
            <a:r>
              <a:rPr lang="hr-HR" dirty="0" smtClean="0"/>
              <a:t>- sudjeluje u regulaciji temperature – znojem se hladi organizam i izlučuju štetne tvari</a:t>
            </a:r>
          </a:p>
          <a:p>
            <a:pPr marL="0" indent="0">
              <a:buNone/>
            </a:pPr>
            <a:r>
              <a:rPr lang="hr-HR" dirty="0" smtClean="0"/>
              <a:t>- kožu čine tri sloja, gornji čine pločaste stanice koje se stalno mijenjaju</a:t>
            </a:r>
          </a:p>
          <a:p>
            <a:pPr marL="0" indent="0">
              <a:buNone/>
            </a:pPr>
            <a:r>
              <a:rPr lang="hr-HR" dirty="0" smtClean="0"/>
              <a:t>- u sastav kože spadaju i nokti i dlake – na tjelesnim otvorima prelazi u sluznicu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/>
              <a:t>k</a:t>
            </a:r>
            <a:r>
              <a:rPr lang="hr-HR" dirty="0" smtClean="0"/>
              <a:t>od pregleda bolesnika treba paziti na kontinuitet kože tj. ozljede, pojavu osipa i njenu boju, vlažnost i toplinu kao pokazatelje općeg stanja organizma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32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103032"/>
            <a:ext cx="9932831" cy="1275007"/>
          </a:xfrm>
        </p:spPr>
        <p:txBody>
          <a:bodyPr/>
          <a:lstStyle/>
          <a:p>
            <a:r>
              <a:rPr lang="hr-HR" dirty="0" smtClean="0"/>
              <a:t>KOSTI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70" y="1043189"/>
            <a:ext cx="7379593" cy="553791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/>
              <a:t>k</a:t>
            </a:r>
            <a:r>
              <a:rPr lang="hr-HR" dirty="0" smtClean="0"/>
              <a:t>ostur služi kao oslonac čitavom tijelu, omogućuje kretanje i rad</a:t>
            </a:r>
          </a:p>
          <a:p>
            <a:pPr marL="0" indent="0">
              <a:buNone/>
            </a:pPr>
            <a:r>
              <a:rPr lang="hr-HR" dirty="0" smtClean="0"/>
              <a:t>- koštano tkivo, na površini tvrdo, u dubini šupljikavo; na površini pokosnica bogata živčanim završecima</a:t>
            </a:r>
          </a:p>
          <a:p>
            <a:pPr marL="0" indent="0">
              <a:buNone/>
            </a:pPr>
            <a:r>
              <a:rPr lang="hr-HR" dirty="0" smtClean="0"/>
              <a:t>- koštana srž u šupljinama kostiju; kod nekih kostiju ona proizvodi krvne stanice</a:t>
            </a:r>
          </a:p>
          <a:p>
            <a:pPr marL="0" indent="0">
              <a:buNone/>
            </a:pPr>
            <a:r>
              <a:rPr lang="hr-HR" dirty="0" smtClean="0"/>
              <a:t>- međusobno su povezane zglobovima</a:t>
            </a:r>
          </a:p>
          <a:p>
            <a:pPr marL="0" indent="0">
              <a:buNone/>
            </a:pPr>
            <a:r>
              <a:rPr lang="hr-HR" dirty="0" smtClean="0"/>
              <a:t>- kostur dijelimo na tri grupe: kosti glave, trupa i udova</a:t>
            </a:r>
          </a:p>
          <a:p>
            <a:pPr marL="0" indent="0">
              <a:buNone/>
            </a:pPr>
            <a:r>
              <a:rPr lang="hr-HR" dirty="0" smtClean="0"/>
              <a:t>- kosti glave: lubanjske kosti i kosti lica</a:t>
            </a:r>
          </a:p>
          <a:p>
            <a:pPr marL="0" indent="0">
              <a:buNone/>
            </a:pPr>
            <a:r>
              <a:rPr lang="hr-HR" dirty="0" smtClean="0"/>
              <a:t>- kosti trupa: kralježnica (33 kralješka), rebra (12 pari) i prsna kost</a:t>
            </a:r>
          </a:p>
          <a:p>
            <a:pPr marL="0" indent="0">
              <a:buNone/>
            </a:pPr>
            <a:r>
              <a:rPr lang="hr-HR" dirty="0" smtClean="0"/>
              <a:t>- kosti udova: gornji i donji udovi</a:t>
            </a:r>
          </a:p>
          <a:p>
            <a:pPr marL="0" indent="0">
              <a:buNone/>
            </a:pPr>
            <a:r>
              <a:rPr lang="hr-HR" dirty="0" smtClean="0"/>
              <a:t>- kod pregleda bolesnika tražimo bolnost, oteklinu, deformaciju…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0"/>
            <a:ext cx="354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41668"/>
            <a:ext cx="9720072" cy="1943164"/>
          </a:xfrm>
        </p:spPr>
        <p:txBody>
          <a:bodyPr/>
          <a:lstStyle/>
          <a:p>
            <a:r>
              <a:rPr lang="hr-HR" dirty="0" smtClean="0"/>
              <a:t>ZGLOBOVI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84101"/>
            <a:ext cx="3328931" cy="4725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- omogućavaju pokretanje kostiju radi kretanja, rada, disanja i drugih funkcija</a:t>
            </a:r>
          </a:p>
          <a:p>
            <a:pPr marL="0" indent="0">
              <a:buNone/>
            </a:pPr>
            <a:r>
              <a:rPr lang="hr-HR" sz="2400" dirty="0" smtClean="0"/>
              <a:t>- glavica i čašica kosti koje se uklapaju jedna u drugu, presvučene hrskavicom</a:t>
            </a:r>
          </a:p>
          <a:p>
            <a:pPr marL="0" indent="0">
              <a:buNone/>
            </a:pPr>
            <a:r>
              <a:rPr lang="hr-HR" sz="2400" dirty="0" smtClean="0"/>
              <a:t>- zglobna čahura, zglobna tekućina i ligamenti</a:t>
            </a:r>
          </a:p>
          <a:p>
            <a:pPr marL="0" indent="0">
              <a:buNone/>
            </a:pPr>
            <a:r>
              <a:rPr lang="hr-HR" sz="2400" dirty="0" smtClean="0"/>
              <a:t>- kod pregleda bolesnika tražimo bolnost, deformaciju, oteklinu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7" y="1113250"/>
            <a:ext cx="627644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06063"/>
            <a:ext cx="9720072" cy="1878770"/>
          </a:xfrm>
        </p:spPr>
        <p:txBody>
          <a:bodyPr/>
          <a:lstStyle/>
          <a:p>
            <a:r>
              <a:rPr lang="hr-HR" dirty="0" smtClean="0"/>
              <a:t>MIŠIĆI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532586"/>
            <a:ext cx="5845880" cy="477677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tri skupine: poprečnoprugasti, glatki i srčani</a:t>
            </a:r>
          </a:p>
          <a:p>
            <a:pPr marL="0" indent="0">
              <a:buNone/>
            </a:pPr>
            <a:r>
              <a:rPr lang="hr-HR" dirty="0" smtClean="0"/>
              <a:t>- poprečnoprugasti pod utjecajem naše volje; mišićna vlakna u snopovima obavijenima ovojnicom, mišiće čine sustavi snopića i snopova; na krajevima tetive; svaki mišić ima polazište i hvatište i premošćuje zglob; stezanjem se ostvaruje pokret</a:t>
            </a:r>
          </a:p>
          <a:p>
            <a:pPr marL="0" indent="0">
              <a:buNone/>
            </a:pPr>
            <a:r>
              <a:rPr lang="hr-HR" dirty="0" smtClean="0"/>
              <a:t>- glatki nisu pod nadzorom volje, nalaze se u unutarnjim organima, uključujući i krvne žile; ispomažu funkcije organa</a:t>
            </a:r>
          </a:p>
          <a:p>
            <a:pPr marL="0" indent="0">
              <a:buNone/>
            </a:pPr>
            <a:r>
              <a:rPr lang="hr-HR" dirty="0" smtClean="0"/>
              <a:t>- srčani mišić posebne strukture, pokreće srce, također nije pod nadzorom volje</a:t>
            </a:r>
          </a:p>
          <a:p>
            <a:pPr marL="0" indent="0">
              <a:buNone/>
            </a:pPr>
            <a:r>
              <a:rPr lang="hr-HR" dirty="0" smtClean="0"/>
              <a:t>- kod bolesnika i ovdje tražimo bolnost, deformaciju i oteklinu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01" y="1532586"/>
            <a:ext cx="4822735" cy="39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2" y="193183"/>
            <a:ext cx="9855558" cy="1891649"/>
          </a:xfrm>
        </p:spPr>
        <p:txBody>
          <a:bodyPr/>
          <a:lstStyle/>
          <a:p>
            <a:r>
              <a:rPr lang="hr-HR" dirty="0" smtClean="0"/>
              <a:t>DIŠNI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3" y="1558343"/>
            <a:ext cx="6220496" cy="4919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- nos, grkljan, dušnik</a:t>
            </a:r>
          </a:p>
          <a:p>
            <a:pPr marL="0" indent="0">
              <a:buNone/>
            </a:pPr>
            <a:r>
              <a:rPr lang="hr-HR" dirty="0" smtClean="0"/>
              <a:t>- dušnik se grana u dvije dušnice, a one pak u sve sitnije i sitnije grančice koje završavaju u plućnim mjehurićima obavijenima mrežom kapilara</a:t>
            </a:r>
          </a:p>
          <a:p>
            <a:pPr marL="0" indent="0">
              <a:buNone/>
            </a:pPr>
            <a:r>
              <a:rPr lang="hr-HR" dirty="0" smtClean="0"/>
              <a:t>- disanje potpomažu ošit (dijafragma) i </a:t>
            </a:r>
            <a:r>
              <a:rPr lang="hr-HR" dirty="0" err="1" smtClean="0"/>
              <a:t>rebreni</a:t>
            </a:r>
            <a:r>
              <a:rPr lang="hr-HR" dirty="0" smtClean="0"/>
              <a:t> mišići</a:t>
            </a:r>
          </a:p>
          <a:p>
            <a:pPr marL="0" indent="0">
              <a:buNone/>
            </a:pPr>
            <a:r>
              <a:rPr lang="hr-HR" dirty="0" smtClean="0"/>
              <a:t>- 16 puta u minuti normalan je ritam disanja</a:t>
            </a:r>
          </a:p>
          <a:p>
            <a:pPr marL="0" indent="0">
              <a:buNone/>
            </a:pPr>
            <a:r>
              <a:rPr lang="hr-HR" dirty="0" smtClean="0"/>
              <a:t>- u plućnim mjehurićima kisik iz zraka prelazi u krv, a krv se oslobađa ugljičnog dioksida; venska krv postaje arterijska</a:t>
            </a:r>
          </a:p>
          <a:p>
            <a:pPr marL="0" indent="0">
              <a:buNone/>
            </a:pPr>
            <a:r>
              <a:rPr lang="hr-HR" dirty="0" smtClean="0"/>
              <a:t>- kod bolesnika gledamo postojanje disanja, ritam disanja, postojanje zapreka u dišnim putevima, sekret</a:t>
            </a:r>
            <a:r>
              <a:rPr lang="hr-HR" dirty="0"/>
              <a:t> </a:t>
            </a:r>
            <a:r>
              <a:rPr lang="hr-HR" dirty="0" smtClean="0"/>
              <a:t>i krvarenje iz dišnih puteva, korištenje dišne muskulature, itd.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39" y="1339403"/>
            <a:ext cx="4521426" cy="51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54546"/>
            <a:ext cx="9720072" cy="1891649"/>
          </a:xfrm>
        </p:spPr>
        <p:txBody>
          <a:bodyPr/>
          <a:lstStyle/>
          <a:p>
            <a:r>
              <a:rPr lang="hr-HR" dirty="0" smtClean="0"/>
              <a:t>SRČANO-KRVOŽILNI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493949"/>
            <a:ext cx="2414530" cy="481541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sastoji se od srca i arterijsko-venskog sustava krvnih žila</a:t>
            </a:r>
          </a:p>
          <a:p>
            <a:pPr marL="0" indent="0">
              <a:buNone/>
            </a:pPr>
            <a:r>
              <a:rPr lang="hr-HR" dirty="0" smtClean="0"/>
              <a:t>- srce je „crpka” koja tjera krv kroz čitav organizam; lijeva i desna pretklijetka i lijeva i desna klijetka; između pretklijetki i klijetki su zalisci koji sprečavaju vraćanje krvi</a:t>
            </a:r>
          </a:p>
          <a:p>
            <a:pPr marL="0" indent="0">
              <a:buNone/>
            </a:pPr>
            <a:r>
              <a:rPr lang="hr-HR" dirty="0" smtClean="0"/>
              <a:t>- KRVNI OPTOK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570344"/>
            <a:ext cx="4623515" cy="5739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49" y="3402921"/>
            <a:ext cx="3586508" cy="29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706</TotalTime>
  <Words>1400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Tw Cen MT</vt:lpstr>
      <vt:lpstr>Tw Cen MT Condensed</vt:lpstr>
      <vt:lpstr>Wingdings 3</vt:lpstr>
      <vt:lpstr>Integral</vt:lpstr>
      <vt:lpstr>RAZUMIJEVANJE STRUKTURE I FUNKCIJE TIJELA</vt:lpstr>
      <vt:lpstr>PowerPoint Presentation</vt:lpstr>
      <vt:lpstr>PowerPoint Presentation</vt:lpstr>
      <vt:lpstr>KOŽA</vt:lpstr>
      <vt:lpstr>KOSTI</vt:lpstr>
      <vt:lpstr>ZGLOBOVI</vt:lpstr>
      <vt:lpstr>MIŠIĆI</vt:lpstr>
      <vt:lpstr>DIŠNI SUSTAV</vt:lpstr>
      <vt:lpstr>SRČANO-KRVOŽILNI SUSTAV</vt:lpstr>
      <vt:lpstr>SRČANO-KRVOŽILNI SUSTAV</vt:lpstr>
      <vt:lpstr>PROBAVNI SUSTAV</vt:lpstr>
      <vt:lpstr>MOKRAĆNI SUSTAV</vt:lpstr>
      <vt:lpstr>ŽIVČANI SUSTAV</vt:lpstr>
      <vt:lpstr>ŽIVČANI SUSTAV</vt:lpstr>
      <vt:lpstr>OSJETILA</vt:lpstr>
      <vt:lpstr>SUSTAV ŽLIJEZDA S UNUTARNJIM IZLUČIVANJEM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RAZUMIJEVANJE STRUKTURE I FUNKCIJE TIJELA</dc:title>
  <dc:creator>Nikola</dc:creator>
  <cp:lastModifiedBy>Nikola</cp:lastModifiedBy>
  <cp:revision>34</cp:revision>
  <dcterms:created xsi:type="dcterms:W3CDTF">2015-09-11T10:54:09Z</dcterms:created>
  <dcterms:modified xsi:type="dcterms:W3CDTF">2015-09-13T12:02:03Z</dcterms:modified>
</cp:coreProperties>
</file>