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BE100-8F99-4587-BF58-9E391D9169DA}" type="doc">
      <dgm:prSet loTypeId="urn:microsoft.com/office/officeart/2005/8/layout/arrow2" loCatId="process" qsTypeId="urn:microsoft.com/office/officeart/2009/2/quickstyle/3d8" qsCatId="3D" csTypeId="urn:microsoft.com/office/officeart/2005/8/colors/accent2_4" csCatId="accent2" phldr="1"/>
      <dgm:spPr/>
    </dgm:pt>
    <dgm:pt modelId="{E5BA80AD-937E-408A-BBC8-D7AC0EEF7BFF}">
      <dgm:prSet phldrT="[Text]"/>
      <dgm:spPr/>
      <dgm:t>
        <a:bodyPr/>
        <a:lstStyle/>
        <a:p>
          <a:r>
            <a:rPr lang="hr-HR" dirty="0" smtClean="0"/>
            <a:t>Lokalno</a:t>
          </a:r>
          <a:endParaRPr lang="hr-HR" dirty="0"/>
        </a:p>
      </dgm:t>
    </dgm:pt>
    <dgm:pt modelId="{E9F8E601-ED3A-4724-9A39-1AFFE97D12B1}" type="parTrans" cxnId="{C7AB9AEB-193A-4C84-88A7-C3340E69A98B}">
      <dgm:prSet/>
      <dgm:spPr/>
      <dgm:t>
        <a:bodyPr/>
        <a:lstStyle/>
        <a:p>
          <a:endParaRPr lang="hr-HR"/>
        </a:p>
      </dgm:t>
    </dgm:pt>
    <dgm:pt modelId="{E447F8CD-0C41-44D2-AEDF-D77E81E517F4}" type="sibTrans" cxnId="{C7AB9AEB-193A-4C84-88A7-C3340E69A98B}">
      <dgm:prSet/>
      <dgm:spPr/>
      <dgm:t>
        <a:bodyPr/>
        <a:lstStyle/>
        <a:p>
          <a:endParaRPr lang="hr-HR"/>
        </a:p>
      </dgm:t>
    </dgm:pt>
    <dgm:pt modelId="{331142E1-357F-4E88-B7CC-869CC7DA6DA8}">
      <dgm:prSet phldrT="[Text]"/>
      <dgm:spPr/>
      <dgm:t>
        <a:bodyPr/>
        <a:lstStyle/>
        <a:p>
          <a:r>
            <a:rPr lang="hr-HR" dirty="0" smtClean="0"/>
            <a:t>Ljeti</a:t>
          </a:r>
          <a:endParaRPr lang="hr-HR" dirty="0"/>
        </a:p>
      </dgm:t>
    </dgm:pt>
    <dgm:pt modelId="{66515444-54EF-448E-9958-71D5A4960C47}" type="parTrans" cxnId="{EBADE72F-96F0-4CA1-B5A0-F18B04BF5C57}">
      <dgm:prSet/>
      <dgm:spPr/>
      <dgm:t>
        <a:bodyPr/>
        <a:lstStyle/>
        <a:p>
          <a:endParaRPr lang="hr-HR"/>
        </a:p>
      </dgm:t>
    </dgm:pt>
    <dgm:pt modelId="{35690D44-E44B-4963-8882-E21CCBD0C468}" type="sibTrans" cxnId="{EBADE72F-96F0-4CA1-B5A0-F18B04BF5C57}">
      <dgm:prSet/>
      <dgm:spPr/>
      <dgm:t>
        <a:bodyPr/>
        <a:lstStyle/>
        <a:p>
          <a:endParaRPr lang="hr-HR"/>
        </a:p>
      </dgm:t>
    </dgm:pt>
    <dgm:pt modelId="{5C15CD72-090C-45B6-962E-94D6236103EC}">
      <dgm:prSet phldrT="[Text]"/>
      <dgm:spPr/>
      <dgm:t>
        <a:bodyPr/>
        <a:lstStyle/>
        <a:p>
          <a:r>
            <a:rPr lang="hr-HR" dirty="0" smtClean="0"/>
            <a:t>Popodne</a:t>
          </a:r>
          <a:endParaRPr lang="hr-HR" dirty="0"/>
        </a:p>
      </dgm:t>
    </dgm:pt>
    <dgm:pt modelId="{8B46DC8E-DDD3-4A45-8E9F-6EB2C8933C67}" type="parTrans" cxnId="{9A2FC17A-DE0F-4393-BE6E-CF639D43766D}">
      <dgm:prSet/>
      <dgm:spPr/>
      <dgm:t>
        <a:bodyPr/>
        <a:lstStyle/>
        <a:p>
          <a:endParaRPr lang="hr-HR"/>
        </a:p>
      </dgm:t>
    </dgm:pt>
    <dgm:pt modelId="{FF6DF89B-E54C-4C98-B1A0-8C7C810ADF14}" type="sibTrans" cxnId="{9A2FC17A-DE0F-4393-BE6E-CF639D43766D}">
      <dgm:prSet/>
      <dgm:spPr/>
      <dgm:t>
        <a:bodyPr/>
        <a:lstStyle/>
        <a:p>
          <a:endParaRPr lang="hr-HR"/>
        </a:p>
      </dgm:t>
    </dgm:pt>
    <dgm:pt modelId="{CD053E04-FD24-47DC-882B-8EB7D16FCC82}" type="pres">
      <dgm:prSet presAssocID="{8AEBE100-8F99-4587-BF58-9E391D9169DA}" presName="arrowDiagram" presStyleCnt="0">
        <dgm:presLayoutVars>
          <dgm:chMax val="5"/>
          <dgm:dir/>
          <dgm:resizeHandles val="exact"/>
        </dgm:presLayoutVars>
      </dgm:prSet>
      <dgm:spPr/>
    </dgm:pt>
    <dgm:pt modelId="{4211CA73-17B7-4C2F-93BC-8EDD5E62FB75}" type="pres">
      <dgm:prSet presAssocID="{8AEBE100-8F99-4587-BF58-9E391D9169DA}" presName="arrow" presStyleLbl="bgShp" presStyleIdx="0" presStyleCnt="1" custLinFactNeighborX="-2082" custLinFactNeighborY="-5950"/>
      <dgm:spPr/>
    </dgm:pt>
    <dgm:pt modelId="{8A079957-77B6-4672-90B6-BFBAC04ABF2A}" type="pres">
      <dgm:prSet presAssocID="{8AEBE100-8F99-4587-BF58-9E391D9169DA}" presName="arrowDiagram3" presStyleCnt="0"/>
      <dgm:spPr/>
    </dgm:pt>
    <dgm:pt modelId="{DCC931CC-3A40-4AD8-B88D-09E4AB479510}" type="pres">
      <dgm:prSet presAssocID="{E5BA80AD-937E-408A-BBC8-D7AC0EEF7BFF}" presName="bullet3a" presStyleLbl="node1" presStyleIdx="0" presStyleCnt="3"/>
      <dgm:spPr/>
    </dgm:pt>
    <dgm:pt modelId="{409C2DCF-2183-4F30-AEC1-1D34A5A09FD6}" type="pres">
      <dgm:prSet presAssocID="{E5BA80AD-937E-408A-BBC8-D7AC0EEF7BF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64EB09-2EC6-452C-97F9-BF6DE04C93D0}" type="pres">
      <dgm:prSet presAssocID="{331142E1-357F-4E88-B7CC-869CC7DA6DA8}" presName="bullet3b" presStyleLbl="node1" presStyleIdx="1" presStyleCnt="3"/>
      <dgm:spPr/>
    </dgm:pt>
    <dgm:pt modelId="{D1C5D400-BCA4-437D-AFBD-2BC338D25D2A}" type="pres">
      <dgm:prSet presAssocID="{331142E1-357F-4E88-B7CC-869CC7DA6DA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7D8B80-F7A3-455F-B975-48E7D9F8DE30}" type="pres">
      <dgm:prSet presAssocID="{5C15CD72-090C-45B6-962E-94D6236103EC}" presName="bullet3c" presStyleLbl="node1" presStyleIdx="2" presStyleCnt="3"/>
      <dgm:spPr/>
    </dgm:pt>
    <dgm:pt modelId="{406EA31A-E273-4260-A94C-60CB80489209}" type="pres">
      <dgm:prSet presAssocID="{5C15CD72-090C-45B6-962E-94D6236103E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ADE72F-96F0-4CA1-B5A0-F18B04BF5C57}" srcId="{8AEBE100-8F99-4587-BF58-9E391D9169DA}" destId="{331142E1-357F-4E88-B7CC-869CC7DA6DA8}" srcOrd="1" destOrd="0" parTransId="{66515444-54EF-448E-9958-71D5A4960C47}" sibTransId="{35690D44-E44B-4963-8882-E21CCBD0C468}"/>
    <dgm:cxn modelId="{2F84FAB0-A258-417B-8B52-6DF0658A532B}" type="presOf" srcId="{5C15CD72-090C-45B6-962E-94D6236103EC}" destId="{406EA31A-E273-4260-A94C-60CB80489209}" srcOrd="0" destOrd="0" presId="urn:microsoft.com/office/officeart/2005/8/layout/arrow2"/>
    <dgm:cxn modelId="{C7AB9AEB-193A-4C84-88A7-C3340E69A98B}" srcId="{8AEBE100-8F99-4587-BF58-9E391D9169DA}" destId="{E5BA80AD-937E-408A-BBC8-D7AC0EEF7BFF}" srcOrd="0" destOrd="0" parTransId="{E9F8E601-ED3A-4724-9A39-1AFFE97D12B1}" sibTransId="{E447F8CD-0C41-44D2-AEDF-D77E81E517F4}"/>
    <dgm:cxn modelId="{E0FCFE0B-9FCD-4B5E-9300-C4FBFE4365CA}" type="presOf" srcId="{E5BA80AD-937E-408A-BBC8-D7AC0EEF7BFF}" destId="{409C2DCF-2183-4F30-AEC1-1D34A5A09FD6}" srcOrd="0" destOrd="0" presId="urn:microsoft.com/office/officeart/2005/8/layout/arrow2"/>
    <dgm:cxn modelId="{9A2FC17A-DE0F-4393-BE6E-CF639D43766D}" srcId="{8AEBE100-8F99-4587-BF58-9E391D9169DA}" destId="{5C15CD72-090C-45B6-962E-94D6236103EC}" srcOrd="2" destOrd="0" parTransId="{8B46DC8E-DDD3-4A45-8E9F-6EB2C8933C67}" sibTransId="{FF6DF89B-E54C-4C98-B1A0-8C7C810ADF14}"/>
    <dgm:cxn modelId="{5C6D2536-4050-40B8-8D36-2BD89BF4E052}" type="presOf" srcId="{331142E1-357F-4E88-B7CC-869CC7DA6DA8}" destId="{D1C5D400-BCA4-437D-AFBD-2BC338D25D2A}" srcOrd="0" destOrd="0" presId="urn:microsoft.com/office/officeart/2005/8/layout/arrow2"/>
    <dgm:cxn modelId="{1398978C-E3B6-4000-908D-141399FE1C9B}" type="presOf" srcId="{8AEBE100-8F99-4587-BF58-9E391D9169DA}" destId="{CD053E04-FD24-47DC-882B-8EB7D16FCC82}" srcOrd="0" destOrd="0" presId="urn:microsoft.com/office/officeart/2005/8/layout/arrow2"/>
    <dgm:cxn modelId="{CF64CFC2-6530-4B2D-8936-359AE08EFF45}" type="presParOf" srcId="{CD053E04-FD24-47DC-882B-8EB7D16FCC82}" destId="{4211CA73-17B7-4C2F-93BC-8EDD5E62FB75}" srcOrd="0" destOrd="0" presId="urn:microsoft.com/office/officeart/2005/8/layout/arrow2"/>
    <dgm:cxn modelId="{E3F316BA-C94D-4F76-9417-9289B648B070}" type="presParOf" srcId="{CD053E04-FD24-47DC-882B-8EB7D16FCC82}" destId="{8A079957-77B6-4672-90B6-BFBAC04ABF2A}" srcOrd="1" destOrd="0" presId="urn:microsoft.com/office/officeart/2005/8/layout/arrow2"/>
    <dgm:cxn modelId="{B7D9B614-6E92-4611-A4FF-2C6A4803031D}" type="presParOf" srcId="{8A079957-77B6-4672-90B6-BFBAC04ABF2A}" destId="{DCC931CC-3A40-4AD8-B88D-09E4AB479510}" srcOrd="0" destOrd="0" presId="urn:microsoft.com/office/officeart/2005/8/layout/arrow2"/>
    <dgm:cxn modelId="{402ABAD5-57ED-41B2-91AA-2712C8D43794}" type="presParOf" srcId="{8A079957-77B6-4672-90B6-BFBAC04ABF2A}" destId="{409C2DCF-2183-4F30-AEC1-1D34A5A09FD6}" srcOrd="1" destOrd="0" presId="urn:microsoft.com/office/officeart/2005/8/layout/arrow2"/>
    <dgm:cxn modelId="{346FE62D-BD9D-4680-B6EA-87087F825D78}" type="presParOf" srcId="{8A079957-77B6-4672-90B6-BFBAC04ABF2A}" destId="{0264EB09-2EC6-452C-97F9-BF6DE04C93D0}" srcOrd="2" destOrd="0" presId="urn:microsoft.com/office/officeart/2005/8/layout/arrow2"/>
    <dgm:cxn modelId="{8287CE86-FB2E-4A68-8071-265538C939D3}" type="presParOf" srcId="{8A079957-77B6-4672-90B6-BFBAC04ABF2A}" destId="{D1C5D400-BCA4-437D-AFBD-2BC338D25D2A}" srcOrd="3" destOrd="0" presId="urn:microsoft.com/office/officeart/2005/8/layout/arrow2"/>
    <dgm:cxn modelId="{69AD327B-DAC4-4836-BDEF-0B400F2C7B36}" type="presParOf" srcId="{8A079957-77B6-4672-90B6-BFBAC04ABF2A}" destId="{DF7D8B80-F7A3-455F-B975-48E7D9F8DE30}" srcOrd="4" destOrd="0" presId="urn:microsoft.com/office/officeart/2005/8/layout/arrow2"/>
    <dgm:cxn modelId="{08821957-ADD0-4849-A460-92082B2099E1}" type="presParOf" srcId="{8A079957-77B6-4672-90B6-BFBAC04ABF2A}" destId="{406EA31A-E273-4260-A94C-60CB8048920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1CA73-17B7-4C2F-93BC-8EDD5E62FB75}">
      <dsp:nvSpPr>
        <dsp:cNvPr id="0" name=""/>
        <dsp:cNvSpPr/>
      </dsp:nvSpPr>
      <dsp:spPr>
        <a:xfrm>
          <a:off x="0" y="0"/>
          <a:ext cx="7649804" cy="47811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931CC-3A40-4AD8-B88D-09E4AB479510}">
      <dsp:nvSpPr>
        <dsp:cNvPr id="0" name=""/>
        <dsp:cNvSpPr/>
      </dsp:nvSpPr>
      <dsp:spPr>
        <a:xfrm>
          <a:off x="1040226" y="3299934"/>
          <a:ext cx="198894" cy="19889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C2DCF-2183-4F30-AEC1-1D34A5A09FD6}">
      <dsp:nvSpPr>
        <dsp:cNvPr id="0" name=""/>
        <dsp:cNvSpPr/>
      </dsp:nvSpPr>
      <dsp:spPr>
        <a:xfrm>
          <a:off x="1139674" y="3399382"/>
          <a:ext cx="1782404" cy="138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0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Lokalno</a:t>
          </a:r>
          <a:endParaRPr lang="hr-HR" sz="3000" kern="1200" dirty="0"/>
        </a:p>
      </dsp:txBody>
      <dsp:txXfrm>
        <a:off x="1139674" y="3399382"/>
        <a:ext cx="1782404" cy="1381745"/>
      </dsp:txXfrm>
    </dsp:sp>
    <dsp:sp modelId="{0264EB09-2EC6-452C-97F9-BF6DE04C93D0}">
      <dsp:nvSpPr>
        <dsp:cNvPr id="0" name=""/>
        <dsp:cNvSpPr/>
      </dsp:nvSpPr>
      <dsp:spPr>
        <a:xfrm>
          <a:off x="2795857" y="2000423"/>
          <a:ext cx="359540" cy="359540"/>
        </a:xfrm>
        <a:prstGeom prst="ellipse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5D400-BCA4-437D-AFBD-2BC338D25D2A}">
      <dsp:nvSpPr>
        <dsp:cNvPr id="0" name=""/>
        <dsp:cNvSpPr/>
      </dsp:nvSpPr>
      <dsp:spPr>
        <a:xfrm>
          <a:off x="2975627" y="2180194"/>
          <a:ext cx="1835953" cy="260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13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Ljeti</a:t>
          </a:r>
          <a:endParaRPr lang="hr-HR" sz="3000" kern="1200" dirty="0"/>
        </a:p>
      </dsp:txBody>
      <dsp:txXfrm>
        <a:off x="2975627" y="2180194"/>
        <a:ext cx="1835953" cy="2600933"/>
      </dsp:txXfrm>
    </dsp:sp>
    <dsp:sp modelId="{DF7D8B80-F7A3-455F-B975-48E7D9F8DE30}">
      <dsp:nvSpPr>
        <dsp:cNvPr id="0" name=""/>
        <dsp:cNvSpPr/>
      </dsp:nvSpPr>
      <dsp:spPr>
        <a:xfrm>
          <a:off x="4907203" y="1209625"/>
          <a:ext cx="497237" cy="497237"/>
        </a:xfrm>
        <a:prstGeom prst="ellipse">
          <a:avLst/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EA31A-E273-4260-A94C-60CB80489209}">
      <dsp:nvSpPr>
        <dsp:cNvPr id="0" name=""/>
        <dsp:cNvSpPr/>
      </dsp:nvSpPr>
      <dsp:spPr>
        <a:xfrm>
          <a:off x="5155821" y="1458244"/>
          <a:ext cx="1835953" cy="3322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476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Popodne</a:t>
          </a:r>
          <a:endParaRPr lang="hr-HR" sz="3000" kern="1200" dirty="0"/>
        </a:p>
      </dsp:txBody>
      <dsp:txXfrm>
        <a:off x="5155821" y="1458244"/>
        <a:ext cx="1835953" cy="3322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AA2E-226C-4A50-A1D7-933A75F85700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16275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56D9-D905-40B0-9157-355DE5B46B05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98046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45E-7AC1-43AA-84D6-263129EBC0CB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40861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47A3-314A-4591-B2E2-E366F4F65D51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65971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768D-4DA6-4CD0-8BED-12E9255C2A15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83606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4ADB-D124-4A34-92D7-8577CF6B5A0B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41952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5519-E394-479E-BA75-F47BBDB0CECA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658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7E4A-1A2E-47D7-8310-0BA3901FD57E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95547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DA90-B307-4092-8700-455D6E14E25F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05319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66D4-D710-4553-AD6F-0988E4DEE084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37436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0CE8-2FC1-4554-B014-551ABA765E3A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224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modificar el estilo de texto del patrón</a:t>
            </a:r>
          </a:p>
          <a:p>
            <a:pPr lvl="1"/>
            <a:r>
              <a:rPr lang="es-ES" altLang="sr-Latn-RS" smtClean="0"/>
              <a:t>Segundo nivel</a:t>
            </a:r>
          </a:p>
          <a:p>
            <a:pPr lvl="2"/>
            <a:r>
              <a:rPr lang="es-ES" altLang="sr-Latn-RS" smtClean="0"/>
              <a:t>Tercer nivel</a:t>
            </a:r>
          </a:p>
          <a:p>
            <a:pPr lvl="3"/>
            <a:r>
              <a:rPr lang="es-ES" altLang="sr-Latn-RS" smtClean="0"/>
              <a:t>Cuarto nivel</a:t>
            </a:r>
          </a:p>
          <a:p>
            <a:pPr lvl="4"/>
            <a:r>
              <a:rPr lang="es-ES" altLang="sr-Latn-R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121DEB1-933D-46B3-B9D6-2975555CB786}" type="slidenum">
              <a:rPr lang="es-ES" altLang="sr-Latn-RS"/>
              <a:pPr>
                <a:defRPr/>
              </a:pPr>
              <a:t>‹#›</a:t>
            </a:fld>
            <a:endParaRPr lang="es-E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TxyNe0rwxVY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youtu.be/1ysA4wJ2PZ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youtu.be/UPj6yk2URuQ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youtu.be/YkTTlw86Yqw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youtu.be/SkJDJiltpf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EJGYztzzuk" TargetMode="External"/><Relationship Id="rId2" Type="http://schemas.openxmlformats.org/officeDocument/2006/relationships/hyperlink" Target="http://youtu.be/xzsfsfBW5oI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2565400"/>
            <a:ext cx="4464050" cy="1470025"/>
          </a:xfrm>
        </p:spPr>
        <p:txBody>
          <a:bodyPr anchor="ctr"/>
          <a:lstStyle/>
          <a:p>
            <a:pPr eaLnBrk="1" hangingPunct="1"/>
            <a:r>
              <a:rPr lang="hr-HR" altLang="sr-Latn-RS" sz="4400" smtClean="0"/>
              <a:t>Vremenske nepogode</a:t>
            </a:r>
            <a:endParaRPr lang="es-ES" altLang="sr-Latn-R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311626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Kliknite na slike za filmiće</a:t>
            </a:r>
          </a:p>
        </p:txBody>
      </p:sp>
      <p:pic>
        <p:nvPicPr>
          <p:cNvPr id="11268" name="Picture 5" descr="Screen Clippi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7638"/>
            <a:ext cx="32623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Screen Clippi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221163"/>
            <a:ext cx="23145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Screen Clippi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338513"/>
            <a:ext cx="38782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Nepogode ili grmljavinske oluje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nevera, neverin</a:t>
            </a:r>
          </a:p>
          <a:p>
            <a:pPr eaLnBrk="1" hangingPunct="1"/>
            <a:r>
              <a:rPr lang="hr-HR" altLang="sr-Latn-RS" smtClean="0"/>
              <a:t>nisu povezane s frontama</a:t>
            </a:r>
          </a:p>
          <a:p>
            <a:pPr eaLnBrk="1" hangingPunct="1"/>
            <a:r>
              <a:rPr lang="hr-HR" altLang="sr-Latn-RS" smtClean="0"/>
              <a:t>nagli razvitak CB, električna pražnjenja, kišni pljuskovi ili tuča i jaki udarci vjetra</a:t>
            </a:r>
          </a:p>
          <a:p>
            <a:pPr eaLnBrk="1" hangingPunct="1"/>
            <a:r>
              <a:rPr lang="hr-HR" altLang="sr-Latn-RS" smtClean="0"/>
              <a:t>pogledajte neverin u 30 sekundi:</a:t>
            </a:r>
          </a:p>
        </p:txBody>
      </p:sp>
      <p:pic>
        <p:nvPicPr>
          <p:cNvPr id="12292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25225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363" y="260350"/>
            <a:ext cx="2952750" cy="1944688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Toplinske nepogode</a:t>
            </a: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60350"/>
            <a:ext cx="4484687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8720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Faze razvoja toplinske nepogode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hr-HR" altLang="sr-Latn-RS" smtClean="0"/>
              <a:t>Stvaranje velikih Cb oblaka i do visine 7500m iznad izoterme 0°C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mtClean="0"/>
              <a:t>Potpuni razvoj nepogode – kiša i led hlade zrak koji se spušta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mtClean="0"/>
              <a:t>Završna faza – iscrpljivanje energije, poravnavanje izoterma</a:t>
            </a:r>
          </a:p>
          <a:p>
            <a:pPr marL="514350" indent="-514350" eaLnBrk="1" hangingPunct="1">
              <a:buFontTx/>
              <a:buNone/>
            </a:pPr>
            <a:r>
              <a:rPr lang="hr-HR" altLang="sr-Latn-RS" smtClean="0"/>
              <a:t>Predznaci: vrućina, sparina, Cu</a:t>
            </a:r>
            <a:r>
              <a:rPr lang="hr-HR" altLang="sr-Latn-RS" smtClean="0">
                <a:sym typeface="Wingdings" panose="05000000000000000000" pitchFamily="2" charset="2"/>
              </a:rPr>
              <a:t>Cb, nagli pad tlaka</a:t>
            </a:r>
            <a:endParaRPr lang="hr-HR" altLang="sr-Latn-R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Dinamičke ili frontalne nepogode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veće površine, </a:t>
            </a:r>
          </a:p>
          <a:p>
            <a:pPr eaLnBrk="1" hangingPunct="1"/>
            <a:r>
              <a:rPr lang="hr-HR" altLang="sr-Latn-RS" smtClean="0"/>
              <a:t>povezane s frontama (hladnim)</a:t>
            </a:r>
          </a:p>
          <a:p>
            <a:pPr eaLnBrk="1" hangingPunct="1"/>
            <a:r>
              <a:rPr lang="hr-HR" altLang="sr-Latn-RS" smtClean="0"/>
              <a:t>W </a:t>
            </a:r>
            <a:r>
              <a:rPr lang="hr-HR" altLang="sr-Latn-RS" smtClean="0">
                <a:sym typeface="Wingdings" panose="05000000000000000000" pitchFamily="2" charset="2"/>
              </a:rPr>
              <a:t> E i do 40čv</a:t>
            </a:r>
          </a:p>
          <a:p>
            <a:pPr eaLnBrk="1" hangingPunct="1"/>
            <a:r>
              <a:rPr lang="hr-HR" altLang="sr-Latn-RS" smtClean="0">
                <a:sym typeface="Wingdings" panose="05000000000000000000" pitchFamily="2" charset="2"/>
              </a:rPr>
              <a:t>u srednjim širinama</a:t>
            </a:r>
          </a:p>
          <a:p>
            <a:pPr eaLnBrk="1" hangingPunct="1"/>
            <a:r>
              <a:rPr lang="hr-HR" altLang="sr-Latn-RS" smtClean="0">
                <a:sym typeface="Wingdings" panose="05000000000000000000" pitchFamily="2" charset="2"/>
              </a:rPr>
              <a:t>predznaci: nestabilan tlak koji poslije pada, CiAcCb, Ns, jačanje vjetra</a:t>
            </a:r>
          </a:p>
          <a:p>
            <a:pPr eaLnBrk="1" hangingPunct="1"/>
            <a:r>
              <a:rPr lang="hr-HR" altLang="sr-Latn-RS" smtClean="0">
                <a:sym typeface="Wingdings" panose="05000000000000000000" pitchFamily="2" charset="2"/>
              </a:rPr>
              <a:t>razlika temperature prije/poslije: 10-15°C</a:t>
            </a:r>
            <a:endParaRPr lang="hr-HR" altLang="sr-Latn-R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chemeClr val="tx1"/>
                </a:solidFill>
              </a:rPr>
              <a:t>Pijavica (tromba)</a:t>
            </a:r>
            <a:endParaRPr lang="es-ES" altLang="sr-Latn-RS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manja vrtložna oluja ciklonskog karaktera iznad mora ili voda</a:t>
            </a:r>
          </a:p>
          <a:p>
            <a:pPr eaLnBrk="1" hangingPunct="1"/>
            <a:r>
              <a:rPr lang="hr-HR" altLang="sr-Latn-RS" smtClean="0"/>
              <a:t>konvergentno ili divergentno</a:t>
            </a:r>
          </a:p>
          <a:p>
            <a:pPr eaLnBrk="1" hangingPunct="1"/>
            <a:r>
              <a:rPr lang="hr-HR" altLang="sr-Latn-RS" smtClean="0"/>
              <a:t>i na Jadranu</a:t>
            </a:r>
          </a:p>
          <a:p>
            <a:pPr eaLnBrk="1" hangingPunct="1"/>
            <a:r>
              <a:rPr lang="hr-HR" altLang="sr-Latn-RS" smtClean="0"/>
              <a:t>najčešće u kasnu jesen</a:t>
            </a:r>
          </a:p>
          <a:p>
            <a:pPr eaLnBrk="1" hangingPunct="1"/>
            <a:r>
              <a:rPr lang="hr-HR" altLang="sr-Latn-RS" smtClean="0"/>
              <a:t>najrjeđe u rano proljeće</a:t>
            </a:r>
          </a:p>
          <a:p>
            <a:pPr eaLnBrk="1" hangingPunct="1"/>
            <a:r>
              <a:rPr lang="hr-HR" altLang="sr-Latn-RS" smtClean="0"/>
              <a:t>obično ispred hladne fronte</a:t>
            </a:r>
            <a:endParaRPr lang="es-ES" altLang="sr-Latn-R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chemeClr val="tx1"/>
                </a:solidFill>
              </a:rPr>
              <a:t>Nastajanje pijavice</a:t>
            </a:r>
            <a:endParaRPr lang="es-ES" altLang="sr-Latn-RS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iz osnove Cb-oblaka pri slabom vjetru i tišini pa se „spušta” kao tamni lijevak prema moru</a:t>
            </a:r>
          </a:p>
          <a:p>
            <a:pPr eaLnBrk="1" hangingPunct="1"/>
            <a:r>
              <a:rPr lang="hr-HR" altLang="sr-Latn-RS" smtClean="0"/>
              <a:t>kada se spusti približno do polovice, uzburkava se more i iz njega se stvara „protulijevak”</a:t>
            </a:r>
          </a:p>
          <a:p>
            <a:pPr eaLnBrk="1" hangingPunct="1"/>
            <a:r>
              <a:rPr lang="hr-HR" altLang="sr-Latn-RS" smtClean="0"/>
              <a:t>kada se spoje izgleda kao pješčani sat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5123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6950" y="217488"/>
            <a:ext cx="3600450" cy="2400300"/>
          </a:xfrm>
        </p:spPr>
      </p:pic>
      <p:pic>
        <p:nvPicPr>
          <p:cNvPr id="5124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3" y="2287588"/>
            <a:ext cx="4038600" cy="2268537"/>
          </a:xfrm>
        </p:spPr>
      </p:pic>
      <p:pic>
        <p:nvPicPr>
          <p:cNvPr id="512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17488"/>
            <a:ext cx="32178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933825"/>
            <a:ext cx="43656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4437063"/>
            <a:ext cx="41306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chemeClr val="tx1"/>
                </a:solidFill>
              </a:rPr>
              <a:t>Pijavica</a:t>
            </a:r>
            <a:endParaRPr lang="es-ES" altLang="sr-Latn-RS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tlak u sredini niži i 50 hPa</a:t>
            </a:r>
          </a:p>
          <a:p>
            <a:pPr eaLnBrk="1" hangingPunct="1"/>
            <a:r>
              <a:rPr lang="hr-HR" altLang="sr-Latn-RS" smtClean="0"/>
              <a:t>tamni izgled od ukapljene vodene pare</a:t>
            </a:r>
          </a:p>
          <a:p>
            <a:pPr eaLnBrk="1" hangingPunct="1"/>
            <a:r>
              <a:rPr lang="hr-HR" altLang="sr-Latn-RS" smtClean="0"/>
              <a:t>promjer od nekoliko metara do nekoliko stotina metara</a:t>
            </a:r>
          </a:p>
          <a:p>
            <a:pPr eaLnBrk="1" hangingPunct="1"/>
            <a:r>
              <a:rPr lang="hr-HR" altLang="sr-Latn-RS" smtClean="0"/>
              <a:t>brzina gibanja i do 60 čv, smjer ovisi o oblaku</a:t>
            </a:r>
          </a:p>
          <a:p>
            <a:pPr eaLnBrk="1" hangingPunct="1"/>
            <a:r>
              <a:rPr lang="hr-HR" altLang="sr-Latn-RS" smtClean="0"/>
              <a:t>traje 4-55 minuta</a:t>
            </a:r>
          </a:p>
          <a:p>
            <a:pPr eaLnBrk="1" hangingPunct="1"/>
            <a:r>
              <a:rPr lang="hr-HR" altLang="sr-Latn-RS" smtClean="0"/>
              <a:t>nakon pijavice kiša ili oluja</a:t>
            </a:r>
          </a:p>
          <a:p>
            <a:pPr eaLnBrk="1" hangingPunct="1"/>
            <a:endParaRPr lang="es-ES" altLang="sr-Latn-R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solidFill>
                  <a:schemeClr val="tx1"/>
                </a:solidFill>
              </a:rPr>
              <a:t>Pijavice na Youtube-u</a:t>
            </a:r>
            <a:endParaRPr lang="es-ES" altLang="sr-Latn-RS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s-ES" altLang="sr-Latn-RS" smtClean="0"/>
          </a:p>
        </p:txBody>
      </p:sp>
      <p:sp>
        <p:nvSpPr>
          <p:cNvPr id="717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6" name="Action Button: Movie 5">
            <a:hlinkClick r:id="" action="ppaction://noaction" highlightClick="1"/>
          </p:cNvPr>
          <p:cNvSpPr/>
          <p:nvPr/>
        </p:nvSpPr>
        <p:spPr>
          <a:xfrm>
            <a:off x="1115616" y="2780928"/>
            <a:ext cx="2808312" cy="2016224"/>
          </a:xfrm>
          <a:prstGeom prst="actionButtonMovie">
            <a:avLst/>
          </a:prstGeom>
          <a:ln>
            <a:noFill/>
          </a:ln>
          <a:effectLst>
            <a:outerShdw blurRad="107950" dist="63500" dir="36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292100" h="190500" prst="convex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Pijavica</a:t>
            </a:r>
            <a:r>
              <a:rPr lang="hr-H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Jadranu</a:t>
            </a:r>
          </a:p>
        </p:txBody>
      </p:sp>
      <p:sp>
        <p:nvSpPr>
          <p:cNvPr id="9" name="Action Button: Movie 8">
            <a:hlinkClick r:id="" action="ppaction://noaction" highlightClick="1"/>
          </p:cNvPr>
          <p:cNvSpPr/>
          <p:nvPr/>
        </p:nvSpPr>
        <p:spPr>
          <a:xfrm>
            <a:off x="5263344" y="2855069"/>
            <a:ext cx="2808312" cy="2016224"/>
          </a:xfrm>
          <a:prstGeom prst="actionButtonMovi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63500" dir="36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292100" h="190500" prst="convex"/>
            <a:extrusionClr>
              <a:srgbClr val="FFFF00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Pijavica</a:t>
            </a:r>
            <a:r>
              <a:rPr lang="hr-H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kod Cresa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Tornado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vrtložna oluja veća od pijavice i manja od tropskog ciklona</a:t>
            </a:r>
          </a:p>
          <a:p>
            <a:pPr eaLnBrk="1" hangingPunct="1"/>
            <a:r>
              <a:rPr lang="hr-HR" altLang="sr-Latn-RS" smtClean="0"/>
              <a:t>najžešći u SAD, između 12 i 21 sat</a:t>
            </a:r>
          </a:p>
          <a:p>
            <a:pPr eaLnBrk="1" hangingPunct="1"/>
            <a:r>
              <a:rPr lang="hr-HR" altLang="sr-Latn-RS" smtClean="0"/>
              <a:t>najčešće ispod Cb mammatus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230688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202113"/>
            <a:ext cx="316071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202113"/>
            <a:ext cx="27479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Tornado – faze nastanka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formiraju se olujni oblaci</a:t>
            </a:r>
          </a:p>
          <a:p>
            <a:pPr eaLnBrk="1" hangingPunct="1"/>
            <a:r>
              <a:rPr lang="hr-HR" altLang="sr-Latn-RS" smtClean="0"/>
              <a:t>pojavljuje se lijevak ispod oblaka</a:t>
            </a:r>
          </a:p>
          <a:p>
            <a:pPr eaLnBrk="1" hangingPunct="1"/>
            <a:r>
              <a:rPr lang="hr-HR" altLang="sr-Latn-RS" smtClean="0"/>
              <a:t>lijevak se spušta prema zemlji i siše prašinu i ruševine sa tla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r>
              <a:rPr lang="hr-HR" altLang="sr-Latn-RS" smtClean="0"/>
              <a:t>jako vrtložno strujanje u ciklonalnom smjeru</a:t>
            </a:r>
          </a:p>
          <a:p>
            <a:pPr eaLnBrk="1" hangingPunct="1"/>
            <a:r>
              <a:rPr lang="hr-HR" altLang="sr-Latn-RS" smtClean="0"/>
              <a:t>brzina i do 300 čv.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Tornado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promjer oko 250m također s okom</a:t>
            </a:r>
          </a:p>
          <a:p>
            <a:pPr eaLnBrk="1" hangingPunct="1"/>
            <a:r>
              <a:rPr lang="hr-HR" altLang="sr-Latn-RS" smtClean="0"/>
              <a:t>nad istom točkom 15-ak sekundi</a:t>
            </a:r>
          </a:p>
          <a:p>
            <a:pPr eaLnBrk="1" hangingPunct="1"/>
            <a:r>
              <a:rPr lang="hr-HR" altLang="sr-Latn-RS" smtClean="0"/>
              <a:t>dodiruje tlo oko 8 minuta</a:t>
            </a:r>
          </a:p>
          <a:p>
            <a:pPr eaLnBrk="1" hangingPunct="1"/>
            <a:r>
              <a:rPr lang="hr-HR" altLang="sr-Latn-RS" smtClean="0"/>
              <a:t>rušilačka snaga</a:t>
            </a:r>
          </a:p>
          <a:p>
            <a:pPr eaLnBrk="1" hangingPunct="1"/>
            <a:r>
              <a:rPr lang="hr-HR" altLang="sr-Latn-RS" smtClean="0"/>
              <a:t>najčešći u proljeće</a:t>
            </a:r>
          </a:p>
          <a:p>
            <a:pPr eaLnBrk="1" hangingPunct="1"/>
            <a:r>
              <a:rPr lang="hr-HR" altLang="sr-Latn-RS" smtClean="0"/>
              <a:t>iznad SAD 90% SW </a:t>
            </a:r>
            <a:r>
              <a:rPr lang="hr-HR" altLang="sr-Latn-RS" smtClean="0">
                <a:sym typeface="Wingdings" panose="05000000000000000000" pitchFamily="2" charset="2"/>
              </a:rPr>
              <a:t> NE</a:t>
            </a:r>
          </a:p>
          <a:p>
            <a:pPr eaLnBrk="1" hangingPunct="1"/>
            <a:r>
              <a:rPr lang="hr-HR" altLang="sr-Latn-RS" smtClean="0">
                <a:sym typeface="Wingdings" panose="05000000000000000000" pitchFamily="2" charset="2"/>
              </a:rPr>
              <a:t>teško predvidljiv</a:t>
            </a:r>
          </a:p>
          <a:p>
            <a:pPr eaLnBrk="1" hangingPunct="1"/>
            <a:r>
              <a:rPr lang="hr-HR" altLang="sr-Latn-RS" smtClean="0">
                <a:sym typeface="Wingdings" panose="05000000000000000000" pitchFamily="2" charset="2"/>
              </a:rPr>
              <a:t>najopasnije leteće krhotine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358</Words>
  <Application>Microsoft Office PowerPoint</Application>
  <PresentationFormat>Prikaz na zaslonu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Diseño predeterminado</vt:lpstr>
      <vt:lpstr>Vremenske nepogode</vt:lpstr>
      <vt:lpstr>Pijavica (tromba)</vt:lpstr>
      <vt:lpstr>Nastajanje pijavice</vt:lpstr>
      <vt:lpstr>PowerPointova prezentacija</vt:lpstr>
      <vt:lpstr>Pijavica</vt:lpstr>
      <vt:lpstr>Pijavice na Youtube-u</vt:lpstr>
      <vt:lpstr>Tornado</vt:lpstr>
      <vt:lpstr>Tornado – faze nastanka</vt:lpstr>
      <vt:lpstr>Tornado</vt:lpstr>
      <vt:lpstr>Kliknite na slike za filmiće</vt:lpstr>
      <vt:lpstr>Nepogode ili grmljavinske oluje</vt:lpstr>
      <vt:lpstr>Toplinske nepogode</vt:lpstr>
      <vt:lpstr>Faze razvoja toplinske nepogode</vt:lpstr>
      <vt:lpstr>Dinamičke ili frontalne nepogode</vt:lpstr>
    </vt:vector>
  </TitlesOfParts>
  <Company>Siracusa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Aldina Buric</cp:lastModifiedBy>
  <cp:revision>40</cp:revision>
  <dcterms:created xsi:type="dcterms:W3CDTF">2008-10-16T00:38:52Z</dcterms:created>
  <dcterms:modified xsi:type="dcterms:W3CDTF">2014-11-30T16:09:28Z</dcterms:modified>
</cp:coreProperties>
</file>